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76"/>
  </p:notesMasterIdLst>
  <p:sldIdLst>
    <p:sldId id="256" r:id="rId2"/>
    <p:sldId id="353" r:id="rId3"/>
    <p:sldId id="354" r:id="rId4"/>
    <p:sldId id="352" r:id="rId5"/>
    <p:sldId id="355" r:id="rId6"/>
    <p:sldId id="356" r:id="rId7"/>
    <p:sldId id="357" r:id="rId8"/>
    <p:sldId id="351" r:id="rId9"/>
    <p:sldId id="350" r:id="rId10"/>
    <p:sldId id="359" r:id="rId11"/>
    <p:sldId id="363" r:id="rId12"/>
    <p:sldId id="361" r:id="rId13"/>
    <p:sldId id="364" r:id="rId14"/>
    <p:sldId id="365" r:id="rId15"/>
    <p:sldId id="367" r:id="rId16"/>
    <p:sldId id="368" r:id="rId17"/>
    <p:sldId id="292" r:id="rId18"/>
    <p:sldId id="784" r:id="rId19"/>
    <p:sldId id="369" r:id="rId20"/>
    <p:sldId id="785" r:id="rId21"/>
    <p:sldId id="786" r:id="rId22"/>
    <p:sldId id="788" r:id="rId23"/>
    <p:sldId id="417" r:id="rId24"/>
    <p:sldId id="789" r:id="rId25"/>
    <p:sldId id="259" r:id="rId26"/>
    <p:sldId id="265" r:id="rId27"/>
    <p:sldId id="262" r:id="rId28"/>
    <p:sldId id="263" r:id="rId29"/>
    <p:sldId id="264" r:id="rId30"/>
    <p:sldId id="258" r:id="rId31"/>
    <p:sldId id="257" r:id="rId32"/>
    <p:sldId id="261" r:id="rId33"/>
    <p:sldId id="266" r:id="rId34"/>
    <p:sldId id="268" r:id="rId35"/>
    <p:sldId id="260" r:id="rId36"/>
    <p:sldId id="790" r:id="rId37"/>
    <p:sldId id="791" r:id="rId38"/>
    <p:sldId id="267" r:id="rId39"/>
    <p:sldId id="321" r:id="rId40"/>
    <p:sldId id="322" r:id="rId41"/>
    <p:sldId id="798" r:id="rId42"/>
    <p:sldId id="331" r:id="rId43"/>
    <p:sldId id="799" r:id="rId44"/>
    <p:sldId id="800" r:id="rId45"/>
    <p:sldId id="323" r:id="rId46"/>
    <p:sldId id="324" r:id="rId47"/>
    <p:sldId id="801" r:id="rId48"/>
    <p:sldId id="802" r:id="rId49"/>
    <p:sldId id="803" r:id="rId50"/>
    <p:sldId id="325" r:id="rId51"/>
    <p:sldId id="337" r:id="rId52"/>
    <p:sldId id="804" r:id="rId53"/>
    <p:sldId id="807" r:id="rId54"/>
    <p:sldId id="326" r:id="rId55"/>
    <p:sldId id="327" r:id="rId56"/>
    <p:sldId id="283" r:id="rId57"/>
    <p:sldId id="330" r:id="rId58"/>
    <p:sldId id="809" r:id="rId59"/>
    <p:sldId id="810" r:id="rId60"/>
    <p:sldId id="339" r:id="rId61"/>
    <p:sldId id="340" r:id="rId62"/>
    <p:sldId id="341" r:id="rId63"/>
    <p:sldId id="812" r:id="rId64"/>
    <p:sldId id="814" r:id="rId65"/>
    <p:sldId id="342" r:id="rId66"/>
    <p:sldId id="815" r:id="rId67"/>
    <p:sldId id="816" r:id="rId68"/>
    <p:sldId id="817" r:id="rId69"/>
    <p:sldId id="343" r:id="rId70"/>
    <p:sldId id="348" r:id="rId71"/>
    <p:sldId id="346" r:id="rId72"/>
    <p:sldId id="345" r:id="rId73"/>
    <p:sldId id="347" r:id="rId74"/>
    <p:sldId id="808" r:id="rId7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B5D0593-9DB4-4E2A-B5D2-5021387AD1C3}" v="282" dt="2023-07-02T04:23:40.72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111" d="100"/>
          <a:sy n="111" d="100"/>
        </p:scale>
        <p:origin x="594"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viewProps" Target="viewProps.xml"/><Relationship Id="rId81"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24T14:18:54.349"/>
    </inkml:context>
    <inkml:brush xml:id="br0">
      <inkml:brushProperty name="width" value="0.05" units="cm"/>
      <inkml:brushProperty name="height" value="0.05" units="cm"/>
      <inkml:brushProperty name="color" value="#E71224"/>
    </inkml:brush>
  </inkml:definitions>
  <inkml:trace contextRef="#ctx0" brushRef="#br0">1 19 24575,'183'1'0,"194"-3"0,-225-15-1365,-138 16-5461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1T06:37:37.493"/>
    </inkml:context>
    <inkml:brush xml:id="br0">
      <inkml:brushProperty name="width" value="0.08571" units="cm"/>
      <inkml:brushProperty name="height" value="0.08571" units="cm"/>
      <inkml:brushProperty name="color" value="#E71224"/>
    </inkml:brush>
  </inkml:definitions>
  <inkml:trace contextRef="#ctx0" brushRef="#br0">303 123 12287,'6'-9'0,"-2"2"0,-4 1 0,0-1 0,0-6 0,0 3 0,3-4 0,0 4 0,0 1 0,-3-1 0,0 1 0,0 3 0,0-1 0,0 5 0,0-2 0,0 12 0,0 3 0,0 8 0,0 4 0,0 2 0,0 8 0,0 5 0,-4 1 0,-2 5 0,-3 1 0,0 6 0,-4 1 0,1 5 0,-2 4 0,1 2 0,-1 2 0,-5 2 0,3-2 0,0-2 0,4-2 0,-4-4 0,4-5 0,0-1 0,1-10 0,2-3 0,2-11 0,1-2 0,4-8 0,-1-4 0,-1-6 0,0 0 0,1-5 0,3-5 0,0-7 0,3-6 0,1 1 0,3-3 0,-1-1 0,-1 3 0,2 0 0,-2 8 0,1-2 0,3 3 0,-4 2 0,4 5 0,1 5 0</inkml:trace>
  <inkml:trace contextRef="#ctx0" brushRef="#br0" timeOffset="565">0 1042 12287,'0'-10'0,"0"1"0,0-1 0,0 1 0,0-1 0,0 1 0,0-1 0,0 4 0,0 0 0,0-1 0,0-2 0,0 4 0,1 0 0,3 5 0,-2 1 0,4 3 0,-3 1 0,4 4 0,-1 3 0,3 4 0,-2-1 0,-1 8 0,-4 0 0,1-1 0,1 0 0,0-3 0,-1 2 0,-3-2 0,0 2 0,0-5 0,0 0 0,0 0 0,0-2 0,0-5 0,0-3 0,0 2 0,0-7 0,4-9 0,1-2 0,5-12 0,0 3 0,3-6 0,-2 3 0,5-3 0,0 4 0,3-2 0,1 0 0,2 1 0,2-4 0,5 2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1T06:37:39.968"/>
    </inkml:context>
    <inkml:brush xml:id="br0">
      <inkml:brushProperty name="width" value="0.08571" units="cm"/>
      <inkml:brushProperty name="height" value="0.08571" units="cm"/>
      <inkml:brushProperty name="color" value="#E71224"/>
    </inkml:brush>
  </inkml:definitions>
  <inkml:trace contextRef="#ctx0" brushRef="#br0">77 1270 12287,'0'9'0,"0"1"0,-5-1 0,4 0 0,-4 0 0,2-3 0,2-2 0,-3 1 0,4-4 0,4-6 0,-2-5 0,4-9 0,-1-7 0,2-3 0,4-9 0,-1 1 0,2-12 0,1-1 0,-1-5 0,3-2 0,1-1 0,3-2 0,1-6-120,2-7 0,-2 3 120,2 1 0,1 2 0,0 4 0,-5 1 0,-2 2 0,0 10 0,3-1 0,-4 10 0,-3 3 0,-1 6 0,-2 6 0,1 4 0,-1 7 0,-3 1 0,-3 4 0,2 5 240,-4 1-240,3 4 0,-4 0 0,-4 4 0,3 1 0,-2 5 0,-1-1 0,0 1 0,-3-1 0,2 1 0,-5-1 0</inkml:trace>
  <inkml:trace contextRef="#ctx0" brushRef="#br0" timeOffset="826">10 1099 12287,'0'-5'0,"0"-3"0,0 2 0,-3 0 0,0 0 0,0 4 0,3-4 0,0 3 0,0 2 0,0-3 0,0 5 0,0 2 0,1 2 0,2 5 0,-1 0 0,4 3 0,-2 2 0,2 4 0,-4 0 0,1-1 0,1 1 0,0 0 0,-1 0 0,-3 0 0,3 0 0,0 0 0,0 0 0,-3 0 0,3-4 0,0-3 0,1 3 0,-4-4 0,4-2 0,-3-5 0,3-5 0,-4-2 0,1-3 0,2-7 0,-1 3 0,5-3 0,-4 2 0,3 2 0,0-1 0,4 1 0,-1 3 0,1-1 0,4 1 0,1-3 0,3-2 0,1-2 0,1-2 0,2-7 0,-2-3 0,3-3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1T06:37:44.777"/>
    </inkml:context>
    <inkml:brush xml:id="br0">
      <inkml:brushProperty name="width" value="0.08571" units="cm"/>
      <inkml:brushProperty name="height" value="0.08571" units="cm"/>
      <inkml:brushProperty name="color" value="#E71224"/>
    </inkml:brush>
  </inkml:definitions>
  <inkml:trace contextRef="#ctx0" brushRef="#br0">445 67 12287,'0'-5'0,"0"-4"0,0 7 0,0-4 0,0 3 0,0-4 0,-1 5 0,-2-1 0,2-2 0,-3 0 0,4-2 0,0 1 0,0 4 0,0-2 0,-5 4 0,4 0 0,-3 0 0,4 1 0,0 2 0,0 5 0,0 5 0,0 4 0,0-1 0,0 7 0,0 5 0,-4 6 0,-2 7 0,0 3 0,0 7 0,-1 1 0,-6 5 0,-1 4 0,-1 2 0,-3 3 0,2 4 0,-2-5 0,-1 4 0,0-8 0,0 3 0,0-9 0,0-1 0,4-9 0,-1-1 0,3-5 0,-2-4 0,4-3 0,2-7 0,-1 1 0,4-4 0,2 0 0,0-3 0,0-4 0,1-2 0,0-3 0,3 0 0,0-4 0,0 0 0,0-4 0,0 3 0,0-5 0,0 4 0,0 1 0</inkml:trace>
  <inkml:trace contextRef="#ctx0" brushRef="#br0" timeOffset="510">10 1194 12287,'0'-7'0,"0"1"0,0 0 0,-1-3 0,-3 3 0,3 2 0,-3 0 0,4 3 0,0 4 0,0 6 0,1 6 0,2-2 0,-1 0 0,5 0 0,-4 1 0,3 1 0,-3 3 0,4-2 0,-4-1 0,3 1 0,-4-4 0,1 4 0,2-5 0,-2 2 0,3-2 0,-3-2 0,1-3 0,0 1 0,-3-5 0,7 2 0,-3-5 0,5-2 0,-1-3 0,1-7 0,2 0 0,1-6 0,4 1 0,-1-7 0,3 4 0,3-1 0,-2 2 0,2 1 0,1 4 0,-1 3 0,0-3 0,-3 0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1T06:37:46.262"/>
    </inkml:context>
    <inkml:brush xml:id="br0">
      <inkml:brushProperty name="width" value="0.08571" units="cm"/>
      <inkml:brushProperty name="height" value="0.08571" units="cm"/>
      <inkml:brushProperty name="color" value="#E71224"/>
    </inkml:brush>
  </inkml:definitions>
  <inkml:trace contextRef="#ctx0" brushRef="#br0">181 19 12287,'4'-5'0,"-3"1"0,3 3 0,-4-2 0,0 2 0,0-4 0,0 6 0,0 3 0,0 1 0,0 4 0,0 5 0,0 2 0,0 2 0,0 1 0,0-1 0,0 1 0,0 3 0,0 1 0,-1 0 0,-2-1 0,2-1 0,-2 4 0,2-1 0,1 2 0,-4 3 0,1-4 0,0 4 0,3-7 0,-1 4 0,-2-1 0,2 4 0,-2 2 0,1-1 0,-2 1 0,3-5 0,-2-4 0,1-3 0,-1-4 0,2-1 0,-3-5 0,4-3 0,0-2 0,0-4 0,-3-1 0,-1-2 0,-3-3 0,2-3 0</inkml:trace>
  <inkml:trace contextRef="#ctx0" brushRef="#br0" timeOffset="663">20 597 12287,'-5'-5'0,"4"0"0,-3 1 0,4 2 0,0-4 0,-1 4 0,-2-2 0,2 3 0,-3 1 0,4 0 0,4 0 0,-2 1 0,4 3 0,0-2 0,0 4 0,2 0 0,-1 4 0,-2-1 0,1 1 0,1-4 0,2 0 0,0 1 0,1 2 0,-4-3 0,1 1 0,-2-4 0,1 3 0,1-3 0,-3 4 0,3-5 0,-2 6 0,1-7 0,-2 3 0,0-4 0,-2-4 0,4-2 0,0-6 0,0 0 0,2-4 0,-1 3 0,1-2 0,2 2 0,2-1 0,1 2 0,-1 1 0,-2-7 0,-1 4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1T06:32:01.763"/>
    </inkml:context>
    <inkml:brush xml:id="br0">
      <inkml:brushProperty name="width" value="0.08571" units="cm"/>
      <inkml:brushProperty name="height" value="0.08571" units="cm"/>
      <inkml:brushProperty name="color" value="#E71224"/>
    </inkml:brush>
  </inkml:definitions>
  <inkml:trace contextRef="#ctx0" brushRef="#br0">146 39 12287,'-16'-1'0,"1"-1"0,2 0 0,2-2 0,-1-1 0,0 1 0,3 3 0,-2-5 0,3 3 0,1 0 0,2 0 0,1 2 0,1-1 0,2 1 0,-2 1 0,10 3 0,3 3 0,10 7 0,6 4 0,9 8 0,1-1 0,4 1 0,3 2 0,0-2 0,0 0 0,-2-5 0,-1 1 0,-7-3 0,2 0 0,-2 0 0,-3-4 0,-5 1 0,-4-5 0,-4 0 0,-1-1 0,-4-2 0,-1 0 0,-3-2 0,-4-1 0,0-4 0,-4 0 0,-7-4 0,-2-2 0,-6-5 0,-3-2 0,1 0 0,-5-2 0,2-3 0,-3 2 0,-2-2 0,-3 0 0,-5 0 0,1-3 0,-4 4 0,1-4 0,0 4 0,2-4 0,5 3 0,0 2 0,5 3 0,2 2 0,6 3 0,0 1 0,2-1 0,2 3 0,4 0 0,-1 3 0,1-1 0,-1 3 0,4 0 0,-3 0 0,6 0 0,-1 0 0,4 0 0,7 7 0,6 3 0,8 7 0,7 6 0,4 4 0,4 3 0,2 0 0,-2-2 0,4 1 0,-3-1 0,-3-2 0,-3 0 0,-5-6 0,-3-2 0,-2-4 0,-2-2 0,-5-5 0,-4 1 0,-2-2 0,1-2 0,-7-1 0,-1-3 0,-10-4 0,-3-4 0,-7-3 0,-6-4 0,-3-3 0,-2 1 0,-7-5 0,-1 2 0,-5-2 0,0-1 0,-1 3 0,-1-1 0,5 2 0,-2-1 0,7-1 0,2 3 0,5 1 0,6 4 0,2 2 0,5 3 0,2 3 0,3 0 0,4 4 0,1-3 0,4 4 0,1 0 0,7 5 0,6 5 0,9 4 0,9 9 0,2-2 0,8 4 0,-3 2 0,1-2 0,-2 0 0,-1-5 0,-3 1 0,1-3 0,-7-3 0,-1-2 0,-4-4 0,-1 1 0,-4-5 0,-4-2 0,-3 0 0,-4 0 0,-3-1 0,0-2 0,-4 0 0,-7-3 0,-5-5 0,-12-4 0,-2-5 0,-5-1 0,-5-4 0,-3-1 0,-1 0 0,-4-2 0,0 1 0,-3 1 0,7 1 0,3 2 0,8 2 0,5 5 0,7 5 0,6 3 0,2 3 0,4-1 0,4 7 0,8 4 0,6 4 0,7 5 0,5 3 0,4 3 0,5 5 0,6 0 0,-1 3 0,3-3 0,-2-2 0,0 0 0,-2-6 0,-9-2 0,3-6 0,-10 3 0,4-3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1T06:32:34.775"/>
    </inkml:context>
    <inkml:brush xml:id="br0">
      <inkml:brushProperty name="width" value="0.05" units="cm"/>
      <inkml:brushProperty name="height" value="0.05" units="cm"/>
      <inkml:brushProperty name="color" value="#E71224"/>
    </inkml:brush>
  </inkml:definitions>
  <inkml:trace contextRef="#ctx0" brushRef="#br0">1 22 24575,'0'-7'0,"0"3"0,0 0 0,0 1 0,0 2 0,0-2 0,0 6 0,0 2 0,0 5 0,0 3 0,0 5 0,0 4 0,0 6 0,0 5 0,0 0 0,0 4 0,0 1 0,0 0 0,0 3 0,0-2 0,0-1 0,0-2 0,0 2 0,0 0 0,0 5 0,0-3 0,0 4 0,0-6 0,0 2 0,0-6 0,0 2 0,0-1 0,0-2 0,0-1 0,0-4 0,0-2 0,0-3 0,0 0 0,0 0 0,0-3 0,0 0 0,0 0 0,0 0 0,0 1 0,0-3 0,0 1 0,0-3 0,0 0 0,0-6 0,0 0 0,0-2 0,0-1 0,0 1 0,0 0 0,0-3 0,0 0 0,0 0 0,0 2 0,0 1 0,0 0 0,0-1 0,0 1 0,0-1 0,0 1 0,0-4 0,0 3 0,0-6 0,0 3 0,0-1 0,0-2 0,0 3 0,0-2 0,0 0 0,0 3 0,0-2 0,0 2 0,0 0 0,0 2 0,0 1 0,0 0 0,0-1 0,0 1 0,0-3 0,0 0 0,0 0 0,0 3 0,0-3 0,0 0 0,0 0 0,0 3 0,0-1 0,0 1 0,0 0 0,0-1 0,0 1 0,0-1 0,0 1 0,0 2 0,0 0 0,0 4 0,0-1 0,0 0 0,0 0 0,0 0 0,0-2 0,0 1 0,0-2 0,0 1 0,0-4 0,0 1 0,0-3 0,0 0 0,0 0 0,0 3 0,0-1 0,0-2 0,0 0 0,0 1 0,0 1 0,0-2 0,0 0 0,0 0 0,0 3 0,0 0 0,0-3 0,0 0 0,0-3 0,0 3 0,0-2 0,0 2 0,0 0 0,0 3 0,0-1 0,0 1 0,0 0 0,0-1 0,0-2 0,0 0 0,0 0 0,0 3 0,0 0 0,0-3 0,0 0 0,0 0 0,0 3 0,0-3 0,0 0 0,0-3 0,0 3 0,0 0 0,0 3 0,0 0 0,0-1 0,0 1 0,0 0 0,0-3 0,0 0 0,0 0 0,0 2 0,0 1 0,0 0 0,0-1 0,0-2 0,0 0 0,0 1 0,0 1 0,0 1 0,0-1 0,0 1 0,0 0 0,0-1 0,0 1 0,0 0 0,0-1 0,0 1 0,0-3 0,0 0 0,0 0 0,0 3 0,0-1 0,0-2 0,0 0 0,0-2 0,0 2 0,0-2 0,0 2 0,0-3 0,0 3 0,0 0 0,0 3 0,0 0 0,0-1 0,0-2 0,0 0 0,0 0 0,0 3 0,0 0 0,0-1 0,0 1 0,0 0 0,0 2 0,0 0 0,0 1 0,0-1 0,0-1 0,0 4 0,0-4 0,0 2 0,0 0 0,0-1 0,0 2 0,0-1 0,0-1 0,0-3 0,0 1 0,0 0 0,0 0 0,0 2 0,0-1 0,0 1 0,0-2 0,0 0 0,0 0 0,0-1 0,0-2 0,0 0 0,0 0 0,0 3 0,0 0 0,0-1 0,0 1 0,0 0 0,0-1 0,0 1 0,0-3 0,0 0 0,0-3 0,0 2 0,0-2 0,0-1 0,0 3 0,0-1 0,0 1 0,0 4 0,0 0 0,0-1 0,0 1 0,0-4 0,0-1 0,0-2 0,0 2 0,0-2 0,0 2 0,0 0 0,0-1 0,0 3 0,0-3 0,0 1 0,0-3 0,0 4 0,0-4 0,0 4 0,0-1 0,0-2 0,0 2 0,0 1 0,0-3 0,0 3 0,0-2 0,0-1 0,0 6 0,0-5 0,0 3 0,0-3 0,0 1 0,0-3 0,0 3 0,0-2 0,0 3 0,0-1 0,0-1 0,0 3 0,0-4 0,0 3 0,0-3 0,0 1 0,0-1 0,0 3 0,0-1 0,0-2 0,0 5 0,0-1 0,0 2 0,0 1 0,0-3 0,0 0 0,0-2 0,0 2 0,0-3 0,0 3 0,0 0 0,0 3 0,0 0 0,0-3 0,0 0 0,0 0 0,0 3 0,0-1 0,0 1 0,0-1 0,0-2 0,0 1 0,0-1 0,0 2 0,0-2 0,0 0 0,0 0 0,0 3 0,0-3 0,0 0 0,0 0 0,0 3 0,0 0 0,0-1 0,0 1 0,0-1 0,0 1 0,0 1 0,0 1 0,0-2 0,0 2 0,0-1 0,0-2 0,0 1 0,0 0 0,0-1 0,0-2 0,0 1 0,0-4 0,0 3 0,0-3 0,0 5 0,0-6 0,0 4 0,0-3 0,0 2 0,0-1 0,0-2 0,0 2 0,0 0 0,0-1 0,0 3 0,0-2 0,0 2 0,0-3 0,0 3 0,0-2 0,0 2 0,0-2 0,0 2 0,0-4 0,0 3 0,0-4 0,0 3 0,0-2 0,0 2 0,0 1 0,0-3 0,0 5 0,0-5 0,0 3 0,0-4 0,0 3 0,0-2 0,0 2 0,0 1 0,0-4 0,0 4 0,0-11 0,0-1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1T06:32:44.288"/>
    </inkml:context>
    <inkml:brush xml:id="br0">
      <inkml:brushProperty name="width" value="0.05" units="cm"/>
      <inkml:brushProperty name="height" value="0.05" units="cm"/>
      <inkml:brushProperty name="color" value="#E71224"/>
    </inkml:brush>
  </inkml:definitions>
  <inkml:trace contextRef="#ctx0" brushRef="#br0">8 0 24575,'-4'0'0,"1"0"0,3 0 0,6 0 0,1 0 0,3 0 0,-3 0 0,1 0 0,0 0 0,2 0 0,-1 0 0,1 0 0,2 0 0,1 0 0,1 0 0,1 0 0,0 0 0,1 0 0,-2 0 0,-1 0 0,3 0 0,-3 0 0,2 0 0,-5 0 0,3 0 0,-3 0 0,0 0 0,-2 0 0,2 0 0,0 0 0,1 0 0,-1 0 0,-1 0 0,1 0 0,2 0 0,0 0 0,0 0 0,1 0 0,-1 0 0,0 0 0,2 0 0,-4 0 0,0 0 0,-2 0 0,0 0 0,-1 0 0,1 0 0,-1 0 0,1 0 0,0 0 0,-1 0 0,1 0 0,0 0 0,-1 0 0,1 0 0,-1 0 0,1 0 0,0 0 0,-1 0 0,1 0 0,0 0 0,-1 0 0,-2 0 0,0 0 0,0 0 0,3 0 0,0 0 0,-3 0 0,0 0 0,-3 0 0,3 0 0,0 0 0,3 0 0,-3 0 0,0 0 0,1 0 0,4 0 0,-1 0 0,1 0 0,-2 0 0,0 0 0,0 0 0,-1 0 0,1 0 0,0 0 0,-1 0 0,-2 0 0,0 0 0,-2 0 0,2 0 0,0 0 0,3 0 0,-1 0 0,-2 0 0,0 0 0,-2 0 0,2 0 0,-3 0 0,5 0 0,-7 0 0,4 0 0,-11 0 0,4 0 0,-4 0 0,3 0 0,-1 0 0,3 0 0,-3 0 0,3 0 0,-5 0 0,3 0 0,-4 0 0,3 0 0,0 0 0,4 0 0,-6 0 0,6 0 0,-2 0 0,-1 0 0,3 0 0,-2 0 0,0 0 0,1 0 0,-3 0 0,2 0 0,-2 0 0,3 0 0,-4 0 0,5 0 0,-3 0 0,1 0 0,-1 0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1T06:32:49.341"/>
    </inkml:context>
    <inkml:brush xml:id="br0">
      <inkml:brushProperty name="width" value="0.05" units="cm"/>
      <inkml:brushProperty name="height" value="0.05" units="cm"/>
      <inkml:brushProperty name="color" value="#E71224"/>
    </inkml:brush>
  </inkml:definitions>
  <inkml:trace contextRef="#ctx0" brushRef="#br0">153 84 24575,'0'-4'0,"4"-3"0,-4 5 0,3-3 0,-2 3 0,-1-3 0,3 3 0,-2-5 0,3 4 0,-1-2 0,-2-2 0,5 3 0,-5-4 0,2 0 0,1 4 0,-3-3 0,2 7 0,-3-4 0,0 4 0,-3 0 0,-2 0 0,-2 4 0,-1 1 0,-3 1 0,-1 2 0,0 1 0,-1 1 0,1-2 0,0 2 0,1 0 0,3 0 0,0-2 0,1 2 0,0-1 0,2-1 0,-1-3 0,3 0 0,0 0 0,1 2 0,1 1 0,-3 0 0,4-1 0,0 1 0,3-3 0,-1 0 0,4-3 0,-1 0 0,3 2 0,2-2 0,-1 1 0,4-3 0,0 2 0,2 1 0,0 2 0,1-3 0,-4 4 0,1-4 0,-4 4 0,1-1 0,-1 4 0,-1 2 0,-4 2 0,-2 0 0,-1 1 0,-1 1 0,-3 1 0,-2-1 0,-2 0 0,-1 0 0,-2-2 0,0 0 0,-3-5 0,3 0 0,-3-1 0,3-5 0,0 1 0,2-3 0,-2 0 0,0 0 0,0 0 0,2 0 0,1-4 0,-1-1 0,1-2 0,-1-3 0,0 1 0,1-1 0,-1 1 0,0 2 0,4-1 0,2 1 0,1-1 0,1 0 0,1 1 0,1-1 0,6-3 0,4-1 0</inkml:trace>
  <inkml:trace contextRef="#ctx0" brushRef="#br0" timeOffset="427">344 122 24575,'0'-7'0,"0"-1"0,0 0 0,0 3 0,0 0 0,0 0 0,0-3 0,0 1 0,0-1 0,0 3 0,0 0 0,0 2 0,0-2 0,0 4 0,0-3 0,0 4 0,0 6 0,0 2 0,0 5 0,0-1 0,0 4 0,0 1 0,-3 3 0,1 3 0,-1 0 0,3-1 0,-2 1 0,-1 0 0,1 0 0,2 0 0,0 0 0,0 0 0,0-4 0,0-1 0,0-3 0,0-2 0,3-2 0,2-4 0,2 0 0,0-2 0,4-1 0,-1-4 0,1 0 0,-1 0 0,2 0 0,3-7 0,0-2 0</inkml:trace>
  <inkml:trace contextRef="#ctx0" brushRef="#br0" timeOffset="959">580 313 24575,'0'-8'0,"0"0"0,0 1 0,0-1 0,0 1 0,0-1 0,0 0 0,0 1 0,0-1 0,0 0 0,0 3 0,0 0 0,0 4 0,-1-4 0,-1 3 0,0 1 0,-3-2 0,0 3 0,-3 3 0,1 0 0,-1 2 0,0 3 0,1 0 0,-1 0 0,0 5 0,1-3 0,-1 3 0,3-1 0,0 4 0,3-1 0,0 0 0,1 0 0,1-3 0,1 2 0,1-4 0,3 0 0,2-2 0,1-1 0,-1 1 0,2-3 0,1 0 0,1-3 0,2 0 0,-1-2 0,-2-2 0,-2-2 0,2-4 0,-4 0 0,-1-3 0,-2 2 0,2-4 0,-3 1 0,0-4 0,-1 1 0,-1 0 0,-1 0 0,-1-1 0,0 2 0,-3 1 0,0 2 0,-3 4 0,1 2 0,-1 0 0,0 3 0,1-1 0,-1 2 0,1 1 0,0 1 0,2 2 0,-2 1 0,6 4 0,-2-1 0</inkml:trace>
  <inkml:trace contextRef="#ctx0" brushRef="#br0" timeOffset="1259">771 259 24575,'0'-7'0,"0"-1"0,0 4 0,0 0 0,0 1 0,0 2 0,0-1 0,0 4 0,-3 0 0,0 3 0,1 1 0,2 4 0,0-1 0,0 4 0,0 2 0,0 3 0,0 1 0,0-1 0,0 0 0,0 3 0,0 0 0,0-4 0,-3 4 0,1-3 0,-1-1 0,3-1 0,0-5 0,-3 4 0,-1-3 0</inkml:trace>
  <inkml:trace contextRef="#ctx0" brushRef="#br0" timeOffset="1698">824 229 24575,'-8'0'0,"3"0"0,0 0 0,3 0 0,-4 0 0,4 0 0,-3 0 0,0 0 0,1 0 0,0 0 0,3 0 0,-1 0 0,1 0 0,-2-1 0,3-2 0,0 3 0,2-5 0,1 3 0,0 1 0,0-2 0,1 2 0,3-2 0,1 2 0,0-1 0,-1 1 0,1 1 0,3 0 0,2 0 0,0 0 0,0 0 0,0 3 0,-2 2 0,1 2 0,-2 1 0,0-1 0,-5 1 0,-2 1 0,-3 1 0,0 1 0,0 1 0,-3 2 0,-2-4 0,-3 0 0,-2-2 0,1 0 0,-1-1 0,-1 0 0,1-2 0,-1-2 0,1-3 0,2 0 0,-3 0 0,3 0 0,0 0 0,3 0 0,0 0 0,1-3 0,-1-2 0,1 1 0,1-1 0,2 2 0,-1-2 0,1 0 0,1-3 0</inkml:trace>
  <inkml:trace contextRef="#ctx0" brushRef="#br0" timeOffset="2259">1083 244 24575,'-4'0'0,"0"0"0,1 0 0,2 0 0,-2 0 0,3 3 0,0-1 0,0 3 0,0-3 0,0 1 0,2-2 0,1 2 0,3-2 0,-2 2 0,4-4 0,-1-1 0,-2 1 0,0-2 0,0 0 0,3 0 0,0-3 0,-1 1 0,1 1 0,0-1 0,-1 1 0,1-1 0,-3-1 0,0 3 0,-3-3 0,1 2 0,-3-4 0,0 1 0,0-1 0,-2 3 0,-1 0 0,-3 3 0,1 0 0,-2 1 0,0 1 0,-1 0 0,0 1 0,1 1 0,-1 0 0,0 3 0,1 0 0,-1 3 0,1-3 0,-1 0 0,3 0 0,0 3 0,2-1 0,-2 1 0,4 0 0,-2 2 0,2-1 0,1 1 0,0 1 0,0-1 0,1 3 0,2-3 0,1 1 0,3-1 0,1-1 0,0 1 0,0-4 0,2-1 0,0-3 0,2 0 0,-2-1 0,3-1 0,-4 0 0,2 0 0,-3 0 0,0 0 0,-4-3 0,-1 2 0,-3-3 0,0 4 0</inkml:trace>
  <inkml:trace contextRef="#ctx0" brushRef="#br0" timeOffset="3677">1563 252 24575,'-5'0'0,"0"0"0,2 0 0,-2 0 0,4 0 0,-6 0 0,6 0 0,-2 0 0,3 3 0,0-2 0,0 2 0,3-5 0,2-1 0,-1-2 0,1 3 0,1-3 0,1 2 0,4-3 0,2 1 0,-1-1 0,0 1 0,2-2 0,4 2 0,-2 1 0,2-1 0,-1 2 0,0-2 0,-1 4 0,2-2 0,-2 1 0,0 0 0,-1 1 0,0-2 0,0 3 0,1 0 0,-4 0 0,1 0 0,-1 0 0,0 0 0,3 2 0,-2 1 0,2 2 0,3-3 0,-1 4 0,3-1 0,0-1 0,3 2 0,0-4 0,0 3 0,-1 0 0,-2 3 0,1-1 0,-3 1 0,0 0 0,-3-1 0,-2 1 0,-1 0 0,-1 0 0,1 2 0,-1-1 0,1 1 0,-2 1 0,0-1 0,1 3 0,-1-3 0,0 3 0,-2 0 0,-1-1 0,1 1 0,0-1 0,3 0 0,-3 3 0,2-3 0,1 0 0,-1 1 0,0 0 0,-2 2 0,2-2 0,0-1 0,1 1 0,-4 2 0,1 0 0,-1 1 0,1-1 0,0 0 0,-4 0 0,-2 1 0,2-1 0,-2 0 0,1-2 0,-3 0 0,0-4 0,0 1 0,0-2 0,0 0 0,0-3 0,0 0 0,0-3 0,0 1 0,0-3 0,3-6 0,-2 4 0,3-8 0,-4 8 0,0-3 0,3 0 0,1-3 0</inkml:trace>
  <inkml:trace contextRef="#ctx0" brushRef="#br0" timeOffset="4301">2302 640 24575,'0'-4'0,"0"1"0,0 3 0,4 0 0,-3 0 0,5 0 0,-1 3 0,2 1 0,1 4 0,-1 0 0,-2-1 0,2 1 0,-2 0 0,1-1 0,2 1 0,-3 2 0,0 0 0,-1 3 0,1-3 0,1 1 0,-3-1 0,3-1 0,-1 1 0,-1-2 0,1 0 0,-2-1 0,2-2 0,-3 1 0,4-4 0,-4 1 0,3-3 0,-3 0 0,5 0 0,-3 0 0,1-3 0,0 1 0,-2-5 0,2-1 0,-3 0 0,3-5 0,0 3 0,3-3 0,0 0 0,-1-5 0,1 1 0,-1-3 0,4 2 0,-1-3 0,0 5 0,-2-2 0,-2 3 0,-1 2 0,2-2 0,-3 4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1T06:32:54.739"/>
    </inkml:context>
    <inkml:brush xml:id="br0">
      <inkml:brushProperty name="width" value="0.05" units="cm"/>
      <inkml:brushProperty name="height" value="0.05" units="cm"/>
      <inkml:brushProperty name="color" value="#E71224"/>
    </inkml:brush>
  </inkml:definitions>
  <inkml:trace contextRef="#ctx0" brushRef="#br0">1 77 24575,'4'4'0,"0"-1"0,-1-3 0,1 0 0,4 0 0,0 0 0,2 0 0,0-1 0,2-1 0,4-2 0,1-4 0,5 0 0,-2 1 0,5-3 0,0-1 0,0-6 0,-2 1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1T06:33:01.545"/>
    </inkml:context>
    <inkml:brush xml:id="br0">
      <inkml:brushProperty name="width" value="0.05" units="cm"/>
      <inkml:brushProperty name="height" value="0.05" units="cm"/>
      <inkml:brushProperty name="color" value="#E71224"/>
    </inkml:brush>
  </inkml:definitions>
  <inkml:trace contextRef="#ctx0" brushRef="#br0">153 38 24575,'4'-7'0,"-1"2"0,-3-1 0,0 1 0,0 0 0,0 0 0,0 4 0,0-3 0,-3 4 0,-2 2 0,-5 3 0,1 0 0,-1 5 0,-1 2 0,1 1 0,-1 1 0,1 1 0,0 3 0,-2 0 0,2 2 0,0-2 0,-1 6 0,1-1 0,2 4 0,3-2 0,4 4 0,-2-1 0,2 2 0,1 0 0,4-3 0,1-2 0,6-1 0,4-1 0,4-3 0,7-3 0,1 3 0,3-1 0</inkml:trace>
  <inkml:trace contextRef="#ctx0" brushRef="#br0" timeOffset="1017">282 244 24575,'-4'0'0,"1"-3"0,2 1 0,-2-3 0,2 2 0,-1-2 0,1 4 0,1-3 0,0 1 0,0 2 0,3-2 0,2 3 0,2 0 0,1 3 0,-1 2 0,-2 5 0,1 0 0,-1 2 0,0 1 0,0 2 0,-3 3 0,3 0 0,-2 0 0,2-3 0,-3-3 0,0 1 0,-1-4 0,-1 2 0,0-3 0,0 0 0,0-1 0,0 1 0,0-4 0,-1 2 0,-1-3 0,1-1 0,-3-2 0,2-1 0,-1-1 0,0-2 0,0-4 0,3 0 0,-3 1 0,2-1 0,1 0 0,0 1 0,0-1 0,1-2 0,2 0 0,1-1 0,3 1 0,1 0 0,0-2 0,0 0 0,2-1 0,-1 2 0,1 4 0,1-1 0,-1 0 0,1 3 0,-1 0 0,-1 3 0,1 0 0,-2 1 0,0 1 0,0 0 0,-1 3 0,1 3 0,-3 0 0,0 2 0,-2 2 0,2 0 0,-4 3 0,2-3 0,-2 3 0,-1-3 0,0 3 0,0-3 0,0 3 0,0-3 0,0 0 0,0-3 0,0 1 0,0-3 0,0 0 0,0-3 0,0 1 0,0-3 0,-3-1 0,1-1 0,-1 0 0,3-3 0,0 0 0,0-3 0,0-2 0,0 0 0,4-1 0,1 1 0,-1 2 0,1-3 0,1 0 0,4 1 0,-2-3 0,3 3 0,-2 0 0,1 3 0,-1-1 0,1 0 0,1 4 0,-1 2 0,0-2 0,-2 2 0,-1-1 0,1 3 0,0 3 0,-1-1 0,-2 5 0,0 1 0,-3 0 0,1 5 0,-2-1 0,2 0 0,-2 3 0,1-3 0,-1 2 0,-1-1 0,0 0 0,0-3 0,0 0 0,0-2 0,0 0 0,0-1 0,0-2 0,0 0 0,0-3 0,0 2 0,0-4 0,0 0 0</inkml:trace>
  <inkml:trace contextRef="#ctx0" brushRef="#br0" timeOffset="1413">755 31 24575,'0'-8'0,"-4"1"0,-1 2 0,2-2 0,-4 7 0,6-4 0,-2 4 0,3 0 0,0 4 0,3 0 0,2 3 0,2 1 0,1 0 0,0 0 0,2 2 0,0 1 0,2 2 0,1 2 0,2 0 0,3 1 0,0 2 0,0 1 0,0 1 0,-2 2 0,2 1 0,-5 3 0,-3 2 0,-2 2 0,-3 1 0,-2-1 0,-3 0 0,-4-2 0,-4 0 0,-5-3 0,-5 0 0,-8 5 0,-1 0 0,-7 3 0,-7 0 0,-1 2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24T14:18:54.970"/>
    </inkml:context>
    <inkml:brush xml:id="br0">
      <inkml:brushProperty name="width" value="0.05" units="cm"/>
      <inkml:brushProperty name="height" value="0.05" units="cm"/>
      <inkml:brushProperty name="color" value="#E71224"/>
    </inkml:brush>
  </inkml:definitions>
  <inkml:trace contextRef="#ctx0" brushRef="#br0">1 1 24575,'0'12'0,"0"16"0,0 9 0,0 14 0,0 9 0,0 11 0,0 1 0,0 6 0,0-3 0,0-6 0,0-5 0,0-9 0,0-9 0,0-7 0,3-5 0,4-4 0,0-7-8191</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1T06:33:41.020"/>
    </inkml:context>
    <inkml:brush xml:id="br0">
      <inkml:brushProperty name="width" value="0.08571" units="cm"/>
      <inkml:brushProperty name="height" value="0.08571" units="cm"/>
      <inkml:brushProperty name="color" value="#E71224"/>
    </inkml:brush>
  </inkml:definitions>
  <inkml:trace contextRef="#ctx0" brushRef="#br0">1 118 12287,'10'0'0,"-1"0"0,-4 0 0,5 0 0,-5 0 0,5 0 0,-1 0 0,6 1 0,0 4 0,-5-3 0,-1 3 0,1-4 0,7-1 0,2 0 0,-3 0 0,4 0 0,-2 0 0,2 0 0,-2 0 0,6 0 0,-4 0 0,4 0 0,-4 0 0,4 0 0,-4 0 0,4 0 0,-1 0 0,2 0 0,-3 0 0,-2 0 0,-2 0 0,6 0 0,-6 0 0,2 0 0,1 0 0,-1 0 0,6 0 0,-2 0 0,-1 0 0,2 0 0,-3 0 0,3 0 0,3 0 0,-4 0 0,-1 0 0,2 0 0,-3 0 0,3 0 0,1 0 0,-6 0 0,4 0 0,-4 0 0,1 0 0,-2 0 0,-1 0 0,7 0 0,-6 0 0,6 0 0,-6 0 0,6 0 0,-5 0 0,4 0 0,-4 0 0,4 0 0,-4 0 0,4 0 0,-4 0 0,4 0 0,-6 0 0,2 0 0,1 0 0,-1 0 0,1 0 0,-2 0 0,-1 0 0,7 0 0,-7 0 0,1 0 0,3 0 0,-3 0 0,6 0 0,-6 0 0,6 0 0,-6 0 0,2 0 0,-1 0 0,-2 0 0,6 0 0,-6 0 0,2 0 0,1 0 0,-1 0 0,4 0 0,-4 0 0,1 0 0,-1 0 0,-2 0 0,6 0 0,-6 0 0,2 0 0,1 0 0,-2 0 0,1 0 0,-5 0 0,4 0 0,1 0 0,-1 0 0,-4 0 0,1 0 0,4 0 0,-4 0 0,4 0 0,-9 0 0,-1 0 0,0 0 0,5 0 0,-1 0 0,1 0 0,5 0 0,-1 0 0,1 0 0,-6 0 0,3 0 0,2 0 0,-2 0 0,2 0 0,-2 0 0,-3 0 0,1 0 0,0 0 0,-1 0 0,1 0 0,-5 0 0,0 0 0,-1 0 0,6 0 0,-7 0 0,5 0 0,-11 0 0,4 0 0,-6 0 0,0 0 0,7 0 0,-4 0 0,7 0 0,0 0 0,5 0 0,-1 0 0,-6 0 0,5 0 0,-11 0 0,5 0 0,-7 0 0,0 0 0,6 0 0,-4 2 0,3 3 0,-4-3 0,-1 4 0,0-6 0,0 0 0,-6 0 0,-2 0 0</inkml:trace>
  <inkml:trace contextRef="#ctx0" brushRef="#br0" timeOffset="1025">2586 15 12287,'-8'0'0,"-5"0"0,9-2 0,-5-3 0,5 4 0,-2-6 0,4 7 0,-3 0 0,4 0 0,-6 0 0,7 0 0,0 0 0,7 0 0,1 0 0,6 0 0,-4 5 0,0 0 0,0 5 0,4-5 0,1 1 0,0-1 0,-5-2 0,-1 7 0,-4-5 0,5 5 0,-5-5 0,5 5 0,-7-7 0,5 8 0,-3-6 0,-3 7 0,6-9 0,-3 7 0,-4-7 0,6 3 0,0-6 0,-6 0 0,6 0 0,-7 0 0,0 0 0,0 7 0,0-5 0,0 4 0,6-6 0,-4 0 0,4 0 0,-6 0 0,0 0 0,0 7 0,-1-4 0,-4 7 0,-3-5 0,-7 4 0,-5 1 0,1 5 0,-14 4 0,-1 1 0,-7 1 0,-3-1 0,0-4 0,-7 12 0,-1-5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1T06:33:43.034"/>
    </inkml:context>
    <inkml:brush xml:id="br0">
      <inkml:brushProperty name="width" value="0.08571" units="cm"/>
      <inkml:brushProperty name="height" value="0.08571" units="cm"/>
      <inkml:brushProperty name="color" value="#E71224"/>
    </inkml:brush>
  </inkml:definitions>
  <inkml:trace contextRef="#ctx0" brushRef="#br0">236 15 12287,'8'0'0,"0"0"0,-3 0 0,-3-2 0,3-3 0,-4 4 0,-1-6 0,0 7 0,0 0 0,-1 7 0,-4 2 0,-2 0 0,-3 0 0,-3 1 0,4 5 0,-6-1 0,-5 1 0,4 0 0,-4 0 0,4-6 0,1 1 0,6-5 0,-1 5 0,0-2 0,-5 2 0,1 3 0,1-10 0,3 7 0,-2-5 0,8 5 0,-8-7 0,10 3 0,-4-6 0,6 0 0,0 0 0,0 7 0,0-5 0,5 6 0,0-3 0,1-4 0,-1 4 0,3 3 0,7-1 0,0 3 0,1 1 0,4-6 0,-2 6 0,6-1 0,-6 3 0,2 2 0,-4 6 0,5 2 0,2 6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1T06:33:46.517"/>
    </inkml:context>
    <inkml:brush xml:id="br0">
      <inkml:brushProperty name="width" value="0.08571" units="cm"/>
      <inkml:brushProperty name="height" value="0.08571" units="cm"/>
      <inkml:brushProperty name="color" value="#E71224"/>
    </inkml:brush>
  </inkml:definitions>
  <inkml:trace contextRef="#ctx0" brushRef="#br0">0 4319 12287,'8'6'0,"-1"-4"0,-7 4 0,0-6 0,0 0 0,0-6 0,0 4 0,0-11 0,-2 5 0,-3-7 0,4 1 0,-4-1 0,3-5 0,2 1 0,0-3 0,0 3 0,0 1 0,0-7 0,0 1 0,0-5 0,0 4 0,0 1 0,0-2 0,0-9 0,0 4 0,0-3 0,2-2 0,3 2 0,-4-7 0,4 2 0,-2-2 0,2 2 0,-3-8 0,3 2 0,-4 0 0,-1 6 0,0-4 0,0 4 0,5-3 0,0-2 0,0-1 0,-5 1 0,5 0 0,0 0 0,1-5 0,-1 0 0,-3 0 0,3 5 0,-4 0 0,-1 0 0,2 2 0,3 3 0,-3-4 0,3 4 0,1-3 0,-1-3 0,1 0 0,-1-4 0,-1 3 0,5-3 0,-4 0 0,5 5 0,-5-8 0,5 8 0,0-3 0,4 2 0,-1 1 0,-3 0 0,3 0 0,-3 0 0,3 0 0,2 0 0,-1 0 0,1 0 0,0 0 0,-1 0 0,1 0 0,0 0 0,-2 5 0,-3-1 0,3 8 0,-3-3 0,3 0 0,1 0 0,1-1 0,0 2 0,-2 3 0,-4-3 0,5 1 0,-5-1 0,4 3 0,2-3 0,0 3 0,-1 1 0,6 1 0,0-1 0,1 1 0,-2 0 0,-2-1 0,2 1 0,3 1 0,-3 4 0,7-4 0,-1 4 0,-2 1 0,1-2 0,-4 2 0,4-1 0,-4 1 0,4 3 0,-4 2 0,4-6 0,-1 4 0,2-4 0,1 6 0,-7-2 0,7-1 0,-1 2 0,1-3 0,-2 3 0,4 2 0,-3-2 0,2 1 0,3-2 0,-1 4 0,1-4 0,-1 4 0,0 1 0,1-4 0,-1-1 0,0 1 0,1 4 0,-1 2 0,1 3 0,-6-3 0,1 3 0,-6 2 0,6-2 0,-7 7 0,1-2 0,-1-1 0,2 1 0,-2-5 0,6 5 0,-4-5 0,4 5 0,1-4 0,4 4 0,-5-5 0,1 5 0,-1-1 0,6 1 0,-6 1 0,1-5 0,-1 4 0,6-5 0,-6 7 0,1-2 0,-6-2 0,6 2 0,-7 0 0,1 5 0,2 0 0,-1 0 0,1-5 0,-1 1 0,-4-1 0,4 5 0,3-2 0,1-3 0,-1 4 0,1-4 0,-1 3 0,2 2 0,1-2 0,-7-3 0,6 4 0,-6-4 0,6 3 0,-5 2 0,1 0 0,-2 0 0,-1 5 0,7 0 0,-6 0 0,6-5 0,-6 0 0,6 0 0,-2 5 0,1 0 0,4 0 0,-4-5 0,4 1 0,2 4 0,-6-3 0,1 3 0,-1-2 0,5 2 0,1-3 0,-1 2 0,-1 3 0,-4-2 0,2 5 0,-6-5 0,6 6 0,-1-1 0,-3-2 0,3 2 0,-2-2 0,1 2 0,4 3 0,-3-3 0,2-2 0,3 1 0,-6-4 0,1 5 0,-1-5 0,5 5 0,1-5 0,-1 5 0,-4-6 0,-1 6 0,-1-5 0,1 5 0,4-2 0,-3 2 0,-2 1 0,1-6 0,-4 7 0,4-3 0,-4 3 0,4-2 0,-4 3 0,4-4 0,-4 5 0,4 0 0,-4-4 0,4 0 0,-4 0 0,4 4 0,-4 1 0,4 0 0,-4-6 0,5 1 0,-6 0 0,6 5 0,-6-2 0,6-3 0,-6 3 0,6-4 0,-6 3 0,6-2 0,-7 3 0,1-4 0,3 0 0,-3 0 0,1 0 0,-6 0 0,1 4 0,0-3 0,1 2 0,4-3 0,-4 5 0,4-5 0,-2-1 0,1 2 0,-3-2 0,4 2 0,-2 3 0,2-3 0,-4-2 0,3 2 0,-7-2 0,-2 2 0,-1 3 0,6-6 0,0 2 0,0 3 0,-1-7 0,-4 4 0,0-4 0,0 7 0,4-2 0,6-2 0,-1 2 0,1-6 0,-5 6 0,4-2 0,1 2 0,1 2 0,-1-8 0,-4 6 0,4-5 0,-4 5 0,-1-5 0,-1 6 0,1-1 0,0-2 0,-1 2 0,1-2 0,0 2 0,-1 1 0,1-6 0,0 7 0,-1-3 0,1 0 0,0 0 0,0-4 0,-1 5 0,1-5 0,0 5 0,-6-5 0,1 5 0,-2-6 0,2 6 0,3-7 0,-5 11 0,7-6 0,-5 1 0,0 1 0,-5-6 0,4 0 0,-4 3 0,5-2 0,-5 0 0,5-5 0,-7 6 0,10-4 0,-11 11 0,4-11 0,1 4 0,-6-4 0,4 3 0,-3-4 0,-2 6 0,2-7 0,2 0 0,-2 1 0,3 4 0,-3-3 0,-1 4 0,4-6 0,-3 0 0,4 0 0,-6 0 0,0 0 0,0 7 0,0 1 0</inkml:trace>
  <inkml:trace contextRef="#ctx0" brushRef="#br0" timeOffset="1021">5346 940 12287,'0'-8'0,"-1"2"0,-4 6 0,3 0 0,-4 0 0,6 0 0,0-7 0,0 6 0,-2-6 0,-3 7 0,4 0 0,-6 0 0,7 0 0,0 0 0,5 2 0,0 3 0,5-2 0,-5 7 0,4-1 0,-4 6 0,5-4 0,-5 4 0,6-3 0,-1 7 0,-2-1 0,2 2 0,-2-4 0,2 4 0,3 1 0,-3-2 0,3 6 0,2-6 0,-6 3 0,1-3 0,-2-2 0,2 2 0,-2-3 0,-3-1 0,-3 2 0,3 2 0,-4-3 0,-1 4 0,0-4 0,0-1 0,0 0 0,0-6 0,0 1 0,0-6 0,0 2 0,0-6 0,0 0 0,-1-5 0,-4 0 0,3-1 0,-3 1 0,4 3 0,-4-6 0,0 3 0,0 4 0,3-11 0,-3 7 0,4 0 0,-12-1 0,10 4 0,-7-3 0,6-3 0,-9 6 0,5-11 0,-6 12 0,-1-6 0,0 7 0,1 0 0,-1 0 0,-5 0 0,1 0 0,-7 0 0,1 0 0,-8 0 0,-1 0 0,-7 2 0,2 3 0,-2-4 0,2 4 0,3-3 0,7-2 0,1 2 0,4 2 0,2-2 0,8 3 0,-1-3 0,7-2 0,1 1 0,7 4 0,0-3 0,13 11 0,4-5 0</inkml:trace>
  <inkml:trace contextRef="#ctx0" brushRef="#br0" timeOffset="1478">5009 1322 12287,'-9'0'0,"1"0"0,3 0 0,4 0 0,-11 2 0,7 3 0,-1-4 0,1 4 0,3-1 0,-3 0 0,4-2 0,1 5 0,0-7 0,0 0 0,0-7 0,0-3 0,1 2 0,4-2 0,4-1 0,5-9 0,3 2 0,2-6 0,4-1 0,6-4 0,6-2 0,-1-3 0,7 3 0,-2-4 0,2 0 0,-2 0 0,-3 3 0,-7 7 0,-6 1 0,-3 9 0,-11-3 0,-4 8 0,3 4 0,-8-1 0,0 7 0,-13 7 0,-9 1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24T14:18:56.747"/>
    </inkml:context>
    <inkml:brush xml:id="br0">
      <inkml:brushProperty name="width" value="0.05" units="cm"/>
      <inkml:brushProperty name="height" value="0.05" units="cm"/>
      <inkml:brushProperty name="color" value="#E71224"/>
    </inkml:brush>
  </inkml:definitions>
  <inkml:trace contextRef="#ctx0" brushRef="#br0">1 15 24575,'0'-1'0,"1"1"0,-1-1 0,1 1 0,-1-1 0,1 1 0,-1-1 0,1 1 0,-1-1 0,1 1 0,-1 0 0,1-1 0,0 1 0,-1 0 0,1 0 0,0-1 0,-1 1 0,1 0 0,0 0 0,-1 0 0,1 0 0,0 0 0,0 0 0,23-3 0,-20 3 0,91-5 0,140 11 0,-98 1 0,203-5-1365,-323-2-5461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24T14:23:12.316"/>
    </inkml:context>
    <inkml:brush xml:id="br0">
      <inkml:brushProperty name="width" value="0.05" units="cm"/>
      <inkml:brushProperty name="height" value="0.05" units="cm"/>
      <inkml:brushProperty name="color" value="#66CC00"/>
    </inkml:brush>
  </inkml:definitions>
  <inkml:trace contextRef="#ctx0" brushRef="#br0">1 1 24575,'0'0'-8191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24T14:29:12.124"/>
    </inkml:context>
    <inkml:brush xml:id="br0">
      <inkml:brushProperty name="width" value="0.05" units="cm"/>
      <inkml:brushProperty name="height" value="0.05" units="cm"/>
      <inkml:brushProperty name="color" value="#66CC00"/>
    </inkml:brush>
  </inkml:definitions>
  <inkml:trace contextRef="#ctx0" brushRef="#br0">0 1 24575,'0'0'-8191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1T08:09:30.551"/>
    </inkml:context>
    <inkml:brush xml:id="br0">
      <inkml:brushProperty name="width" value="0.34286" units="cm"/>
      <inkml:brushProperty name="height" value="0.34286" units="cm"/>
      <inkml:brushProperty name="color" value="#00A0D7"/>
    </inkml:brush>
  </inkml:definitions>
  <inkml:trace contextRef="#ctx0" brushRef="#br0">10402 780 12287,'1'-9'0,"6"2"0,-6 5 0,8 2 0,-1 0 0,-6 0 0,6 0 0,-8-8 0,0 5 0,-1-6 0,-6 2 0,-3 5 0,-5-8 0,-3 3 0,1 6 0,-13-5 0,-10-5 0,-9-1 0,-4 1 0,-3-1 0,-2 0 0,-4-7 0,-2 7-151,-4-1 0,-1 0 151,7-5 0,-8 1 0,2 5 0,2-4 0,-2 3 0,6-1 0,-6 1 0,2-3 0,-2 4 0,2-3 0,5 2 0,-4-3 0,-3 4 0,-3 1 0,2-1 0,-3 0 0,-2-7 0,-8 6-217,38 7 0,2 0 0,-43-4 217,41 4 0,2-1 0,-2 0 0,0-2 0,-1 3 0,-2 0 0,1 0 0,1 1 0,2-1 0,0 0 0,-2 1 0,2 0 0,-38-8 0,37 6 0,-1 0 0,-41 1 0,1-2 0,-1 1 0,1 0 0,43 0 0,-2 1 0,-1 0 0,-1 2 0,-40-2 0,41 4 0,-1-1 0,0-3 0,0 0 0,-1 3 0,0 0 0,1-4 0,0 2 0,0 2 0,-1 2 0,1-2 0,0-1 0,-1 0 0,1 0 0,-1 1 0,1 0 0,-40-5 0,-1 2 0,3 3 0,-3-3 0,5-2 0,7 2 0,1 0-172,0 6 1,0-7 171,0 1 0,0 0 0,-1 6 0,1 0 0,0 0 0,-8-2 0,-4-4 0,1 4 0,-1-5 0,7 5 0,-1 2 0,-5 0-255,-1 0 0,3 0 255,3 0 0,4-1 0,2-6 0,0 5 0,0-4 0,-1 4 0,1 2 0,0 0 0,0 0 0,0 0 0,0 0 0,-1 0 0,1 0 0,0 6 0,0 0 0,2 2 0,4-1 0,-4-5 0,4 4 0,2 2 31,-2-2 0,8 7-31,-2-7 0,-1 6 0,1-6 0,0 7 0,6-7 0,0 9 0,1-3 0,-1 2 0,0-1 0,1 3 0,0-3 0,-7-3 0,0 2 0,-6 0 0,6 7 0,0-1 0,7 1 0,-7-6 0,0-1 0,0 0 0,6 6 0,-3 1 0,3 0 0,-9-1 0,9 0 0,-12 2 0,0-2 0,-2 6 0,2 2 0,-11 4 47,5-5 1,-2 8-48,8-2 0,-2-1 0,9 0 0,-8-5 0,8 6 0,5-8 164,6 1 1,12-5-165,0-7 0,9 3 540,11-9-540,0 9 0,5-14 108,0 6 0,9-3-108,-2 2 564,4-4-564,2 7 0,-8-2 0,-2 2 0,-9 3 0,-1-1 0,-5-5 0,4-3 0,-3 10 0,3-9 0,3 5 0,-1-9 0</inkml:trace>
  <inkml:trace contextRef="#ctx0" brushRef="#br0" timeOffset="1459">538 334 12287,'11'0'0,"-3"0"0,-8 0 0,-14 3 0,-6 3 0,4 4 0,4 9 0,-2 1 0,-12 5 0,6-2 0,-5 7 0,-1-1 0,1 3 0,-6 2 0,7-3 0,-3 5 0,2 1 0,2 0 0,-8 1 0,8-4 0,-1-3 0,-3 5 0,2-6 0,0-3 0,7-2 0,1-4 0,5-3 0,2-1 0,3-5 0,6-2 0,-5-4 0,3-4 0,3 7 0,9-9 0,-5 6 0,8 0 0,2 2 0,12-2 0,4-2 0,14 9 0,11-7 0,13 7 0,-25-8 0,3-1-258,3 2 0,0 1 1,8 1-1,1 0 258,4-1 0,0-1 0,2 2 0,1 0 0,0 1 0,1-1 0,1 0 0,2 0 0,2 1 0,0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1T08:09:36.531"/>
    </inkml:context>
    <inkml:brush xml:id="br0">
      <inkml:brushProperty name="width" value="0.08571" units="cm"/>
      <inkml:brushProperty name="height" value="0.08571" units="cm"/>
      <inkml:brushProperty name="color" value="#E71224"/>
    </inkml:brush>
  </inkml:definitions>
  <inkml:trace contextRef="#ctx0" brushRef="#br0">4336 43 12287,'12'0'0,"-3"-10"0,-9 8 0,3-14 0,4 9 0,-5-1 0,8 8 0,-10 0 0,0 0 0,-10 0 0,8 0 0,-10 3 0,5 4 0,2-2 0,-9 9 0,9-7 0,-2 7 0,-5-7 0,-2 7 0,2-7 0,-2 8 0,0-1 0,-7 7 0,0 0 0,6-2 0,1-5 0,0 5 0,-7-5 0,-3 5 0,-4 2 0,2 1 0,-10-1 0,3 0 0,-2 0 0,-8 1 0,1-1 0,-3 10 0,-12 4 0,1-2 0,-8 3 0,-2-1-200,-5 7 1,3-6 199,-10-1 0,0-2 0,-7 3 0,0 2 0,0-10 0,-3 7 0,-4-6 0,2 6-212,41-21 1,-1 0-1,0 4 1,-1 0 211,-5-4 0,-2 0 0,0 5 0,-2 0 0,-3-1 0,-1-1 0,2 2 0,1 0 0,-3-1 0,1 0 0,1 2 0,1 0 0,-6-2 0,-1-1 0,2 3 0,0 0 0,-2 2 0,1-1 0,6-3 0,0-1 0,-3 1 0,0 0 0,7-5 0,1 0 0,-2 0 0,2 2 0,6 0 0,1 1 0,-43 12 0,14-7-60,7-7 0,12-2 60,3 2 0,11 3 0,2-10 0,3 0 0,12-7 0,-1 0 180,8 0 0,7 0-180,0 0 868,9 0-868,-4 0 137,9 0-137,0 0 0,9 0 0,-6-9 0,15-3 0,-6-9 0</inkml:trace>
  <inkml:trace contextRef="#ctx0" brushRef="#br0" timeOffset="856">447 1233 12287,'12'-2'0,"-5"-5"0,5 4 0,-3-9 0,5 5 0,5 5 0,-9-10 0,4 5 0,5 5 0,-17-8 0,17 10 0,-17 0 0,8 0 0,-10 0 0,0 0 0,-10 10 0,6-1 0,-11 5 0,1 5 0,-7-5 0,0 12 0,-1 3 0,1-1 0,0-7 0,0 1 0,-1-1 0,1 2 0,0 6 0,0-6 0,-1 6 0,-1-6 0,-6-1 0,6-1 0,-5 0 0,4 0 0,3 1 0,-1-4 0,1-3 0,0 1 0,0-9 0,7 3 0,-1-3 0,8-5 0,-7 5 0,9-2 0,-2 2 0,-5-5 0,10 8 0,-7-10 0,9 0 0,0 0 0,9 0 0,3 0 0,9 0 0,-4 0 0,4 0 0,-5 0 0,13 0 0,-3 2 0,2 5 0,5-2 0,10 9 0,-1 0 0,1 8 0,2-1 0,4 0 0,-2 7 0,10 1 0,-7-1 0,6-7 0,-6 1 0,7-1 0,-8-7 0,8 0 0,-12-7 0,-3 7 0,-9-6 0,-11 6 0,-1-10 0,0 6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1T06:37:31.266"/>
    </inkml:context>
    <inkml:brush xml:id="br0">
      <inkml:brushProperty name="width" value="0.08571" units="cm"/>
      <inkml:brushProperty name="height" value="0.08571" units="cm"/>
      <inkml:brushProperty name="color" value="#E71224"/>
    </inkml:brush>
  </inkml:definitions>
  <inkml:trace contextRef="#ctx0" brushRef="#br0">209 19 12287,'0'-5'0,"0"1"0,0 3 0,0-2 0,0 2 0,0-4 0,0 5 0,0 5 0,0 1 0,0-1 0,0 1 0,0 7 0,0 3 0,1 5 0,2-2 0,-2 0 0,2 3 0,1 2 0,-1 1 0,1-1 0,-4 2 0,1-1 0,2 3 0,-2 5 0,2 2 0,-2-2 0,-1 2 0,0 3 0,0 3 0,0 0 0,0-3 0,0-2 0,0-5 0,0 0 0,0-9 0,0 0 0,0-3 0,0 0 0,0 0 0,-3 1 0,0 2 0,0 4 0,3 2 0,0 2 0,0-8 0,0 3 0,0-3 0,0 4 0,0-4 0,0 0 0,0-3 0,0-1 0,0-3 0,0 0 0,0-2 0,0-3 0,0 4 0,0-5 0,0 1 0,0-1 0,0 1 0,0-1 0,0 1 0,0-1 0,0 2 0,0 1 0,0 2 0,0 2 0,0 1 0,0-5 0,0 1 0,0-4 0,0 1 0,0-1 0,0-3 0,0-2 0,0-4 0,0 4 0,0-3 0,0 3 0,0-4 0,0 4 0,0 2 0,0 3 0,-5-4 0,4 4 0,-3-8 0,4 3 0,0-4 0,0-4 0,0 3 0,0-8 0,0 3 0,0 1 0,0-1 0,0-1 0,-4-6 0,-1-2 0</inkml:trace>
  <inkml:trace contextRef="#ctx0" brushRef="#br0" timeOffset="704">38 1146 12287,'-9'-4'0,"2"2"0,1-5 0,4 5 0,-5-3 0,4 2 0,-1 2 0,4-5 0,0 3 0,0 2 0,0-3 0,0 4 0,5 0 0,0 1 0,4 2 0,1 3 0,-1 3 0,2 2 0,1 1 0,-1 3 0,2 4 0,0 1 0,0 2 0,-1-2 0,-2 2 0,-1-2 0,1-1 0,-1-3 0,1-1 0,-2-3 0,-1 1 0,1-3 0,-3 0 0,0-5 0,0-1 0,-5-4 0,0 0 0,4 0 0,-3 0 0,7 0 0,-6 0 0,5 0 0,-4 0 0,3 0 0,-3 0 0,4 0 0,-1-4 0,3-2 0,1 0 0,-1 0 0,1 0 0,-1-4 0,4-2 0,0-1 0,0 0 0,0 4 0,-3-4 0,3 1 0,-1-4 0,0 3 0,-2 0 0,-1 0 0,1 2 0,-4-1 0,1 1 0,0 2 0,0-1 0,-4 1 0,1 3 0,0-1 0,-3 5 0,3-2 0,-4 4 0,0 0 0,0 4 0,0 1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1T06:37:33.879"/>
    </inkml:context>
    <inkml:brush xml:id="br0">
      <inkml:brushProperty name="width" value="0.08571" units="cm"/>
      <inkml:brushProperty name="height" value="0.08571" units="cm"/>
      <inkml:brushProperty name="color" value="#E71224"/>
    </inkml:brush>
  </inkml:definitions>
  <inkml:trace contextRef="#ctx0" brushRef="#br0">208 20 12287,'0'-5'0,"0"-1"0,0 3 0,0 2 0,0-3 0,0 4 0,0 4 0,0 1 0,0 5 0,0 3 0,0-1 0,1 5 0,3-1 0,-3 2 0,2 1 0,-2 0 0,-1-1 0,0 6 0,0 1 0,0 3 0,0 4 0,-1-1 0,-2 7 0,2-2 0,-3 5 0,0 2 0,1 1 0,-1 3 0,1 0 0,2-1 0,-2-2 0,-2 5 0,2-5 0,-1 2 0,1-8 0,2-2 0,-2-8 0,-2-3 0,2-3 0,-1-3 0,1-4 0,2-1 0,-2-4 0,2-5 0,1-1 0,0-4 0,-4 1 0,1 2 0,0-2 0,3 3 0,0-4 0,-4 0 0,-1 0 0</inkml:trace>
  <inkml:trace contextRef="#ctx0" brushRef="#br0" timeOffset="591">10 910 12287,'-1'-5'0,"-3"1"0,3 3 0,-3 1 0,4-1 0,0-2 0,0 2 0,0-3 0,0 4 0,0 4 0,4 1 0,3 5 0,-2 0 0,1 3 0,1-2 0,2 1 0,-1 3 0,-1 1 0,1-2 0,-2 2 0,2 0 0,-2 3 0,3-3 0,-3-1 0,-1 1 0,1 3 0,-2-1 0,2-2 0,-4 2 0,2-8 0,0 0 0,-3-6 0,4-4 0,-5 0 0,0-4 0,0-3 0,0-1 0,0-1 0,0 2 0,0 1 0,1 3 0,2-4 0,-2 4 0,2-3 0,1 3 0,-1-3 0,5-1 0,-2-2 0,3-1 0,0 1 0,1-2 0,-1-1 0,4 1 0,-1-1 0,5-2 0,-1 1 0,-1-3 0,0 4 0,1-1 0,3 4 0,-3 2 0,0 1 0,-5 4 0,2-1 0,-3 2 0,4 5 0,1 1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93CFB39-DE79-40A4-BBB4-45B9B0D0E0FA}" type="datetimeFigureOut">
              <a:rPr lang="en-US" smtClean="0"/>
              <a:t>2/24/2024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BF13552-3B73-4453-8CBB-065E502A8856}" type="slidenum">
              <a:rPr lang="en-US" smtClean="0"/>
              <a:t>‹#›</a:t>
            </a:fld>
            <a:endParaRPr lang="en-US"/>
          </a:p>
        </p:txBody>
      </p:sp>
    </p:spTree>
    <p:extLst>
      <p:ext uri="{BB962C8B-B14F-4D97-AF65-F5344CB8AC3E}">
        <p14:creationId xmlns:p14="http://schemas.microsoft.com/office/powerpoint/2010/main" val="1099245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78898AD-A801-DB34-C08B-6702C36A0225}"/>
              </a:ext>
            </a:extLst>
          </p:cNvPr>
          <p:cNvSpPr/>
          <p:nvPr/>
        </p:nvSpPr>
        <p:spPr>
          <a:xfrm>
            <a:off x="0" y="0"/>
            <a:ext cx="12182209" cy="685799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Electronics protoboard">
            <a:extLst>
              <a:ext uri="{FF2B5EF4-FFF2-40B4-BE49-F238E27FC236}">
                <a16:creationId xmlns:a16="http://schemas.microsoft.com/office/drawing/2014/main" id="{13C52E48-678B-3383-9A6E-33260E65A8FE}"/>
              </a:ext>
            </a:extLst>
          </p:cNvPr>
          <p:cNvPicPr>
            <a:picLocks noChangeAspect="1"/>
          </p:cNvPicPr>
          <p:nvPr/>
        </p:nvPicPr>
        <p:blipFill rotWithShape="1">
          <a:blip r:embed="rId2">
            <a:alphaModFix amt="49000"/>
          </a:blip>
          <a:srcRect t="15730"/>
          <a:stretch/>
        </p:blipFill>
        <p:spPr>
          <a:xfrm>
            <a:off x="9791" y="10"/>
            <a:ext cx="12192001" cy="6857990"/>
          </a:xfrm>
          <a:prstGeom prst="rect">
            <a:avLst/>
          </a:prstGeom>
        </p:spPr>
      </p:pic>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2/24/2024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
        <p:nvSpPr>
          <p:cNvPr id="9" name="TextBox 8">
            <a:extLst>
              <a:ext uri="{FF2B5EF4-FFF2-40B4-BE49-F238E27FC236}">
                <a16:creationId xmlns:a16="http://schemas.microsoft.com/office/drawing/2014/main" id="{5F92F5C9-F71A-8F9F-B405-05C5C99DDAFD}"/>
              </a:ext>
            </a:extLst>
          </p:cNvPr>
          <p:cNvSpPr txBox="1"/>
          <p:nvPr/>
        </p:nvSpPr>
        <p:spPr>
          <a:xfrm>
            <a:off x="640861" y="4863624"/>
            <a:ext cx="10900485" cy="1492716"/>
          </a:xfrm>
          <a:prstGeom prst="rect">
            <a:avLst/>
          </a:prstGeom>
          <a:noFill/>
        </p:spPr>
        <p:txBody>
          <a:bodyPr wrap="none" rtlCol="0">
            <a:spAutoFit/>
          </a:bodyPr>
          <a:lstStyle/>
          <a:p>
            <a:pPr algn="ctr"/>
            <a:r>
              <a:rPr lang="en-US" sz="2000" b="1" dirty="0">
                <a:solidFill>
                  <a:schemeClr val="bg1"/>
                </a:solidFill>
                <a:latin typeface="+mj-lt"/>
              </a:rPr>
              <a:t>Prepared By:</a:t>
            </a:r>
          </a:p>
          <a:p>
            <a:pPr algn="ctr"/>
            <a:r>
              <a:rPr lang="en-US" sz="2400" b="1" dirty="0">
                <a:solidFill>
                  <a:schemeClr val="bg1"/>
                </a:solidFill>
              </a:rPr>
              <a:t>Shadman Shahid (SHD)</a:t>
            </a:r>
          </a:p>
          <a:p>
            <a:pPr algn="ctr"/>
            <a:r>
              <a:rPr lang="en-US" sz="2000" b="1" dirty="0">
                <a:solidFill>
                  <a:schemeClr val="bg1"/>
                </a:solidFill>
                <a:latin typeface="+mj-lt"/>
              </a:rPr>
              <a:t>Lecturer, Department of Computer Science and Engineering, School of Data and Sciences, BRAC University</a:t>
            </a:r>
          </a:p>
          <a:p>
            <a:pPr algn="ctr"/>
            <a:endParaRPr lang="en-US" sz="700" b="1" dirty="0">
              <a:solidFill>
                <a:schemeClr val="bg1"/>
              </a:solidFill>
              <a:latin typeface="+mj-lt"/>
            </a:endParaRPr>
          </a:p>
          <a:p>
            <a:pPr algn="ctr"/>
            <a:r>
              <a:rPr lang="en-US" sz="2000" b="1" i="1" dirty="0">
                <a:solidFill>
                  <a:schemeClr val="bg1"/>
                </a:solidFill>
                <a:latin typeface="+mj-lt"/>
              </a:rPr>
              <a:t>Email: shadman9085@gmail.com</a:t>
            </a:r>
            <a:endParaRPr lang="en-US" sz="1600" dirty="0">
              <a:solidFill>
                <a:schemeClr val="bg1"/>
              </a:solidFill>
            </a:endParaRPr>
          </a:p>
        </p:txBody>
      </p:sp>
      <p:sp>
        <p:nvSpPr>
          <p:cNvPr id="13" name="Title 1">
            <a:extLst>
              <a:ext uri="{FF2B5EF4-FFF2-40B4-BE49-F238E27FC236}">
                <a16:creationId xmlns:a16="http://schemas.microsoft.com/office/drawing/2014/main" id="{6849F7EB-8F50-9EB6-7F05-AED3145AD365}"/>
              </a:ext>
            </a:extLst>
          </p:cNvPr>
          <p:cNvSpPr txBox="1">
            <a:spLocks/>
          </p:cNvSpPr>
          <p:nvPr/>
        </p:nvSpPr>
        <p:spPr>
          <a:xfrm>
            <a:off x="1524000" y="1122363"/>
            <a:ext cx="9144000" cy="2387600"/>
          </a:xfrm>
          <a:prstGeom prst="rect">
            <a:avLst/>
          </a:prstGeom>
        </p:spPr>
        <p:txBody>
          <a:bodyPr anchor="b"/>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b="1" dirty="0">
                <a:solidFill>
                  <a:srgbClr val="FFFFFF"/>
                </a:solidFill>
                <a:cs typeface="Calibri Light"/>
              </a:rPr>
              <a:t>CSE251: Electronic Devices and Circuits</a:t>
            </a:r>
            <a:endParaRPr lang="en-US" dirty="0"/>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2/24/2024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2/24/2024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2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9752AA-9EB4-1917-28CA-1370AB41B01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EBA304D-6A84-5D52-069C-F32B80D31DA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8D682A8-61BF-7025-8692-453F016A33C8}"/>
              </a:ext>
            </a:extLst>
          </p:cNvPr>
          <p:cNvSpPr>
            <a:spLocks noGrp="1"/>
          </p:cNvSpPr>
          <p:nvPr>
            <p:ph type="dt" sz="half" idx="10"/>
          </p:nvPr>
        </p:nvSpPr>
        <p:spPr/>
        <p:txBody>
          <a:bodyPr/>
          <a:lstStyle/>
          <a:p>
            <a:fld id="{F5DC62F2-0F4E-4CCA-A325-9907AD22EEBC}" type="datetimeFigureOut">
              <a:rPr lang="en-US" smtClean="0"/>
              <a:t>2/24/2024</a:t>
            </a:fld>
            <a:endParaRPr lang="en-US"/>
          </a:p>
        </p:txBody>
      </p:sp>
      <p:sp>
        <p:nvSpPr>
          <p:cNvPr id="5" name="Footer Placeholder 4">
            <a:extLst>
              <a:ext uri="{FF2B5EF4-FFF2-40B4-BE49-F238E27FC236}">
                <a16:creationId xmlns:a16="http://schemas.microsoft.com/office/drawing/2014/main" id="{3760E8A3-1355-22CE-011A-AA6EE25F010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338146-4510-75CE-39C3-D1776F790E70}"/>
              </a:ext>
            </a:extLst>
          </p:cNvPr>
          <p:cNvSpPr>
            <a:spLocks noGrp="1"/>
          </p:cNvSpPr>
          <p:nvPr>
            <p:ph type="sldNum" sz="quarter" idx="12"/>
          </p:nvPr>
        </p:nvSpPr>
        <p:spPr/>
        <p:txBody>
          <a:bodyPr/>
          <a:lstStyle/>
          <a:p>
            <a:fld id="{21C0A606-2CEC-40E7-ADC7-9B8BE2EB75F2}" type="slidenum">
              <a:rPr lang="en-US" smtClean="0"/>
              <a:t>‹#›</a:t>
            </a:fld>
            <a:endParaRPr lang="en-US"/>
          </a:p>
        </p:txBody>
      </p:sp>
    </p:spTree>
    <p:extLst>
      <p:ext uri="{BB962C8B-B14F-4D97-AF65-F5344CB8AC3E}">
        <p14:creationId xmlns:p14="http://schemas.microsoft.com/office/powerpoint/2010/main" val="38645340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2/24/2024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2/24/2024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46CE7D5-CF57-46EF-B807-FDD0502418D4}" type="datetimeFigureOut">
              <a:rPr lang="en-US" smtClean="0"/>
              <a:t>2/24/2024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46CE7D5-CF57-46EF-B807-FDD0502418D4}" type="datetimeFigureOut">
              <a:rPr lang="en-US" smtClean="0"/>
              <a:t>2/24/2024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46CE7D5-CF57-46EF-B807-FDD0502418D4}" type="datetimeFigureOut">
              <a:rPr lang="en-US" smtClean="0"/>
              <a:t>2/24/2024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2/24/2024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2/24/2024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2/24/2024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2/24/2024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23.png"/><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20.png"/><Relationship Id="rId7" Type="http://schemas.openxmlformats.org/officeDocument/2006/relationships/image" Target="../media/image36.png"/><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 Id="rId9" Type="http://schemas.openxmlformats.org/officeDocument/2006/relationships/image" Target="../media/image3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36.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40.png"/><Relationship Id="rId4" Type="http://schemas.openxmlformats.org/officeDocument/2006/relationships/image" Target="../media/image34.png"/></Relationships>
</file>

<file path=ppt/slides/_rels/slide21.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1.png"/><Relationship Id="rId7" Type="http://schemas.openxmlformats.org/officeDocument/2006/relationships/image" Target="../media/image37.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22.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47.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pubs.rsc.org/en/content/articlehtml/2017/cs/c6cs00306k" TargetMode="External"/><Relationship Id="rId2" Type="http://schemas.openxmlformats.org/officeDocument/2006/relationships/image" Target="../media/image48.gif"/><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9.png"/></Relationships>
</file>

<file path=ppt/slides/_rels/slide28.xml.rels><?xml version="1.0" encoding="UTF-8" standalone="yes"?>
<Relationships xmlns="http://schemas.openxmlformats.org/package/2006/relationships"><Relationship Id="rId3" Type="http://schemas.openxmlformats.org/officeDocument/2006/relationships/hyperlink" Target="https://www.electronics-lab.com/article/semiconductor-theory/" TargetMode="External"/><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s://pubs.rsc.org/en/content/articlehtml/2017/cs/c6cs00306k" TargetMode="External"/><Relationship Id="rId2" Type="http://schemas.openxmlformats.org/officeDocument/2006/relationships/image" Target="../media/image48.gi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www.electrical4u.com/pn-junction/" TargetMode="External"/><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hyperlink" Target="https://www.gadgetronicx.com/diode-tutorial-construction-working-vi-characteristics/" TargetMode="External"/><Relationship Id="rId7" Type="http://schemas.openxmlformats.org/officeDocument/2006/relationships/customXml" Target="../ink/ink1.xml"/><Relationship Id="rId12" Type="http://schemas.openxmlformats.org/officeDocument/2006/relationships/image" Target="../media/image71.png"/><Relationship Id="rId2" Type="http://schemas.openxmlformats.org/officeDocument/2006/relationships/image" Target="../media/image53.jpg"/><Relationship Id="rId1" Type="http://schemas.openxmlformats.org/officeDocument/2006/relationships/slideLayout" Target="../slideLayouts/slideLayout2.xml"/><Relationship Id="rId6" Type="http://schemas.openxmlformats.org/officeDocument/2006/relationships/hyperlink" Target="https://www.electrical4u.com/pn-junction/" TargetMode="External"/><Relationship Id="rId11" Type="http://schemas.openxmlformats.org/officeDocument/2006/relationships/customXml" Target="../ink/ink3.xml"/><Relationship Id="rId5" Type="http://schemas.openxmlformats.org/officeDocument/2006/relationships/image" Target="../media/image52.png"/><Relationship Id="rId10" Type="http://schemas.openxmlformats.org/officeDocument/2006/relationships/image" Target="../media/image710.png"/><Relationship Id="rId4" Type="http://schemas.openxmlformats.org/officeDocument/2006/relationships/image" Target="../media/image54.png"/><Relationship Id="rId9" Type="http://schemas.openxmlformats.org/officeDocument/2006/relationships/customXml" Target="../ink/ink2.xml"/></Relationships>
</file>

<file path=ppt/slides/_rels/slide32.xml.rels><?xml version="1.0" encoding="UTF-8" standalone="yes"?>
<Relationships xmlns="http://schemas.openxmlformats.org/package/2006/relationships"><Relationship Id="rId3" Type="http://schemas.openxmlformats.org/officeDocument/2006/relationships/hyperlink" Target="http://physics.stackexchange.com/questions/52375/pn-junction-depletion-region" TargetMode="External"/><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http://physics.stackexchange.com/questions/52375/pn-junction-depletion-region" TargetMode="External"/><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 Id="rId5" Type="http://schemas.openxmlformats.org/officeDocument/2006/relationships/image" Target="../media/image87.png"/><Relationship Id="rId4" Type="http://schemas.openxmlformats.org/officeDocument/2006/relationships/customXml" Target="../ink/ink4.xml"/></Relationships>
</file>

<file path=ppt/slides/_rels/slide3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 Id="rId6" Type="http://schemas.openxmlformats.org/officeDocument/2006/relationships/image" Target="../media/image170.png"/><Relationship Id="rId5" Type="http://schemas.openxmlformats.org/officeDocument/2006/relationships/customXml" Target="../ink/ink5.xml"/><Relationship Id="rId4" Type="http://schemas.openxmlformats.org/officeDocument/2006/relationships/image" Target="../media/image58.png"/></Relationships>
</file>

<file path=ppt/slides/_rels/slide39.xml.rels><?xml version="1.0" encoding="UTF-8" standalone="yes"?>
<Relationships xmlns="http://schemas.openxmlformats.org/package/2006/relationships"><Relationship Id="rId3" Type="http://schemas.openxmlformats.org/officeDocument/2006/relationships/image" Target="../media/image1010.png"/><Relationship Id="rId7" Type="http://schemas.openxmlformats.org/officeDocument/2006/relationships/image" Target="../media/image1210.png"/><Relationship Id="rId2" Type="http://schemas.openxmlformats.org/officeDocument/2006/relationships/image" Target="../media/image61.png"/><Relationship Id="rId1" Type="http://schemas.openxmlformats.org/officeDocument/2006/relationships/slideLayout" Target="../slideLayouts/slideLayout2.xml"/><Relationship Id="rId6" Type="http://schemas.openxmlformats.org/officeDocument/2006/relationships/customXml" Target="../ink/ink7.xml"/><Relationship Id="rId5" Type="http://schemas.openxmlformats.org/officeDocument/2006/relationships/image" Target="../media/image190.png"/><Relationship Id="rId4" Type="http://schemas.openxmlformats.org/officeDocument/2006/relationships/customXml" Target="../ink/ink6.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1510.png"/><Relationship Id="rId3" Type="http://schemas.openxmlformats.org/officeDocument/2006/relationships/image" Target="../media/image58.png"/><Relationship Id="rId12" Type="http://schemas.openxmlformats.org/officeDocument/2006/relationships/image" Target="../media/image1910.png"/><Relationship Id="rId2" Type="http://schemas.openxmlformats.org/officeDocument/2006/relationships/image" Target="../media/image62.png"/><Relationship Id="rId1" Type="http://schemas.openxmlformats.org/officeDocument/2006/relationships/slideLayout" Target="../slideLayouts/slideLayout2.xml"/><Relationship Id="rId11" Type="http://schemas.openxmlformats.org/officeDocument/2006/relationships/image" Target="../media/image1810.png"/><Relationship Id="rId10" Type="http://schemas.openxmlformats.org/officeDocument/2006/relationships/image" Target="../media/image1710.png"/><Relationship Id="rId4" Type="http://schemas.openxmlformats.org/officeDocument/2006/relationships/image" Target="../media/image61.png"/><Relationship Id="rId9" Type="http://schemas.openxmlformats.org/officeDocument/2006/relationships/image" Target="../media/image161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64.png"/><Relationship Id="rId7" Type="http://schemas.openxmlformats.org/officeDocument/2006/relationships/image" Target="../media/image68.png"/><Relationship Id="rId2" Type="http://schemas.openxmlformats.org/officeDocument/2006/relationships/image" Target="../media/image63.png"/><Relationship Id="rId1" Type="http://schemas.openxmlformats.org/officeDocument/2006/relationships/slideLayout" Target="../slideLayouts/slideLayout2.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 Id="rId9" Type="http://schemas.openxmlformats.org/officeDocument/2006/relationships/image" Target="../media/image72.png"/></Relationships>
</file>

<file path=ppt/slides/_rels/slide43.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image" Target="../media/image74.png"/><Relationship Id="rId7" Type="http://schemas.openxmlformats.org/officeDocument/2006/relationships/image" Target="../media/image77.png"/><Relationship Id="rId2" Type="http://schemas.openxmlformats.org/officeDocument/2006/relationships/image" Target="../media/image73.png"/><Relationship Id="rId1" Type="http://schemas.openxmlformats.org/officeDocument/2006/relationships/slideLayout" Target="../slideLayouts/slideLayout2.xml"/><Relationship Id="rId6" Type="http://schemas.openxmlformats.org/officeDocument/2006/relationships/image" Target="../media/image76.png"/><Relationship Id="rId11" Type="http://schemas.openxmlformats.org/officeDocument/2006/relationships/image" Target="../media/image81.png"/><Relationship Id="rId5" Type="http://schemas.openxmlformats.org/officeDocument/2006/relationships/image" Target="../media/image67.png"/><Relationship Id="rId10" Type="http://schemas.openxmlformats.org/officeDocument/2006/relationships/image" Target="../media/image80.png"/><Relationship Id="rId4" Type="http://schemas.openxmlformats.org/officeDocument/2006/relationships/image" Target="../media/image75.png"/><Relationship Id="rId9" Type="http://schemas.openxmlformats.org/officeDocument/2006/relationships/image" Target="../media/image79.png"/></Relationships>
</file>

<file path=ppt/slides/_rels/slide44.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image" Target="../media/image74.png"/><Relationship Id="rId7"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 Id="rId6" Type="http://schemas.openxmlformats.org/officeDocument/2006/relationships/image" Target="../media/image76.png"/><Relationship Id="rId11" Type="http://schemas.openxmlformats.org/officeDocument/2006/relationships/image" Target="../media/image86.png"/><Relationship Id="rId5" Type="http://schemas.openxmlformats.org/officeDocument/2006/relationships/image" Target="../media/image67.png"/><Relationship Id="rId10" Type="http://schemas.openxmlformats.org/officeDocument/2006/relationships/image" Target="../media/image85.png"/><Relationship Id="rId4" Type="http://schemas.openxmlformats.org/officeDocument/2006/relationships/image" Target="../media/image75.png"/><Relationship Id="rId9" Type="http://schemas.openxmlformats.org/officeDocument/2006/relationships/image" Target="../media/image79.png"/></Relationships>
</file>

<file path=ppt/slides/_rels/slide45.xml.rels><?xml version="1.0" encoding="UTF-8" standalone="yes"?>
<Relationships xmlns="http://schemas.openxmlformats.org/package/2006/relationships"><Relationship Id="rId8" Type="http://schemas.openxmlformats.org/officeDocument/2006/relationships/image" Target="../media/image90.png"/><Relationship Id="rId13" Type="http://schemas.openxmlformats.org/officeDocument/2006/relationships/image" Target="../media/image260.png"/><Relationship Id="rId3" Type="http://schemas.openxmlformats.org/officeDocument/2006/relationships/image" Target="../media/image89.png"/><Relationship Id="rId7" Type="http://schemas.openxmlformats.org/officeDocument/2006/relationships/image" Target="../media/image241.png"/><Relationship Id="rId12" Type="http://schemas.openxmlformats.org/officeDocument/2006/relationships/image" Target="../media/image61.png"/><Relationship Id="rId2" Type="http://schemas.openxmlformats.org/officeDocument/2006/relationships/image" Target="../media/image88.png"/><Relationship Id="rId1" Type="http://schemas.openxmlformats.org/officeDocument/2006/relationships/slideLayout" Target="../slideLayouts/slideLayout2.xml"/><Relationship Id="rId6" Type="http://schemas.openxmlformats.org/officeDocument/2006/relationships/image" Target="../media/image2000.png"/><Relationship Id="rId11" Type="http://schemas.openxmlformats.org/officeDocument/2006/relationships/image" Target="../media/image240.png"/><Relationship Id="rId5" Type="http://schemas.openxmlformats.org/officeDocument/2006/relationships/image" Target="../media/image236.png"/><Relationship Id="rId4" Type="http://schemas.openxmlformats.org/officeDocument/2006/relationships/image" Target="../media/image1900.png"/></Relationships>
</file>

<file path=ppt/slides/_rels/slide46.xml.rels><?xml version="1.0" encoding="UTF-8" standalone="yes"?>
<Relationships xmlns="http://schemas.openxmlformats.org/package/2006/relationships"><Relationship Id="rId8" Type="http://schemas.openxmlformats.org/officeDocument/2006/relationships/image" Target="../media/image300.png"/><Relationship Id="rId3" Type="http://schemas.openxmlformats.org/officeDocument/2006/relationships/image" Target="../media/image280.png"/><Relationship Id="rId7" Type="http://schemas.openxmlformats.org/officeDocument/2006/relationships/image" Target="../media/image88.png"/><Relationship Id="rId2" Type="http://schemas.openxmlformats.org/officeDocument/2006/relationships/image" Target="../media/image270.png"/><Relationship Id="rId1" Type="http://schemas.openxmlformats.org/officeDocument/2006/relationships/slideLayout" Target="../slideLayouts/slideLayout2.xml"/><Relationship Id="rId6" Type="http://schemas.openxmlformats.org/officeDocument/2006/relationships/image" Target="../media/image290.png"/><Relationship Id="rId11" Type="http://schemas.openxmlformats.org/officeDocument/2006/relationships/image" Target="../media/image236.png"/><Relationship Id="rId5" Type="http://schemas.openxmlformats.org/officeDocument/2006/relationships/image" Target="../media/image90.png"/><Relationship Id="rId10" Type="http://schemas.openxmlformats.org/officeDocument/2006/relationships/image" Target="../media/image320.png"/><Relationship Id="rId4" Type="http://schemas.openxmlformats.org/officeDocument/2006/relationships/image" Target="../media/image89.png"/><Relationship Id="rId9" Type="http://schemas.openxmlformats.org/officeDocument/2006/relationships/image" Target="../media/image310.png"/></Relationships>
</file>

<file path=ppt/slides/_rels/slide47.xml.rels><?xml version="1.0" encoding="UTF-8" standalone="yes"?>
<Relationships xmlns="http://schemas.openxmlformats.org/package/2006/relationships"><Relationship Id="rId8" Type="http://schemas.openxmlformats.org/officeDocument/2006/relationships/image" Target="../media/image94.png"/><Relationship Id="rId3" Type="http://schemas.openxmlformats.org/officeDocument/2006/relationships/image" Target="../media/image66.png"/><Relationship Id="rId7" Type="http://schemas.openxmlformats.org/officeDocument/2006/relationships/image" Target="../media/image65.png"/><Relationship Id="rId2" Type="http://schemas.openxmlformats.org/officeDocument/2006/relationships/image" Target="../media/image91.png"/><Relationship Id="rId1" Type="http://schemas.openxmlformats.org/officeDocument/2006/relationships/slideLayout" Target="../slideLayouts/slideLayout2.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67.png"/></Relationships>
</file>

<file path=ppt/slides/_rels/slide48.xml.rels><?xml version="1.0" encoding="UTF-8" standalone="yes"?>
<Relationships xmlns="http://schemas.openxmlformats.org/package/2006/relationships"><Relationship Id="rId8" Type="http://schemas.openxmlformats.org/officeDocument/2006/relationships/image" Target="../media/image99.png"/><Relationship Id="rId3" Type="http://schemas.openxmlformats.org/officeDocument/2006/relationships/image" Target="../media/image95.png"/><Relationship Id="rId7" Type="http://schemas.openxmlformats.org/officeDocument/2006/relationships/image" Target="../media/image65.png"/><Relationship Id="rId2" Type="http://schemas.openxmlformats.org/officeDocument/2006/relationships/image" Target="../media/image94.png"/><Relationship Id="rId1" Type="http://schemas.openxmlformats.org/officeDocument/2006/relationships/slideLayout" Target="../slideLayouts/slideLayout2.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96.png"/></Relationships>
</file>

<file path=ppt/slides/_rels/slide49.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95.png"/><Relationship Id="rId7" Type="http://schemas.openxmlformats.org/officeDocument/2006/relationships/image" Target="../media/image96.png"/><Relationship Id="rId2" Type="http://schemas.openxmlformats.org/officeDocument/2006/relationships/image" Target="../media/image100.png"/><Relationship Id="rId1" Type="http://schemas.openxmlformats.org/officeDocument/2006/relationships/slideLayout" Target="../slideLayouts/slideLayout2.xml"/><Relationship Id="rId6" Type="http://schemas.openxmlformats.org/officeDocument/2006/relationships/image" Target="../media/image99.png"/><Relationship Id="rId5" Type="http://schemas.openxmlformats.org/officeDocument/2006/relationships/image" Target="../media/image102.png"/><Relationship Id="rId4" Type="http://schemas.openxmlformats.org/officeDocument/2006/relationships/image" Target="../media/image101.png"/><Relationship Id="rId9" Type="http://schemas.openxmlformats.org/officeDocument/2006/relationships/image" Target="../media/image103.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8" Type="http://schemas.openxmlformats.org/officeDocument/2006/relationships/image" Target="../media/image420.png"/><Relationship Id="rId3" Type="http://schemas.openxmlformats.org/officeDocument/2006/relationships/image" Target="../media/image105.png"/><Relationship Id="rId7" Type="http://schemas.openxmlformats.org/officeDocument/2006/relationships/image" Target="../media/image380.png"/><Relationship Id="rId2" Type="http://schemas.openxmlformats.org/officeDocument/2006/relationships/image" Target="../media/image104.png"/><Relationship Id="rId1" Type="http://schemas.openxmlformats.org/officeDocument/2006/relationships/slideLayout" Target="../slideLayouts/slideLayout2.xml"/><Relationship Id="rId6" Type="http://schemas.openxmlformats.org/officeDocument/2006/relationships/image" Target="../media/image370.png"/><Relationship Id="rId5" Type="http://schemas.openxmlformats.org/officeDocument/2006/relationships/image" Target="../media/image360.png"/><Relationship Id="rId4" Type="http://schemas.openxmlformats.org/officeDocument/2006/relationships/image" Target="../media/image106.png"/><Relationship Id="rId9" Type="http://schemas.openxmlformats.org/officeDocument/2006/relationships/image" Target="../media/image61.png"/></Relationships>
</file>

<file path=ppt/slides/_rels/slide51.xml.rels><?xml version="1.0" encoding="UTF-8" standalone="yes"?>
<Relationships xmlns="http://schemas.openxmlformats.org/package/2006/relationships"><Relationship Id="rId8" Type="http://schemas.openxmlformats.org/officeDocument/2006/relationships/image" Target="../media/image460.png"/><Relationship Id="rId13" Type="http://schemas.openxmlformats.org/officeDocument/2006/relationships/customXml" Target="../ink/ink9.xml"/><Relationship Id="rId18" Type="http://schemas.openxmlformats.org/officeDocument/2006/relationships/image" Target="../media/image521.png"/><Relationship Id="rId3" Type="http://schemas.openxmlformats.org/officeDocument/2006/relationships/image" Target="../media/image105.png"/><Relationship Id="rId21" Type="http://schemas.openxmlformats.org/officeDocument/2006/relationships/customXml" Target="../ink/ink13.xml"/><Relationship Id="rId7" Type="http://schemas.openxmlformats.org/officeDocument/2006/relationships/image" Target="../media/image450.png"/><Relationship Id="rId12" Type="http://schemas.openxmlformats.org/officeDocument/2006/relationships/image" Target="../media/image491.png"/><Relationship Id="rId17" Type="http://schemas.openxmlformats.org/officeDocument/2006/relationships/customXml" Target="../ink/ink11.xml"/><Relationship Id="rId2" Type="http://schemas.openxmlformats.org/officeDocument/2006/relationships/image" Target="../media/image104.png"/><Relationship Id="rId16" Type="http://schemas.openxmlformats.org/officeDocument/2006/relationships/image" Target="../media/image511.png"/><Relationship Id="rId20" Type="http://schemas.openxmlformats.org/officeDocument/2006/relationships/image" Target="../media/image53.png"/><Relationship Id="rId1" Type="http://schemas.openxmlformats.org/officeDocument/2006/relationships/slideLayout" Target="../slideLayouts/slideLayout2.xml"/><Relationship Id="rId6" Type="http://schemas.openxmlformats.org/officeDocument/2006/relationships/image" Target="../media/image440.png"/><Relationship Id="rId11" Type="http://schemas.openxmlformats.org/officeDocument/2006/relationships/customXml" Target="../ink/ink8.xml"/><Relationship Id="rId5" Type="http://schemas.openxmlformats.org/officeDocument/2006/relationships/image" Target="../media/image430.png"/><Relationship Id="rId15" Type="http://schemas.openxmlformats.org/officeDocument/2006/relationships/customXml" Target="../ink/ink10.xml"/><Relationship Id="rId10" Type="http://schemas.openxmlformats.org/officeDocument/2006/relationships/image" Target="../media/image48.png"/><Relationship Id="rId19" Type="http://schemas.openxmlformats.org/officeDocument/2006/relationships/customXml" Target="../ink/ink12.xml"/><Relationship Id="rId4" Type="http://schemas.openxmlformats.org/officeDocument/2006/relationships/image" Target="../media/image106.png"/><Relationship Id="rId9" Type="http://schemas.openxmlformats.org/officeDocument/2006/relationships/image" Target="../media/image470.png"/><Relationship Id="rId14" Type="http://schemas.openxmlformats.org/officeDocument/2006/relationships/image" Target="../media/image501.png"/><Relationship Id="rId22" Type="http://schemas.openxmlformats.org/officeDocument/2006/relationships/image" Target="../media/image541.png"/></Relationships>
</file>

<file path=ppt/slides/_rels/slide52.xml.rels><?xml version="1.0" encoding="UTF-8" standalone="yes"?>
<Relationships xmlns="http://schemas.openxmlformats.org/package/2006/relationships"><Relationship Id="rId8" Type="http://schemas.openxmlformats.org/officeDocument/2006/relationships/image" Target="../media/image110.png"/><Relationship Id="rId3" Type="http://schemas.openxmlformats.org/officeDocument/2006/relationships/image" Target="../media/image67.png"/><Relationship Id="rId7" Type="http://schemas.openxmlformats.org/officeDocument/2006/relationships/image" Target="../media/image109.png"/><Relationship Id="rId2" Type="http://schemas.openxmlformats.org/officeDocument/2006/relationships/image" Target="../media/image66.png"/><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108.png"/><Relationship Id="rId4" Type="http://schemas.openxmlformats.org/officeDocument/2006/relationships/image" Target="../media/image107.png"/></Relationships>
</file>

<file path=ppt/slides/_rels/slide53.xml.rels><?xml version="1.0" encoding="UTF-8" standalone="yes"?>
<Relationships xmlns="http://schemas.openxmlformats.org/package/2006/relationships"><Relationship Id="rId8" Type="http://schemas.openxmlformats.org/officeDocument/2006/relationships/image" Target="../media/image100.png"/><Relationship Id="rId3" Type="http://schemas.openxmlformats.org/officeDocument/2006/relationships/image" Target="../media/image66.png"/><Relationship Id="rId7" Type="http://schemas.openxmlformats.org/officeDocument/2006/relationships/image" Target="../media/image65.png"/><Relationship Id="rId2" Type="http://schemas.openxmlformats.org/officeDocument/2006/relationships/image" Target="../media/image111.png"/><Relationship Id="rId1" Type="http://schemas.openxmlformats.org/officeDocument/2006/relationships/slideLayout" Target="../slideLayouts/slideLayout2.xml"/><Relationship Id="rId6" Type="http://schemas.openxmlformats.org/officeDocument/2006/relationships/image" Target="../media/image114.png"/><Relationship Id="rId5" Type="http://schemas.openxmlformats.org/officeDocument/2006/relationships/image" Target="../media/image113.png"/><Relationship Id="rId4" Type="http://schemas.openxmlformats.org/officeDocument/2006/relationships/image" Target="../media/image112.png"/><Relationship Id="rId9" Type="http://schemas.openxmlformats.org/officeDocument/2006/relationships/image" Target="../media/image115.png"/></Relationships>
</file>

<file path=ppt/slides/_rels/slide54.xml.rels><?xml version="1.0" encoding="UTF-8" standalone="yes"?>
<Relationships xmlns="http://schemas.openxmlformats.org/package/2006/relationships"><Relationship Id="rId8" Type="http://schemas.openxmlformats.org/officeDocument/2006/relationships/image" Target="../media/image520.png"/><Relationship Id="rId13" Type="http://schemas.openxmlformats.org/officeDocument/2006/relationships/customXml" Target="../ink/ink15.xml"/><Relationship Id="rId18" Type="http://schemas.openxmlformats.org/officeDocument/2006/relationships/image" Target="../media/image580.png"/><Relationship Id="rId26" Type="http://schemas.openxmlformats.org/officeDocument/2006/relationships/image" Target="../media/image620.png"/><Relationship Id="rId3" Type="http://schemas.openxmlformats.org/officeDocument/2006/relationships/image" Target="../media/image105.png"/><Relationship Id="rId21" Type="http://schemas.openxmlformats.org/officeDocument/2006/relationships/customXml" Target="../ink/ink19.xml"/><Relationship Id="rId7" Type="http://schemas.openxmlformats.org/officeDocument/2006/relationships/image" Target="../media/image5100.png"/><Relationship Id="rId12" Type="http://schemas.openxmlformats.org/officeDocument/2006/relationships/image" Target="../media/image550.png"/><Relationship Id="rId17" Type="http://schemas.openxmlformats.org/officeDocument/2006/relationships/customXml" Target="../ink/ink17.xml"/><Relationship Id="rId25" Type="http://schemas.openxmlformats.org/officeDocument/2006/relationships/customXml" Target="../ink/ink21.xml"/><Relationship Id="rId2" Type="http://schemas.openxmlformats.org/officeDocument/2006/relationships/image" Target="../media/image104.png"/><Relationship Id="rId16" Type="http://schemas.openxmlformats.org/officeDocument/2006/relationships/image" Target="../media/image570.png"/><Relationship Id="rId20" Type="http://schemas.openxmlformats.org/officeDocument/2006/relationships/image" Target="../media/image590.png"/><Relationship Id="rId1" Type="http://schemas.openxmlformats.org/officeDocument/2006/relationships/slideLayout" Target="../slideLayouts/slideLayout2.xml"/><Relationship Id="rId6" Type="http://schemas.openxmlformats.org/officeDocument/2006/relationships/image" Target="../media/image500.png"/><Relationship Id="rId11" Type="http://schemas.openxmlformats.org/officeDocument/2006/relationships/customXml" Target="../ink/ink14.xml"/><Relationship Id="rId24" Type="http://schemas.openxmlformats.org/officeDocument/2006/relationships/image" Target="../media/image6100.png"/><Relationship Id="rId5" Type="http://schemas.openxmlformats.org/officeDocument/2006/relationships/image" Target="../media/image490.png"/><Relationship Id="rId15" Type="http://schemas.openxmlformats.org/officeDocument/2006/relationships/customXml" Target="../ink/ink16.xml"/><Relationship Id="rId23" Type="http://schemas.openxmlformats.org/officeDocument/2006/relationships/customXml" Target="../ink/ink20.xml"/><Relationship Id="rId28" Type="http://schemas.openxmlformats.org/officeDocument/2006/relationships/image" Target="../media/image630.png"/><Relationship Id="rId10" Type="http://schemas.openxmlformats.org/officeDocument/2006/relationships/image" Target="../media/image540.png"/><Relationship Id="rId19" Type="http://schemas.openxmlformats.org/officeDocument/2006/relationships/customXml" Target="../ink/ink18.xml"/><Relationship Id="rId4" Type="http://schemas.openxmlformats.org/officeDocument/2006/relationships/image" Target="../media/image106.png"/><Relationship Id="rId9" Type="http://schemas.openxmlformats.org/officeDocument/2006/relationships/image" Target="../media/image530.png"/><Relationship Id="rId14" Type="http://schemas.openxmlformats.org/officeDocument/2006/relationships/image" Target="../media/image560.png"/><Relationship Id="rId22" Type="http://schemas.openxmlformats.org/officeDocument/2006/relationships/image" Target="../media/image600.png"/><Relationship Id="rId27" Type="http://schemas.openxmlformats.org/officeDocument/2006/relationships/customXml" Target="../ink/ink22.xml"/></Relationships>
</file>

<file path=ppt/slides/_rels/slide55.xml.rels><?xml version="1.0" encoding="UTF-8" standalone="yes"?>
<Relationships xmlns="http://schemas.openxmlformats.org/package/2006/relationships"><Relationship Id="rId8" Type="http://schemas.openxmlformats.org/officeDocument/2006/relationships/image" Target="../media/image116.png"/><Relationship Id="rId3" Type="http://schemas.openxmlformats.org/officeDocument/2006/relationships/image" Target="../media/image61.png"/><Relationship Id="rId7" Type="http://schemas.openxmlformats.org/officeDocument/2006/relationships/image" Target="../media/image250.png"/><Relationship Id="rId2" Type="http://schemas.openxmlformats.org/officeDocument/2006/relationships/image" Target="../media/image110.jpg"/><Relationship Id="rId1" Type="http://schemas.openxmlformats.org/officeDocument/2006/relationships/slideLayout" Target="../slideLayouts/slideLayout2.xml"/><Relationship Id="rId6" Type="http://schemas.openxmlformats.org/officeDocument/2006/relationships/image" Target="../media/image242.png"/><Relationship Id="rId4" Type="http://schemas.openxmlformats.org/officeDocument/2006/relationships/image" Target="../media/image60.png"/></Relationships>
</file>

<file path=ppt/slides/_rels/slide56.xml.rels><?xml version="1.0" encoding="UTF-8" standalone="yes"?>
<Relationships xmlns="http://schemas.openxmlformats.org/package/2006/relationships"><Relationship Id="rId8" Type="http://schemas.openxmlformats.org/officeDocument/2006/relationships/image" Target="../media/image118.png"/><Relationship Id="rId3" Type="http://schemas.openxmlformats.org/officeDocument/2006/relationships/image" Target="../media/image58.png"/><Relationship Id="rId7" Type="http://schemas.openxmlformats.org/officeDocument/2006/relationships/image" Target="../media/image117.png"/><Relationship Id="rId2" Type="http://schemas.openxmlformats.org/officeDocument/2006/relationships/image" Target="../media/image61.png"/><Relationship Id="rId1" Type="http://schemas.openxmlformats.org/officeDocument/2006/relationships/slideLayout" Target="../slideLayouts/slideLayout2.xml"/><Relationship Id="rId6" Type="http://schemas.openxmlformats.org/officeDocument/2006/relationships/image" Target="../media/image311.png"/><Relationship Id="rId5" Type="http://schemas.openxmlformats.org/officeDocument/2006/relationships/image" Target="../media/image105.png"/><Relationship Id="rId4" Type="http://schemas.openxmlformats.org/officeDocument/2006/relationships/image" Target="../media/image89.png"/></Relationships>
</file>

<file path=ppt/slides/_rels/slide57.xml.rels><?xml version="1.0" encoding="UTF-8" standalone="yes"?>
<Relationships xmlns="http://schemas.openxmlformats.org/package/2006/relationships"><Relationship Id="rId3" Type="http://schemas.openxmlformats.org/officeDocument/2006/relationships/image" Target="../media/image105.png"/><Relationship Id="rId7" Type="http://schemas.openxmlformats.org/officeDocument/2006/relationships/image" Target="../media/image119.png"/><Relationship Id="rId2" Type="http://schemas.openxmlformats.org/officeDocument/2006/relationships/image" Target="../media/image106.png"/><Relationship Id="rId1" Type="http://schemas.openxmlformats.org/officeDocument/2006/relationships/slideLayout" Target="../slideLayouts/slideLayout2.xml"/><Relationship Id="rId6" Type="http://schemas.openxmlformats.org/officeDocument/2006/relationships/image" Target="../media/image340.png"/><Relationship Id="rId5" Type="http://schemas.openxmlformats.org/officeDocument/2006/relationships/image" Target="../media/image330.png"/><Relationship Id="rId4" Type="http://schemas.openxmlformats.org/officeDocument/2006/relationships/image" Target="../media/image61.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60.xml.rels><?xml version="1.0" encoding="UTF-8" standalone="yes"?>
<Relationships xmlns="http://schemas.openxmlformats.org/package/2006/relationships"><Relationship Id="rId3" Type="http://schemas.openxmlformats.org/officeDocument/2006/relationships/image" Target="../media/image1000.png"/><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020.png"/><Relationship Id="rId2" Type="http://schemas.openxmlformats.org/officeDocument/2006/relationships/image" Target="../media/image121.png"/><Relationship Id="rId1" Type="http://schemas.openxmlformats.org/officeDocument/2006/relationships/slideLayout" Target="../slideLayouts/slideLayout2.xml"/><Relationship Id="rId5" Type="http://schemas.openxmlformats.org/officeDocument/2006/relationships/image" Target="../media/image1040.png"/><Relationship Id="rId4" Type="http://schemas.openxmlformats.org/officeDocument/2006/relationships/image" Target="../media/image1030.png"/></Relationships>
</file>

<file path=ppt/slides/_rels/slide62.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124.png"/><Relationship Id="rId7" Type="http://schemas.openxmlformats.org/officeDocument/2006/relationships/image" Target="../media/image128.png"/><Relationship Id="rId2" Type="http://schemas.openxmlformats.org/officeDocument/2006/relationships/image" Target="../media/image123.png"/><Relationship Id="rId1" Type="http://schemas.openxmlformats.org/officeDocument/2006/relationships/slideLayout" Target="../slideLayouts/slideLayout2.xml"/><Relationship Id="rId6" Type="http://schemas.openxmlformats.org/officeDocument/2006/relationships/image" Target="../media/image127.png"/><Relationship Id="rId5" Type="http://schemas.openxmlformats.org/officeDocument/2006/relationships/image" Target="../media/image126.png"/><Relationship Id="rId4" Type="http://schemas.openxmlformats.org/officeDocument/2006/relationships/image" Target="../media/image125.png"/></Relationships>
</file>

<file path=ppt/slides/_rels/slide64.xml.rels><?xml version="1.0" encoding="UTF-8" standalone="yes"?>
<Relationships xmlns="http://schemas.openxmlformats.org/package/2006/relationships"><Relationship Id="rId8" Type="http://schemas.openxmlformats.org/officeDocument/2006/relationships/image" Target="../media/image131.png"/><Relationship Id="rId3" Type="http://schemas.openxmlformats.org/officeDocument/2006/relationships/image" Target="../media/image129.png"/><Relationship Id="rId7" Type="http://schemas.openxmlformats.org/officeDocument/2006/relationships/image" Target="../media/image130.png"/><Relationship Id="rId2" Type="http://schemas.openxmlformats.org/officeDocument/2006/relationships/image" Target="../media/image123.png"/><Relationship Id="rId1" Type="http://schemas.openxmlformats.org/officeDocument/2006/relationships/slideLayout" Target="../slideLayouts/slideLayout2.xml"/><Relationship Id="rId6" Type="http://schemas.openxmlformats.org/officeDocument/2006/relationships/image" Target="../media/image127.png"/><Relationship Id="rId5" Type="http://schemas.openxmlformats.org/officeDocument/2006/relationships/image" Target="../media/image126.png"/><Relationship Id="rId4" Type="http://schemas.openxmlformats.org/officeDocument/2006/relationships/image" Target="../media/image125.png"/></Relationships>
</file>

<file path=ppt/slides/_rels/slide65.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134.png"/><Relationship Id="rId7" Type="http://schemas.openxmlformats.org/officeDocument/2006/relationships/image" Target="../media/image138.png"/><Relationship Id="rId2" Type="http://schemas.openxmlformats.org/officeDocument/2006/relationships/image" Target="../media/image133.png"/><Relationship Id="rId1" Type="http://schemas.openxmlformats.org/officeDocument/2006/relationships/slideLayout" Target="../slideLayouts/slideLayout2.xml"/><Relationship Id="rId6" Type="http://schemas.openxmlformats.org/officeDocument/2006/relationships/image" Target="../media/image137.png"/><Relationship Id="rId5" Type="http://schemas.openxmlformats.org/officeDocument/2006/relationships/image" Target="../media/image136.png"/><Relationship Id="rId4" Type="http://schemas.openxmlformats.org/officeDocument/2006/relationships/image" Target="../media/image135.png"/></Relationships>
</file>

<file path=ppt/slides/_rels/slide67.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70.xml.rels><?xml version="1.0" encoding="UTF-8" standalone="yes"?>
<Relationships xmlns="http://schemas.openxmlformats.org/package/2006/relationships"><Relationship Id="rId3" Type="http://schemas.openxmlformats.org/officeDocument/2006/relationships/image" Target="../media/image1120.png"/><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1140.png"/><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1160.png"/><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170.png"/><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510.png"/><Relationship Id="rId2" Type="http://schemas.openxmlformats.org/officeDocument/2006/relationships/image" Target="../media/image410.pn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610.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AAD72CF1-724B-7BDA-4829-AA759723FFD5}"/>
              </a:ext>
            </a:extLst>
          </p:cNvPr>
          <p:cNvSpPr>
            <a:spLocks noGrp="1"/>
          </p:cNvSpPr>
          <p:nvPr>
            <p:ph type="subTitle" idx="1"/>
          </p:nvPr>
        </p:nvSpPr>
        <p:spPr/>
        <p:txBody>
          <a:bodyPr>
            <a:normAutofit/>
          </a:bodyPr>
          <a:lstStyle/>
          <a:p>
            <a:r>
              <a:rPr lang="en-US" sz="3200" dirty="0">
                <a:solidFill>
                  <a:schemeClr val="bg1"/>
                </a:solidFill>
              </a:rPr>
              <a:t>Diodes - 1</a:t>
            </a:r>
          </a:p>
        </p:txBody>
      </p:sp>
    </p:spTree>
    <p:extLst>
      <p:ext uri="{BB962C8B-B14F-4D97-AF65-F5344CB8AC3E}">
        <p14:creationId xmlns:p14="http://schemas.microsoft.com/office/powerpoint/2010/main" val="15100113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a:extLst>
              <a:ext uri="{FF2B5EF4-FFF2-40B4-BE49-F238E27FC236}">
                <a16:creationId xmlns:a16="http://schemas.microsoft.com/office/drawing/2014/main" id="{CBE6147C-2832-26FD-076A-6E6D0BA4D2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10169" y="2851164"/>
            <a:ext cx="5171661" cy="364171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F5CFD744-E6F1-3F23-A3EE-3C8C57DFDEBE}"/>
              </a:ext>
            </a:extLst>
          </p:cNvPr>
          <p:cNvSpPr>
            <a:spLocks noGrp="1"/>
          </p:cNvSpPr>
          <p:nvPr>
            <p:ph type="title"/>
          </p:nvPr>
        </p:nvSpPr>
        <p:spPr>
          <a:xfrm>
            <a:off x="838199" y="365125"/>
            <a:ext cx="10676467" cy="1325563"/>
          </a:xfrm>
        </p:spPr>
        <p:txBody>
          <a:bodyPr/>
          <a:lstStyle/>
          <a:p>
            <a:r>
              <a:rPr lang="en-US" dirty="0"/>
              <a:t>Non-Linear I-V Char.: Piecewise Linear Model</a:t>
            </a:r>
          </a:p>
        </p:txBody>
      </p:sp>
      <p:sp>
        <p:nvSpPr>
          <p:cNvPr id="3" name="Content Placeholder 2">
            <a:extLst>
              <a:ext uri="{FF2B5EF4-FFF2-40B4-BE49-F238E27FC236}">
                <a16:creationId xmlns:a16="http://schemas.microsoft.com/office/drawing/2014/main" id="{506B32F4-7AEA-F451-97AB-B5C6B63963AC}"/>
              </a:ext>
            </a:extLst>
          </p:cNvPr>
          <p:cNvSpPr>
            <a:spLocks noGrp="1"/>
          </p:cNvSpPr>
          <p:nvPr>
            <p:ph idx="1"/>
          </p:nvPr>
        </p:nvSpPr>
        <p:spPr/>
        <p:txBody>
          <a:bodyPr>
            <a:normAutofit/>
          </a:bodyPr>
          <a:lstStyle/>
          <a:p>
            <a:r>
              <a:rPr lang="en-US" sz="2400" dirty="0"/>
              <a:t>Simplifying non-linear IV characteristics by piecewise linear parts.</a:t>
            </a:r>
          </a:p>
          <a:p>
            <a:r>
              <a:rPr lang="en-US" sz="2400" dirty="0"/>
              <a:t>Non-linear functions are usually approximated by a series of linear segments that follow the tangent of the non-linear segment as can be seen from the following figure.</a:t>
            </a:r>
          </a:p>
        </p:txBody>
      </p:sp>
    </p:spTree>
    <p:extLst>
      <p:ext uri="{BB962C8B-B14F-4D97-AF65-F5344CB8AC3E}">
        <p14:creationId xmlns:p14="http://schemas.microsoft.com/office/powerpoint/2010/main" val="652051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B545B4-126C-5453-D40A-4FDD484E06C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04828D9-D84D-9E72-FBF7-FF4AE368B368}"/>
              </a:ext>
            </a:extLst>
          </p:cNvPr>
          <p:cNvSpPr>
            <a:spLocks noGrp="1"/>
          </p:cNvSpPr>
          <p:nvPr>
            <p:ph type="title"/>
          </p:nvPr>
        </p:nvSpPr>
        <p:spPr>
          <a:xfrm>
            <a:off x="838199" y="365125"/>
            <a:ext cx="10676467" cy="1325563"/>
          </a:xfrm>
        </p:spPr>
        <p:txBody>
          <a:bodyPr/>
          <a:lstStyle/>
          <a:p>
            <a:r>
              <a:rPr lang="en-US" dirty="0"/>
              <a:t>NL I-V Char.: PL Model Example 1</a:t>
            </a:r>
          </a:p>
        </p:txBody>
      </p:sp>
      <p:sp>
        <p:nvSpPr>
          <p:cNvPr id="5" name="TextBox 4">
            <a:extLst>
              <a:ext uri="{FF2B5EF4-FFF2-40B4-BE49-F238E27FC236}">
                <a16:creationId xmlns:a16="http://schemas.microsoft.com/office/drawing/2014/main" id="{7C2D3AE9-0C5B-D10A-23BE-E77F48CE6D1E}"/>
              </a:ext>
            </a:extLst>
          </p:cNvPr>
          <p:cNvSpPr txBox="1"/>
          <p:nvPr/>
        </p:nvSpPr>
        <p:spPr>
          <a:xfrm>
            <a:off x="8608423" y="1959429"/>
            <a:ext cx="184731" cy="369332"/>
          </a:xfrm>
          <a:prstGeom prst="rect">
            <a:avLst/>
          </a:prstGeom>
          <a:noFill/>
        </p:spPr>
        <p:txBody>
          <a:bodyPr wrap="none" rtlCol="0">
            <a:spAutoFit/>
          </a:bodyPr>
          <a:lstStyle/>
          <a:p>
            <a:endParaRPr lang="en-US" dirty="0"/>
          </a:p>
        </p:txBody>
      </p:sp>
      <p:pic>
        <p:nvPicPr>
          <p:cNvPr id="1026" name="Picture 2">
            <a:extLst>
              <a:ext uri="{FF2B5EF4-FFF2-40B4-BE49-F238E27FC236}">
                <a16:creationId xmlns:a16="http://schemas.microsoft.com/office/drawing/2014/main" id="{F304AA22-54C3-92D7-0A22-7736B7DCC8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9310" y="2716231"/>
            <a:ext cx="4996024" cy="3139794"/>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C280F26E-F59F-D47E-7B0A-9B4C687FE4DA}"/>
                  </a:ext>
                </a:extLst>
              </p:cNvPr>
              <p:cNvSpPr txBox="1">
                <a:spLocks/>
              </p:cNvSpPr>
              <p:nvPr/>
            </p:nvSpPr>
            <p:spPr>
              <a:xfrm>
                <a:off x="838200" y="1499690"/>
                <a:ext cx="10515600" cy="169253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b="1" dirty="0"/>
                  <a:t>Identify</a:t>
                </a:r>
                <a:r>
                  <a:rPr lang="en-US" sz="2400" dirty="0"/>
                  <a:t> the equivalent linear circuit models for the 3 linear regions </a:t>
                </a:r>
                <a14:m>
                  <m:oMath xmlns:m="http://schemas.openxmlformats.org/officeDocument/2006/math">
                    <m:r>
                      <a:rPr lang="en-US" sz="2400" i="1" dirty="0" smtClean="0">
                        <a:latin typeface="Cambria Math" panose="02040503050406030204" pitchFamily="18" charset="0"/>
                      </a:rPr>
                      <m:t>(</m:t>
                    </m:r>
                    <m:r>
                      <a:rPr lang="en-US" sz="2400" i="1" dirty="0" smtClean="0">
                        <a:latin typeface="Cambria Math" panose="02040503050406030204" pitchFamily="18" charset="0"/>
                      </a:rPr>
                      <m:t>𝐴𝐵</m:t>
                    </m:r>
                    <m:r>
                      <a:rPr lang="en-US" sz="2400" i="1" dirty="0" smtClean="0">
                        <a:latin typeface="Cambria Math" panose="02040503050406030204" pitchFamily="18" charset="0"/>
                      </a:rPr>
                      <m:t>, </m:t>
                    </m:r>
                    <m:r>
                      <a:rPr lang="en-US" sz="2400" i="1" dirty="0" smtClean="0">
                        <a:latin typeface="Cambria Math" panose="02040503050406030204" pitchFamily="18" charset="0"/>
                      </a:rPr>
                      <m:t>𝐵𝐶</m:t>
                    </m:r>
                    <m:r>
                      <a:rPr lang="en-US" sz="2400" i="1" dirty="0" smtClean="0">
                        <a:latin typeface="Cambria Math" panose="02040503050406030204" pitchFamily="18" charset="0"/>
                      </a:rPr>
                      <m:t>, </m:t>
                    </m:r>
                    <m:r>
                      <a:rPr lang="en-US" sz="2400" i="1" dirty="0" smtClean="0">
                        <a:latin typeface="Cambria Math" panose="02040503050406030204" pitchFamily="18" charset="0"/>
                      </a:rPr>
                      <m:t>𝐶𝐷</m:t>
                    </m:r>
                    <m:r>
                      <a:rPr lang="en-US" sz="2400" i="1" dirty="0" smtClean="0">
                        <a:latin typeface="Cambria Math" panose="02040503050406030204" pitchFamily="18" charset="0"/>
                      </a:rPr>
                      <m:t>)</m:t>
                    </m:r>
                  </m:oMath>
                </a14:m>
                <a:r>
                  <a:rPr lang="en-US" sz="2400" dirty="0"/>
                  <a:t> shown in the </a:t>
                </a:r>
                <a:r>
                  <a:rPr lang="en-US" sz="2400" b="1" dirty="0"/>
                  <a:t>IV</a:t>
                </a:r>
                <a:r>
                  <a:rPr lang="en-US" sz="2400" dirty="0"/>
                  <a:t> characteristics of the non-linear device </a:t>
                </a:r>
                <a14:m>
                  <m:oMath xmlns:m="http://schemas.openxmlformats.org/officeDocument/2006/math">
                    <m:sSub>
                      <m:sSubPr>
                        <m:ctrlPr>
                          <a:rPr lang="en-US" sz="2400" i="1" dirty="0" smtClean="0">
                            <a:latin typeface="Cambria Math" panose="02040503050406030204" pitchFamily="18" charset="0"/>
                          </a:rPr>
                        </m:ctrlPr>
                      </m:sSubPr>
                      <m:e>
                        <m:r>
                          <a:rPr lang="en-US" sz="2400" i="1" dirty="0" smtClean="0">
                            <a:latin typeface="Cambria Math" panose="02040503050406030204" pitchFamily="18" charset="0"/>
                          </a:rPr>
                          <m:t>𝑁</m:t>
                        </m:r>
                      </m:e>
                      <m:sub>
                        <m:r>
                          <a:rPr lang="en-US" sz="2400" i="1" dirty="0" smtClean="0">
                            <a:latin typeface="Cambria Math" panose="02040503050406030204" pitchFamily="18" charset="0"/>
                          </a:rPr>
                          <m:t>𝐷</m:t>
                        </m:r>
                      </m:sub>
                    </m:sSub>
                  </m:oMath>
                </a14:m>
                <a:r>
                  <a:rPr lang="en-US" sz="2400" dirty="0"/>
                  <a:t> (right) and calculate the model parameters.</a:t>
                </a:r>
              </a:p>
            </p:txBody>
          </p:sp>
        </mc:Choice>
        <mc:Fallback xmlns="">
          <p:sp>
            <p:nvSpPr>
              <p:cNvPr id="7" name="Content Placeholder 2">
                <a:extLst>
                  <a:ext uri="{FF2B5EF4-FFF2-40B4-BE49-F238E27FC236}">
                    <a16:creationId xmlns:a16="http://schemas.microsoft.com/office/drawing/2014/main" id="{C280F26E-F59F-D47E-7B0A-9B4C687FE4DA}"/>
                  </a:ext>
                </a:extLst>
              </p:cNvPr>
              <p:cNvSpPr txBox="1">
                <a:spLocks noRot="1" noChangeAspect="1" noMove="1" noResize="1" noEditPoints="1" noAdjustHandles="1" noChangeArrowheads="1" noChangeShapeType="1" noTextEdit="1"/>
              </p:cNvSpPr>
              <p:nvPr/>
            </p:nvSpPr>
            <p:spPr>
              <a:xfrm>
                <a:off x="838200" y="1499690"/>
                <a:ext cx="10515600" cy="1692539"/>
              </a:xfrm>
              <a:prstGeom prst="rect">
                <a:avLst/>
              </a:prstGeom>
              <a:blipFill>
                <a:blip r:embed="rId3"/>
                <a:stretch>
                  <a:fillRect l="-812" t="-5036"/>
                </a:stretch>
              </a:blipFill>
            </p:spPr>
            <p:txBody>
              <a:bodyPr/>
              <a:lstStyle/>
              <a:p>
                <a:r>
                  <a:rPr lang="en-US">
                    <a:noFill/>
                  </a:rPr>
                  <a:t> </a:t>
                </a:r>
              </a:p>
            </p:txBody>
          </p:sp>
        </mc:Fallback>
      </mc:AlternateContent>
      <p:pic>
        <p:nvPicPr>
          <p:cNvPr id="8" name="Picture 2">
            <a:extLst>
              <a:ext uri="{FF2B5EF4-FFF2-40B4-BE49-F238E27FC236}">
                <a16:creationId xmlns:a16="http://schemas.microsoft.com/office/drawing/2014/main" id="{F883BFE3-087B-2D16-A5AA-FC94C938D2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85858" y="2825253"/>
            <a:ext cx="4633092" cy="34993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92123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FE5AB1-CB44-5A7C-DED1-CF6F4028CB5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065FF2A-91AA-4E08-FF8C-0F7767AE9E6E}"/>
              </a:ext>
            </a:extLst>
          </p:cNvPr>
          <p:cNvSpPr>
            <a:spLocks noGrp="1"/>
          </p:cNvSpPr>
          <p:nvPr>
            <p:ph type="title"/>
          </p:nvPr>
        </p:nvSpPr>
        <p:spPr>
          <a:xfrm>
            <a:off x="838199" y="365125"/>
            <a:ext cx="10676467" cy="1325563"/>
          </a:xfrm>
        </p:spPr>
        <p:txBody>
          <a:bodyPr/>
          <a:lstStyle/>
          <a:p>
            <a:r>
              <a:rPr lang="en-US" dirty="0"/>
              <a:t>NL I-V Char.: PL Model Example 1</a:t>
            </a:r>
          </a:p>
        </p:txBody>
      </p:sp>
      <p:sp>
        <p:nvSpPr>
          <p:cNvPr id="5" name="TextBox 4">
            <a:extLst>
              <a:ext uri="{FF2B5EF4-FFF2-40B4-BE49-F238E27FC236}">
                <a16:creationId xmlns:a16="http://schemas.microsoft.com/office/drawing/2014/main" id="{64A5B39B-84F5-FB96-63EB-6E1072029674}"/>
              </a:ext>
            </a:extLst>
          </p:cNvPr>
          <p:cNvSpPr txBox="1"/>
          <p:nvPr/>
        </p:nvSpPr>
        <p:spPr>
          <a:xfrm>
            <a:off x="8608423" y="1959429"/>
            <a:ext cx="184731" cy="369332"/>
          </a:xfrm>
          <a:prstGeom prst="rect">
            <a:avLst/>
          </a:prstGeom>
          <a:noFill/>
        </p:spPr>
        <p:txBody>
          <a:bodyPr wrap="none" rtlCol="0">
            <a:spAutoFit/>
          </a:bodyPr>
          <a:lstStyle/>
          <a:p>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B5E931E-BBBA-DB00-063A-18FCF24B63E0}"/>
                  </a:ext>
                </a:extLst>
              </p:cNvPr>
              <p:cNvSpPr>
                <a:spLocks noGrp="1"/>
              </p:cNvSpPr>
              <p:nvPr>
                <p:ph idx="1"/>
              </p:nvPr>
            </p:nvSpPr>
            <p:spPr>
              <a:xfrm>
                <a:off x="838200" y="1499690"/>
                <a:ext cx="10515600" cy="1692539"/>
              </a:xfrm>
            </p:spPr>
            <p:txBody>
              <a:bodyPr>
                <a:normAutofit/>
              </a:bodyPr>
              <a:lstStyle/>
              <a:p>
                <a:r>
                  <a:rPr lang="en-US" sz="2400" b="1" dirty="0"/>
                  <a:t>Identify</a:t>
                </a:r>
                <a:r>
                  <a:rPr lang="en-US" sz="2400" dirty="0"/>
                  <a:t> the equivalent linear circuit models for the 3 linear regions </a:t>
                </a:r>
                <a14:m>
                  <m:oMath xmlns:m="http://schemas.openxmlformats.org/officeDocument/2006/math">
                    <m:r>
                      <a:rPr lang="en-US" sz="2400" i="1" dirty="0" smtClean="0">
                        <a:latin typeface="Cambria Math" panose="02040503050406030204" pitchFamily="18" charset="0"/>
                      </a:rPr>
                      <m:t>(</m:t>
                    </m:r>
                    <m:r>
                      <a:rPr lang="en-US" sz="2400" i="1" dirty="0" smtClean="0">
                        <a:latin typeface="Cambria Math" panose="02040503050406030204" pitchFamily="18" charset="0"/>
                      </a:rPr>
                      <m:t>𝐴𝐵</m:t>
                    </m:r>
                    <m:r>
                      <a:rPr lang="en-US" sz="2400" i="1" dirty="0" smtClean="0">
                        <a:latin typeface="Cambria Math" panose="02040503050406030204" pitchFamily="18" charset="0"/>
                      </a:rPr>
                      <m:t>, </m:t>
                    </m:r>
                    <m:r>
                      <a:rPr lang="en-US" sz="2400" i="1" dirty="0" smtClean="0">
                        <a:latin typeface="Cambria Math" panose="02040503050406030204" pitchFamily="18" charset="0"/>
                      </a:rPr>
                      <m:t>𝐵𝐶</m:t>
                    </m:r>
                    <m:r>
                      <a:rPr lang="en-US" sz="2400" i="1" dirty="0" smtClean="0">
                        <a:latin typeface="Cambria Math" panose="02040503050406030204" pitchFamily="18" charset="0"/>
                      </a:rPr>
                      <m:t>, </m:t>
                    </m:r>
                    <m:r>
                      <a:rPr lang="en-US" sz="2400" i="1" dirty="0" smtClean="0">
                        <a:latin typeface="Cambria Math" panose="02040503050406030204" pitchFamily="18" charset="0"/>
                      </a:rPr>
                      <m:t>𝐶𝐷</m:t>
                    </m:r>
                    <m:r>
                      <a:rPr lang="en-US" sz="2400" i="1" dirty="0" smtClean="0">
                        <a:latin typeface="Cambria Math" panose="02040503050406030204" pitchFamily="18" charset="0"/>
                      </a:rPr>
                      <m:t>)</m:t>
                    </m:r>
                  </m:oMath>
                </a14:m>
                <a:r>
                  <a:rPr lang="en-US" sz="2400" dirty="0"/>
                  <a:t> shown in the </a:t>
                </a:r>
                <a:r>
                  <a:rPr lang="en-US" sz="2400" b="1" dirty="0"/>
                  <a:t>IV</a:t>
                </a:r>
                <a:r>
                  <a:rPr lang="en-US" sz="2400" dirty="0"/>
                  <a:t> characteristics of the non-linear device </a:t>
                </a:r>
                <a14:m>
                  <m:oMath xmlns:m="http://schemas.openxmlformats.org/officeDocument/2006/math">
                    <m:sSub>
                      <m:sSubPr>
                        <m:ctrlPr>
                          <a:rPr lang="en-US" sz="2400" b="0" i="1" dirty="0" smtClean="0">
                            <a:latin typeface="Cambria Math" panose="02040503050406030204" pitchFamily="18" charset="0"/>
                          </a:rPr>
                        </m:ctrlPr>
                      </m:sSubPr>
                      <m:e>
                        <m:r>
                          <a:rPr lang="en-US" sz="2400" i="1" dirty="0" smtClean="0">
                            <a:latin typeface="Cambria Math" panose="02040503050406030204" pitchFamily="18" charset="0"/>
                          </a:rPr>
                          <m:t>𝑁</m:t>
                        </m:r>
                      </m:e>
                      <m:sub>
                        <m:r>
                          <a:rPr lang="en-US" sz="2400" i="1" dirty="0" smtClean="0">
                            <a:latin typeface="Cambria Math" panose="02040503050406030204" pitchFamily="18" charset="0"/>
                          </a:rPr>
                          <m:t>𝐷</m:t>
                        </m:r>
                      </m:sub>
                    </m:sSub>
                  </m:oMath>
                </a14:m>
                <a:r>
                  <a:rPr lang="en-US" sz="2400" dirty="0"/>
                  <a:t> (right) and calculate the model parameters.</a:t>
                </a:r>
              </a:p>
            </p:txBody>
          </p:sp>
        </mc:Choice>
        <mc:Fallback xmlns="">
          <p:sp>
            <p:nvSpPr>
              <p:cNvPr id="3" name="Content Placeholder 2">
                <a:extLst>
                  <a:ext uri="{FF2B5EF4-FFF2-40B4-BE49-F238E27FC236}">
                    <a16:creationId xmlns:a16="http://schemas.microsoft.com/office/drawing/2014/main" id="{5B5E931E-BBBA-DB00-063A-18FCF24B63E0}"/>
                  </a:ext>
                </a:extLst>
              </p:cNvPr>
              <p:cNvSpPr>
                <a:spLocks noGrp="1" noRot="1" noChangeAspect="1" noMove="1" noResize="1" noEditPoints="1" noAdjustHandles="1" noChangeArrowheads="1" noChangeShapeType="1" noTextEdit="1"/>
              </p:cNvSpPr>
              <p:nvPr>
                <p:ph idx="1"/>
              </p:nvPr>
            </p:nvSpPr>
            <p:spPr>
              <a:xfrm>
                <a:off x="838200" y="1499690"/>
                <a:ext cx="10515600" cy="1692539"/>
              </a:xfrm>
              <a:blipFill>
                <a:blip r:embed="rId2"/>
                <a:stretch>
                  <a:fillRect l="-812" t="-50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1ACF23FF-71CD-13D2-D15D-4DB06434D6EA}"/>
                  </a:ext>
                </a:extLst>
              </p:cNvPr>
              <p:cNvSpPr txBox="1">
                <a:spLocks/>
              </p:cNvSpPr>
              <p:nvPr/>
            </p:nvSpPr>
            <p:spPr>
              <a:xfrm>
                <a:off x="5600642" y="3192229"/>
                <a:ext cx="5753158" cy="32344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b="1" dirty="0"/>
                  <a:t>Solution:</a:t>
                </a:r>
                <a:r>
                  <a:rPr lang="en-US" sz="2400" dirty="0"/>
                  <a:t> </a:t>
                </a:r>
              </a:p>
              <a:p>
                <a:pPr marL="0" indent="0">
                  <a:buNone/>
                </a:pPr>
                <a:r>
                  <a:rPr lang="en-US" sz="2400" dirty="0"/>
                  <a:t>	AB : </a:t>
                </a:r>
                <a14:m>
                  <m:oMath xmlns:m="http://schemas.openxmlformats.org/officeDocument/2006/math">
                    <m:r>
                      <a:rPr lang="en-US" sz="2400" b="1" i="1" dirty="0" smtClean="0">
                        <a:latin typeface="Cambria Math" panose="02040503050406030204" pitchFamily="18" charset="0"/>
                      </a:rPr>
                      <m:t>−</m:t>
                    </m:r>
                    <m:r>
                      <a:rPr lang="en-US" sz="2400" b="1" i="1" dirty="0" smtClean="0">
                        <a:latin typeface="Cambria Math" panose="02040503050406030204" pitchFamily="18" charset="0"/>
                      </a:rPr>
                      <m:t>𝟒</m:t>
                    </m:r>
                    <m:r>
                      <a:rPr lang="en-US" sz="2400" i="1" dirty="0" smtClean="0">
                        <a:latin typeface="Cambria Math" panose="02040503050406030204" pitchFamily="18" charset="0"/>
                      </a:rPr>
                      <m:t> </m:t>
                    </m:r>
                    <m:r>
                      <a:rPr lang="en-US" sz="2400" b="1" i="0" dirty="0" smtClean="0">
                        <a:latin typeface="Cambria Math" panose="02040503050406030204" pitchFamily="18" charset="0"/>
                      </a:rPr>
                      <m:t>𝐦𝐀</m:t>
                    </m:r>
                  </m:oMath>
                </a14:m>
                <a:r>
                  <a:rPr lang="en-US" sz="2400" dirty="0"/>
                  <a:t> Current Source</a:t>
                </a:r>
              </a:p>
              <a:p>
                <a:pPr marL="0" indent="0">
                  <a:buNone/>
                </a:pPr>
                <a:endParaRPr lang="en-US" sz="2400" dirty="0"/>
              </a:p>
              <a:p>
                <a:pPr marL="0" indent="0">
                  <a:buNone/>
                </a:pPr>
                <a:r>
                  <a:rPr lang="en-US" sz="2400" dirty="0"/>
                  <a:t>	</a:t>
                </a:r>
              </a:p>
              <a:p>
                <a:pPr marL="0" indent="0">
                  <a:buNone/>
                </a:pPr>
                <a:r>
                  <a:rPr lang="en-US" sz="2400" dirty="0"/>
                  <a:t>	BC : </a:t>
                </a:r>
                <a14:m>
                  <m:oMath xmlns:m="http://schemas.openxmlformats.org/officeDocument/2006/math">
                    <m:r>
                      <a:rPr lang="en-US" sz="2400" b="1" i="1" smtClean="0">
                        <a:latin typeface="Cambria Math" panose="02040503050406030204" pitchFamily="18" charset="0"/>
                      </a:rPr>
                      <m:t>𝟎</m:t>
                    </m:r>
                    <m:r>
                      <a:rPr lang="en-US" sz="2400" b="1" i="1" smtClean="0">
                        <a:latin typeface="Cambria Math" panose="02040503050406030204" pitchFamily="18" charset="0"/>
                      </a:rPr>
                      <m:t>.</m:t>
                    </m:r>
                    <m:r>
                      <a:rPr lang="en-US" sz="2400" b="1" i="1" smtClean="0">
                        <a:latin typeface="Cambria Math" panose="02040503050406030204" pitchFamily="18" charset="0"/>
                      </a:rPr>
                      <m:t>𝟓</m:t>
                    </m:r>
                    <m:r>
                      <a:rPr lang="en-US" sz="2400" b="1" i="1" smtClean="0">
                        <a:latin typeface="Cambria Math" panose="02040503050406030204" pitchFamily="18" charset="0"/>
                      </a:rPr>
                      <m:t> </m:t>
                    </m:r>
                    <m:r>
                      <a:rPr lang="en-US" sz="2400" b="1" i="0" smtClean="0">
                        <a:latin typeface="Cambria Math" panose="02040503050406030204" pitchFamily="18" charset="0"/>
                      </a:rPr>
                      <m:t>𝐤</m:t>
                    </m:r>
                    <m:r>
                      <a:rPr lang="en-US" sz="2400" b="1" i="0" smtClean="0">
                        <a:latin typeface="Cambria Math" panose="02040503050406030204" pitchFamily="18" charset="0"/>
                      </a:rPr>
                      <m:t>𝛀</m:t>
                    </m:r>
                  </m:oMath>
                </a14:m>
                <a:r>
                  <a:rPr lang="en-US" sz="2400" b="1" dirty="0"/>
                  <a:t> </a:t>
                </a:r>
                <a:r>
                  <a:rPr lang="en-US" sz="2400" dirty="0"/>
                  <a:t>resistor</a:t>
                </a:r>
              </a:p>
              <a:p>
                <a:pPr marL="0" indent="0">
                  <a:buNone/>
                </a:pPr>
                <a:endParaRPr lang="en-US" sz="2400" dirty="0"/>
              </a:p>
              <a:p>
                <a:pPr marL="0" indent="0">
                  <a:buNone/>
                </a:pPr>
                <a:r>
                  <a:rPr lang="en-US" sz="2400" dirty="0"/>
                  <a:t>	</a:t>
                </a:r>
                <a:endParaRPr lang="en-US" sz="2400" b="1" dirty="0"/>
              </a:p>
            </p:txBody>
          </p:sp>
        </mc:Choice>
        <mc:Fallback xmlns="">
          <p:sp>
            <p:nvSpPr>
              <p:cNvPr id="7" name="Content Placeholder 2">
                <a:extLst>
                  <a:ext uri="{FF2B5EF4-FFF2-40B4-BE49-F238E27FC236}">
                    <a16:creationId xmlns:a16="http://schemas.microsoft.com/office/drawing/2014/main" id="{1ACF23FF-71CD-13D2-D15D-4DB06434D6EA}"/>
                  </a:ext>
                </a:extLst>
              </p:cNvPr>
              <p:cNvSpPr txBox="1">
                <a:spLocks noRot="1" noChangeAspect="1" noMove="1" noResize="1" noEditPoints="1" noAdjustHandles="1" noChangeArrowheads="1" noChangeShapeType="1" noTextEdit="1"/>
              </p:cNvSpPr>
              <p:nvPr/>
            </p:nvSpPr>
            <p:spPr>
              <a:xfrm>
                <a:off x="5600642" y="3192229"/>
                <a:ext cx="5753158" cy="3234450"/>
              </a:xfrm>
              <a:prstGeom prst="rect">
                <a:avLst/>
              </a:prstGeom>
              <a:blipFill>
                <a:blip r:embed="rId3"/>
                <a:stretch>
                  <a:fillRect l="-1695" t="-2642"/>
                </a:stretch>
              </a:blipFill>
            </p:spPr>
            <p:txBody>
              <a:bodyPr/>
              <a:lstStyle/>
              <a:p>
                <a:r>
                  <a:rPr lang="en-US">
                    <a:noFill/>
                  </a:rPr>
                  <a:t> </a:t>
                </a:r>
              </a:p>
            </p:txBody>
          </p:sp>
        </mc:Fallback>
      </mc:AlternateContent>
      <p:pic>
        <p:nvPicPr>
          <p:cNvPr id="2050" name="Picture 2">
            <a:extLst>
              <a:ext uri="{FF2B5EF4-FFF2-40B4-BE49-F238E27FC236}">
                <a16:creationId xmlns:a16="http://schemas.microsoft.com/office/drawing/2014/main" id="{F15C3BD0-AB1E-13A4-642C-247505EC7FB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3068" b="12263"/>
          <a:stretch/>
        </p:blipFill>
        <p:spPr bwMode="auto">
          <a:xfrm>
            <a:off x="10180527" y="3160754"/>
            <a:ext cx="1253706" cy="1298403"/>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F6F842A3-F3D2-90F4-F6F2-C38C2AF6777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2251" t="11906" b="14556"/>
          <a:stretch/>
        </p:blipFill>
        <p:spPr bwMode="auto">
          <a:xfrm>
            <a:off x="10346771" y="4490632"/>
            <a:ext cx="698164" cy="157978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a:extLst>
              <a:ext uri="{FF2B5EF4-FFF2-40B4-BE49-F238E27FC236}">
                <a16:creationId xmlns:a16="http://schemas.microsoft.com/office/drawing/2014/main" id="{67FC5454-4499-5C6C-2B0C-93CE9AA8DB5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8199" y="2825253"/>
            <a:ext cx="4633092" cy="34993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08485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animEffect transition="in" filter="fade">
                                      <p:cBhvr>
                                        <p:cTn id="7" dur="500"/>
                                        <p:tgtEl>
                                          <p:spTgt spid="7">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50"/>
                                        </p:tgtEl>
                                        <p:attrNameLst>
                                          <p:attrName>style.visibility</p:attrName>
                                        </p:attrNameLst>
                                      </p:cBhvr>
                                      <p:to>
                                        <p:strVal val="visible"/>
                                      </p:to>
                                    </p:set>
                                    <p:animEffect transition="in" filter="fade">
                                      <p:cBhvr>
                                        <p:cTn id="12" dur="500"/>
                                        <p:tgtEl>
                                          <p:spTgt spid="205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xEl>
                                              <p:pRg st="4" end="4"/>
                                            </p:txEl>
                                          </p:spTgt>
                                        </p:tgtEl>
                                        <p:attrNameLst>
                                          <p:attrName>style.visibility</p:attrName>
                                        </p:attrNameLst>
                                      </p:cBhvr>
                                      <p:to>
                                        <p:strVal val="visible"/>
                                      </p:to>
                                    </p:set>
                                    <p:animEffect transition="in" filter="fade">
                                      <p:cBhvr>
                                        <p:cTn id="17" dur="500"/>
                                        <p:tgtEl>
                                          <p:spTgt spid="7">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056"/>
                                        </p:tgtEl>
                                        <p:attrNameLst>
                                          <p:attrName>style.visibility</p:attrName>
                                        </p:attrNameLst>
                                      </p:cBhvr>
                                      <p:to>
                                        <p:strVal val="visible"/>
                                      </p:to>
                                    </p:set>
                                    <p:animEffect transition="in" filter="fade">
                                      <p:cBhvr>
                                        <p:cTn id="22" dur="500"/>
                                        <p:tgtEl>
                                          <p:spTgt spid="20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780130-6733-788D-4480-162D7AA8CDFF}"/>
            </a:ext>
          </a:extLst>
        </p:cNvPr>
        <p:cNvGrpSpPr/>
        <p:nvPr/>
      </p:nvGrpSpPr>
      <p:grpSpPr>
        <a:xfrm>
          <a:off x="0" y="0"/>
          <a:ext cx="0" cy="0"/>
          <a:chOff x="0" y="0"/>
          <a:chExt cx="0" cy="0"/>
        </a:xfrm>
      </p:grpSpPr>
      <p:pic>
        <p:nvPicPr>
          <p:cNvPr id="3074" name="Picture 2">
            <a:extLst>
              <a:ext uri="{FF2B5EF4-FFF2-40B4-BE49-F238E27FC236}">
                <a16:creationId xmlns:a16="http://schemas.microsoft.com/office/drawing/2014/main" id="{F14E127A-EFB9-3028-B373-53B1D227DF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199" y="2825253"/>
            <a:ext cx="4633092" cy="349934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36C3C52-34BE-026D-66DF-ADBC7006EEB5}"/>
              </a:ext>
            </a:extLst>
          </p:cNvPr>
          <p:cNvSpPr>
            <a:spLocks noGrp="1"/>
          </p:cNvSpPr>
          <p:nvPr>
            <p:ph type="title"/>
          </p:nvPr>
        </p:nvSpPr>
        <p:spPr>
          <a:xfrm>
            <a:off x="838199" y="365125"/>
            <a:ext cx="10676467" cy="1325563"/>
          </a:xfrm>
        </p:spPr>
        <p:txBody>
          <a:bodyPr/>
          <a:lstStyle/>
          <a:p>
            <a:r>
              <a:rPr lang="en-US" dirty="0"/>
              <a:t>NL I-V Char.: PL Model Example 1</a:t>
            </a:r>
          </a:p>
        </p:txBody>
      </p:sp>
      <p:sp>
        <p:nvSpPr>
          <p:cNvPr id="5" name="TextBox 4">
            <a:extLst>
              <a:ext uri="{FF2B5EF4-FFF2-40B4-BE49-F238E27FC236}">
                <a16:creationId xmlns:a16="http://schemas.microsoft.com/office/drawing/2014/main" id="{E42FD99A-5EBD-6718-82AB-375A341D4A2E}"/>
              </a:ext>
            </a:extLst>
          </p:cNvPr>
          <p:cNvSpPr txBox="1"/>
          <p:nvPr/>
        </p:nvSpPr>
        <p:spPr>
          <a:xfrm>
            <a:off x="8608423" y="1959429"/>
            <a:ext cx="184731" cy="369332"/>
          </a:xfrm>
          <a:prstGeom prst="rect">
            <a:avLst/>
          </a:prstGeom>
          <a:noFill/>
        </p:spPr>
        <p:txBody>
          <a:bodyPr wrap="none" rtlCol="0">
            <a:spAutoFit/>
          </a:bodyPr>
          <a:lstStyle/>
          <a:p>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563C559-7809-05A4-D386-0B826F189A2E}"/>
                  </a:ext>
                </a:extLst>
              </p:cNvPr>
              <p:cNvSpPr>
                <a:spLocks noGrp="1"/>
              </p:cNvSpPr>
              <p:nvPr>
                <p:ph idx="1"/>
              </p:nvPr>
            </p:nvSpPr>
            <p:spPr>
              <a:xfrm>
                <a:off x="838200" y="1499690"/>
                <a:ext cx="10515600" cy="1692539"/>
              </a:xfrm>
            </p:spPr>
            <p:txBody>
              <a:bodyPr>
                <a:normAutofit/>
              </a:bodyPr>
              <a:lstStyle/>
              <a:p>
                <a:r>
                  <a:rPr lang="en-US" sz="2400" b="1" dirty="0"/>
                  <a:t>Identify</a:t>
                </a:r>
                <a:r>
                  <a:rPr lang="en-US" sz="2400" dirty="0"/>
                  <a:t> the equivalent linear circuit models for the 3 linear regions </a:t>
                </a:r>
                <a14:m>
                  <m:oMath xmlns:m="http://schemas.openxmlformats.org/officeDocument/2006/math">
                    <m:r>
                      <a:rPr lang="en-US" sz="2400" i="1" dirty="0" smtClean="0">
                        <a:latin typeface="Cambria Math" panose="02040503050406030204" pitchFamily="18" charset="0"/>
                      </a:rPr>
                      <m:t>(</m:t>
                    </m:r>
                    <m:r>
                      <a:rPr lang="en-US" sz="2400" i="1" dirty="0" smtClean="0">
                        <a:latin typeface="Cambria Math" panose="02040503050406030204" pitchFamily="18" charset="0"/>
                      </a:rPr>
                      <m:t>𝐴𝐵</m:t>
                    </m:r>
                    <m:r>
                      <a:rPr lang="en-US" sz="2400" i="1" dirty="0" smtClean="0">
                        <a:latin typeface="Cambria Math" panose="02040503050406030204" pitchFamily="18" charset="0"/>
                      </a:rPr>
                      <m:t>, </m:t>
                    </m:r>
                    <m:r>
                      <a:rPr lang="en-US" sz="2400" i="1" dirty="0" smtClean="0">
                        <a:latin typeface="Cambria Math" panose="02040503050406030204" pitchFamily="18" charset="0"/>
                      </a:rPr>
                      <m:t>𝐵𝐶</m:t>
                    </m:r>
                    <m:r>
                      <a:rPr lang="en-US" sz="2400" i="1" dirty="0" smtClean="0">
                        <a:latin typeface="Cambria Math" panose="02040503050406030204" pitchFamily="18" charset="0"/>
                      </a:rPr>
                      <m:t>, </m:t>
                    </m:r>
                    <m:r>
                      <a:rPr lang="en-US" sz="2400" i="1" dirty="0" smtClean="0">
                        <a:latin typeface="Cambria Math" panose="02040503050406030204" pitchFamily="18" charset="0"/>
                      </a:rPr>
                      <m:t>𝐶𝐷</m:t>
                    </m:r>
                    <m:r>
                      <a:rPr lang="en-US" sz="2400" i="1" dirty="0" smtClean="0">
                        <a:latin typeface="Cambria Math" panose="02040503050406030204" pitchFamily="18" charset="0"/>
                      </a:rPr>
                      <m:t>)</m:t>
                    </m:r>
                  </m:oMath>
                </a14:m>
                <a:r>
                  <a:rPr lang="en-US" sz="2400" dirty="0"/>
                  <a:t> shown in the </a:t>
                </a:r>
                <a:r>
                  <a:rPr lang="en-US" sz="2400" b="1" dirty="0"/>
                  <a:t>IV</a:t>
                </a:r>
                <a:r>
                  <a:rPr lang="en-US" sz="2400" dirty="0"/>
                  <a:t> characteristics of the non-linear device </a:t>
                </a:r>
                <a14:m>
                  <m:oMath xmlns:m="http://schemas.openxmlformats.org/officeDocument/2006/math">
                    <m:sSub>
                      <m:sSubPr>
                        <m:ctrlPr>
                          <a:rPr lang="en-US" sz="2400" b="0" i="1" dirty="0" smtClean="0">
                            <a:latin typeface="Cambria Math" panose="02040503050406030204" pitchFamily="18" charset="0"/>
                          </a:rPr>
                        </m:ctrlPr>
                      </m:sSubPr>
                      <m:e>
                        <m:r>
                          <a:rPr lang="en-US" sz="2400" i="1" dirty="0" smtClean="0">
                            <a:latin typeface="Cambria Math" panose="02040503050406030204" pitchFamily="18" charset="0"/>
                          </a:rPr>
                          <m:t>𝑁</m:t>
                        </m:r>
                      </m:e>
                      <m:sub>
                        <m:r>
                          <a:rPr lang="en-US" sz="2400" i="1" dirty="0" smtClean="0">
                            <a:latin typeface="Cambria Math" panose="02040503050406030204" pitchFamily="18" charset="0"/>
                          </a:rPr>
                          <m:t>𝐷</m:t>
                        </m:r>
                      </m:sub>
                    </m:sSub>
                  </m:oMath>
                </a14:m>
                <a:r>
                  <a:rPr lang="en-US" sz="2400" dirty="0"/>
                  <a:t> (right) and calculate the model parameters.</a:t>
                </a:r>
              </a:p>
            </p:txBody>
          </p:sp>
        </mc:Choice>
        <mc:Fallback xmlns="">
          <p:sp>
            <p:nvSpPr>
              <p:cNvPr id="3" name="Content Placeholder 2">
                <a:extLst>
                  <a:ext uri="{FF2B5EF4-FFF2-40B4-BE49-F238E27FC236}">
                    <a16:creationId xmlns:a16="http://schemas.microsoft.com/office/drawing/2014/main" id="{7563C559-7809-05A4-D386-0B826F189A2E}"/>
                  </a:ext>
                </a:extLst>
              </p:cNvPr>
              <p:cNvSpPr>
                <a:spLocks noGrp="1" noRot="1" noChangeAspect="1" noMove="1" noResize="1" noEditPoints="1" noAdjustHandles="1" noChangeArrowheads="1" noChangeShapeType="1" noTextEdit="1"/>
              </p:cNvSpPr>
              <p:nvPr>
                <p:ph idx="1"/>
              </p:nvPr>
            </p:nvSpPr>
            <p:spPr>
              <a:xfrm>
                <a:off x="838200" y="1499690"/>
                <a:ext cx="10515600" cy="1692539"/>
              </a:xfrm>
              <a:blipFill>
                <a:blip r:embed="rId3"/>
                <a:stretch>
                  <a:fillRect l="-812" t="-50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B0BDD3F0-ADBD-BF8A-3D0B-0C38328C720B}"/>
                  </a:ext>
                </a:extLst>
              </p:cNvPr>
              <p:cNvSpPr txBox="1">
                <a:spLocks/>
              </p:cNvSpPr>
              <p:nvPr/>
            </p:nvSpPr>
            <p:spPr>
              <a:xfrm>
                <a:off x="5600642" y="2555361"/>
                <a:ext cx="5753158" cy="3937514"/>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b="1" dirty="0"/>
                  <a:t>Solution:</a:t>
                </a:r>
                <a:r>
                  <a:rPr lang="en-US" sz="2400" dirty="0"/>
                  <a:t> </a:t>
                </a:r>
              </a:p>
              <a:p>
                <a:pPr marL="0" indent="0">
                  <a:buNone/>
                </a:pPr>
                <a:r>
                  <a:rPr lang="en-US" sz="2400" dirty="0"/>
                  <a:t>CD : At C, </a:t>
                </a:r>
                <a14:m>
                  <m:oMath xmlns:m="http://schemas.openxmlformats.org/officeDocument/2006/math">
                    <m:r>
                      <a:rPr lang="en-US" sz="2400" b="1" i="1" smtClean="0">
                        <a:solidFill>
                          <a:srgbClr val="FF0000"/>
                        </a:solidFill>
                        <a:latin typeface="Cambria Math" panose="02040503050406030204" pitchFamily="18" charset="0"/>
                      </a:rPr>
                      <m:t>𝒊</m:t>
                    </m:r>
                    <m:r>
                      <a:rPr lang="en-US" sz="2400" b="1" i="1" smtClean="0">
                        <a:solidFill>
                          <a:srgbClr val="FF0000"/>
                        </a:solidFill>
                        <a:latin typeface="Cambria Math" panose="02040503050406030204" pitchFamily="18" charset="0"/>
                      </a:rPr>
                      <m:t>=</m:t>
                    </m:r>
                    <m:r>
                      <a:rPr lang="en-US" sz="2400" b="1" i="1" smtClean="0">
                        <a:solidFill>
                          <a:srgbClr val="FF0000"/>
                        </a:solidFill>
                        <a:latin typeface="Cambria Math" panose="02040503050406030204" pitchFamily="18" charset="0"/>
                      </a:rPr>
                      <m:t>𝟒</m:t>
                    </m:r>
                    <m:r>
                      <a:rPr lang="en-US" sz="2400" b="0" i="1" smtClean="0">
                        <a:latin typeface="Cambria Math" panose="02040503050406030204" pitchFamily="18" charset="0"/>
                      </a:rPr>
                      <m:t>, </m:t>
                    </m:r>
                    <m:r>
                      <a:rPr lang="en-US" sz="2400" b="1" i="1" smtClean="0">
                        <a:solidFill>
                          <a:srgbClr val="0000FF"/>
                        </a:solidFill>
                        <a:latin typeface="Cambria Math" panose="02040503050406030204" pitchFamily="18" charset="0"/>
                      </a:rPr>
                      <m:t>𝒗</m:t>
                    </m:r>
                    <m:r>
                      <a:rPr lang="en-US" sz="2400" b="1" i="1" smtClean="0">
                        <a:solidFill>
                          <a:srgbClr val="0000FF"/>
                        </a:solidFill>
                        <a:latin typeface="Cambria Math" panose="02040503050406030204" pitchFamily="18" charset="0"/>
                      </a:rPr>
                      <m:t>=</m:t>
                    </m:r>
                    <m:r>
                      <a:rPr lang="en-US" sz="2400" b="1" i="1" smtClean="0">
                        <a:solidFill>
                          <a:srgbClr val="0000FF"/>
                        </a:solidFill>
                        <a:latin typeface="Cambria Math" panose="02040503050406030204" pitchFamily="18" charset="0"/>
                      </a:rPr>
                      <m:t>𝟐</m:t>
                    </m:r>
                  </m:oMath>
                </a14:m>
                <a:r>
                  <a:rPr lang="en-US" sz="2400" b="0" dirty="0"/>
                  <a:t> and </a:t>
                </a:r>
                <a14:m>
                  <m:oMath xmlns:m="http://schemas.openxmlformats.org/officeDocument/2006/math">
                    <m:r>
                      <a:rPr lang="en-US" sz="2400" b="0" i="1" smtClean="0">
                        <a:latin typeface="Cambria Math" panose="02040503050406030204" pitchFamily="18" charset="0"/>
                      </a:rPr>
                      <m:t>𝑅</m:t>
                    </m:r>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m:t>
                        </m:r>
                      </m:num>
                      <m:den>
                        <m:r>
                          <m:rPr>
                            <m:sty m:val="p"/>
                          </m:rPr>
                          <a:rPr lang="en-US" sz="2400" b="0" i="0" smtClean="0">
                            <a:latin typeface="Cambria Math" panose="02040503050406030204" pitchFamily="18" charset="0"/>
                          </a:rPr>
                          <m:t>Slope</m:t>
                        </m:r>
                      </m:den>
                    </m:f>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10</m:t>
                        </m:r>
                      </m:num>
                      <m:den>
                        <m:r>
                          <a:rPr lang="en-US" sz="2400" b="0" i="1" smtClean="0">
                            <a:latin typeface="Cambria Math" panose="02040503050406030204" pitchFamily="18" charset="0"/>
                          </a:rPr>
                          <m:t>3</m:t>
                        </m:r>
                      </m:den>
                    </m:f>
                  </m:oMath>
                </a14:m>
                <a:endParaRPr lang="en-US" sz="2400" b="0" dirty="0"/>
              </a:p>
              <a:p>
                <a:pPr marL="0" indent="0">
                  <a:buNone/>
                </a:pPr>
                <a:r>
                  <a:rPr lang="en-US" sz="2400" dirty="0"/>
                  <a:t>Expressing the equivalent circuit as </a:t>
                </a:r>
              </a:p>
              <a:p>
                <a:pPr marL="0" indent="0">
                  <a:buNone/>
                </a:pPr>
                <a:endParaRPr lang="en-US" sz="2400"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sz="2400" b="1" i="1" smtClean="0">
                          <a:solidFill>
                            <a:srgbClr val="FF0000"/>
                          </a:solidFill>
                          <a:latin typeface="Cambria Math" panose="02040503050406030204" pitchFamily="18" charset="0"/>
                        </a:rPr>
                        <m:t>𝒊</m:t>
                      </m:r>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1" i="1" smtClean="0">
                              <a:solidFill>
                                <a:srgbClr val="0000FF"/>
                              </a:solidFill>
                              <a:latin typeface="Cambria Math" panose="02040503050406030204" pitchFamily="18" charset="0"/>
                            </a:rPr>
                            <m:t>𝒗</m:t>
                          </m:r>
                        </m:num>
                        <m:den>
                          <m:r>
                            <a:rPr lang="en-US" sz="2400" b="0" i="1" smtClean="0">
                              <a:latin typeface="Cambria Math" panose="02040503050406030204" pitchFamily="18" charset="0"/>
                            </a:rPr>
                            <m:t>𝑅</m:t>
                          </m:r>
                        </m:den>
                      </m:f>
                      <m:r>
                        <a:rPr lang="en-US" sz="2400" b="0" i="1" smtClean="0">
                          <a:latin typeface="Cambria Math" panose="02040503050406030204" pitchFamily="18" charset="0"/>
                        </a:rPr>
                        <m:t>+</m:t>
                      </m:r>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𝑰</m:t>
                          </m:r>
                        </m:e>
                        <m:sub>
                          <m:r>
                            <a:rPr lang="en-US" sz="2400" b="1" i="1" smtClean="0">
                              <a:latin typeface="Cambria Math" panose="02040503050406030204" pitchFamily="18" charset="0"/>
                            </a:rPr>
                            <m:t>𝑶</m:t>
                          </m:r>
                        </m:sub>
                      </m:sSub>
                    </m:oMath>
                  </m:oMathPara>
                </a14:m>
                <a:endParaRPr lang="en-US" sz="2400" b="1" dirty="0"/>
              </a:p>
              <a:p>
                <a:pPr marL="0" indent="0">
                  <a:buNone/>
                </a:pPr>
                <a:endParaRPr lang="en-US" sz="2400" dirty="0"/>
              </a:p>
              <a:p>
                <a:pPr marL="0" indent="0">
                  <a:buNone/>
                </a:pPr>
                <a:r>
                  <a:rPr lang="en-US" sz="2400" dirty="0"/>
                  <a:t>and putting the values of </a:t>
                </a:r>
                <a14:m>
                  <m:oMath xmlns:m="http://schemas.openxmlformats.org/officeDocument/2006/math">
                    <m:r>
                      <a:rPr lang="en-US" sz="2400" b="1" i="1" smtClean="0">
                        <a:solidFill>
                          <a:srgbClr val="FF0000"/>
                        </a:solidFill>
                        <a:latin typeface="Cambria Math" panose="02040503050406030204" pitchFamily="18" charset="0"/>
                      </a:rPr>
                      <m:t>𝒊</m:t>
                    </m:r>
                    <m:r>
                      <a:rPr lang="en-US" sz="2400" b="1" i="1" smtClean="0">
                        <a:latin typeface="Cambria Math" panose="02040503050406030204" pitchFamily="18" charset="0"/>
                      </a:rPr>
                      <m:t>, </m:t>
                    </m:r>
                    <m:r>
                      <a:rPr lang="en-US" sz="2400" b="1" i="1" smtClean="0">
                        <a:solidFill>
                          <a:srgbClr val="0000FF"/>
                        </a:solidFill>
                        <a:latin typeface="Cambria Math" panose="02040503050406030204" pitchFamily="18" charset="0"/>
                      </a:rPr>
                      <m:t>𝒗</m:t>
                    </m:r>
                    <m:r>
                      <a:rPr lang="en-US" sz="2400" b="1" i="1" smtClean="0">
                        <a:latin typeface="Cambria Math" panose="02040503050406030204" pitchFamily="18" charset="0"/>
                      </a:rPr>
                      <m:t> </m:t>
                    </m:r>
                  </m:oMath>
                </a14:m>
                <a:r>
                  <a:rPr lang="en-US" sz="2400" dirty="0"/>
                  <a:t>and </a:t>
                </a:r>
                <a14:m>
                  <m:oMath xmlns:m="http://schemas.openxmlformats.org/officeDocument/2006/math">
                    <m:r>
                      <a:rPr lang="en-US" sz="2400" b="1" i="1" smtClean="0">
                        <a:latin typeface="Cambria Math" panose="02040503050406030204" pitchFamily="18" charset="0"/>
                      </a:rPr>
                      <m:t>𝑹</m:t>
                    </m:r>
                  </m:oMath>
                </a14:m>
                <a:r>
                  <a:rPr lang="en-US" sz="2400" dirty="0"/>
                  <a:t>, we get </a:t>
                </a:r>
              </a:p>
              <a:p>
                <a:pPr marL="0" indent="0">
                  <a:buNone/>
                </a:pPr>
                <a:endParaRPr lang="en-US" sz="2400" dirty="0"/>
              </a:p>
              <a:p>
                <a:pPr marL="0" indent="0">
                  <a:buNone/>
                </a:pPr>
                <a14:m>
                  <m:oMathPara xmlns:m="http://schemas.openxmlformats.org/officeDocument/2006/math">
                    <m:oMathParaPr>
                      <m:jc m:val="centerGroup"/>
                    </m:oMathParaPr>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𝑰</m:t>
                          </m:r>
                        </m:e>
                        <m:sub>
                          <m:r>
                            <a:rPr lang="en-US" sz="2400" b="1" i="1" smtClean="0">
                              <a:latin typeface="Cambria Math" panose="02040503050406030204" pitchFamily="18" charset="0"/>
                            </a:rPr>
                            <m:t>𝑶</m:t>
                          </m:r>
                        </m:sub>
                      </m:sSub>
                      <m:r>
                        <a:rPr lang="en-US" sz="2400" b="0" i="1" smtClean="0">
                          <a:latin typeface="Cambria Math" panose="02040503050406030204" pitchFamily="18" charset="0"/>
                        </a:rPr>
                        <m:t>=</m:t>
                      </m:r>
                      <m:r>
                        <a:rPr lang="en-US" sz="2400" b="1" i="1" smtClean="0">
                          <a:solidFill>
                            <a:srgbClr val="FF0000"/>
                          </a:solidFill>
                          <a:latin typeface="Cambria Math" panose="02040503050406030204" pitchFamily="18" charset="0"/>
                        </a:rPr>
                        <m:t>𝒊</m:t>
                      </m:r>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1" i="1" smtClean="0">
                              <a:solidFill>
                                <a:srgbClr val="0000FF"/>
                              </a:solidFill>
                              <a:latin typeface="Cambria Math" panose="02040503050406030204" pitchFamily="18" charset="0"/>
                            </a:rPr>
                            <m:t>𝒗</m:t>
                          </m:r>
                        </m:num>
                        <m:den>
                          <m:r>
                            <a:rPr lang="en-US" sz="2400" b="0" i="1" smtClean="0">
                              <a:latin typeface="Cambria Math" panose="02040503050406030204" pitchFamily="18" charset="0"/>
                            </a:rPr>
                            <m:t>𝑅</m:t>
                          </m:r>
                        </m:den>
                      </m:f>
                      <m:r>
                        <a:rPr lang="en-US" sz="2400" b="0" i="1" smtClean="0">
                          <a:latin typeface="Cambria Math" panose="02040503050406030204" pitchFamily="18" charset="0"/>
                        </a:rPr>
                        <m:t>=4−</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2×3</m:t>
                          </m:r>
                        </m:num>
                        <m:den>
                          <m:r>
                            <a:rPr lang="en-US" sz="2400" b="0" i="1" smtClean="0">
                              <a:latin typeface="Cambria Math" panose="02040503050406030204" pitchFamily="18" charset="0"/>
                            </a:rPr>
                            <m:t>10</m:t>
                          </m:r>
                        </m:den>
                      </m:f>
                      <m:r>
                        <a:rPr lang="en-US" sz="2400" b="0" i="1" smtClean="0">
                          <a:latin typeface="Cambria Math" panose="02040503050406030204" pitchFamily="18" charset="0"/>
                        </a:rPr>
                        <m:t>=3.4 </m:t>
                      </m:r>
                      <m:r>
                        <a:rPr lang="en-US" sz="2400" b="1" i="0" smtClean="0">
                          <a:latin typeface="Cambria Math" panose="02040503050406030204" pitchFamily="18" charset="0"/>
                        </a:rPr>
                        <m:t>𝐦𝐀</m:t>
                      </m:r>
                    </m:oMath>
                  </m:oMathPara>
                </a14:m>
                <a:endParaRPr lang="en-US" sz="2400" b="1" dirty="0"/>
              </a:p>
              <a:p>
                <a:pPr marL="0" indent="0">
                  <a:buNone/>
                </a:pPr>
                <a:endParaRPr lang="en-US" sz="2400" dirty="0"/>
              </a:p>
              <a:p>
                <a:pPr marL="0" indent="0">
                  <a:buNone/>
                </a:pPr>
                <a:endParaRPr lang="en-US" sz="2400" b="1" dirty="0"/>
              </a:p>
            </p:txBody>
          </p:sp>
        </mc:Choice>
        <mc:Fallback xmlns="">
          <p:sp>
            <p:nvSpPr>
              <p:cNvPr id="7" name="Content Placeholder 2">
                <a:extLst>
                  <a:ext uri="{FF2B5EF4-FFF2-40B4-BE49-F238E27FC236}">
                    <a16:creationId xmlns:a16="http://schemas.microsoft.com/office/drawing/2014/main" id="{B0BDD3F0-ADBD-BF8A-3D0B-0C38328C720B}"/>
                  </a:ext>
                </a:extLst>
              </p:cNvPr>
              <p:cNvSpPr txBox="1">
                <a:spLocks noRot="1" noChangeAspect="1" noMove="1" noResize="1" noEditPoints="1" noAdjustHandles="1" noChangeArrowheads="1" noChangeShapeType="1" noTextEdit="1"/>
              </p:cNvSpPr>
              <p:nvPr/>
            </p:nvSpPr>
            <p:spPr>
              <a:xfrm>
                <a:off x="5600642" y="2555361"/>
                <a:ext cx="5753158" cy="3937514"/>
              </a:xfrm>
              <a:prstGeom prst="rect">
                <a:avLst/>
              </a:prstGeom>
              <a:blipFill>
                <a:blip r:embed="rId4"/>
                <a:stretch>
                  <a:fillRect l="-1377" t="-3251"/>
                </a:stretch>
              </a:blipFill>
            </p:spPr>
            <p:txBody>
              <a:bodyPr/>
              <a:lstStyle/>
              <a:p>
                <a:r>
                  <a:rPr lang="en-US">
                    <a:noFill/>
                  </a:rPr>
                  <a:t> </a:t>
                </a:r>
              </a:p>
            </p:txBody>
          </p:sp>
        </mc:Fallback>
      </mc:AlternateContent>
      <p:cxnSp>
        <p:nvCxnSpPr>
          <p:cNvPr id="6" name="Straight Connector 5">
            <a:extLst>
              <a:ext uri="{FF2B5EF4-FFF2-40B4-BE49-F238E27FC236}">
                <a16:creationId xmlns:a16="http://schemas.microsoft.com/office/drawing/2014/main" id="{646B4AC2-E152-6ACA-F10B-5B0DFC76283D}"/>
              </a:ext>
            </a:extLst>
          </p:cNvPr>
          <p:cNvCxnSpPr>
            <a:cxnSpLocks/>
          </p:cNvCxnSpPr>
          <p:nvPr/>
        </p:nvCxnSpPr>
        <p:spPr>
          <a:xfrm flipV="1">
            <a:off x="2905125" y="3881438"/>
            <a:ext cx="883444" cy="123825"/>
          </a:xfrm>
          <a:prstGeom prst="line">
            <a:avLst/>
          </a:prstGeom>
          <a:ln w="38100" cap="rnd">
            <a:solidFill>
              <a:srgbClr val="0000FF"/>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472712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4" end="4"/>
                                            </p:txEl>
                                          </p:spTgt>
                                        </p:tgtEl>
                                        <p:attrNameLst>
                                          <p:attrName>style.visibility</p:attrName>
                                        </p:attrNameLst>
                                      </p:cBhvr>
                                      <p:to>
                                        <p:strVal val="visible"/>
                                      </p:to>
                                    </p:set>
                                    <p:animEffect transition="in" filter="fade">
                                      <p:cBhvr>
                                        <p:cTn id="7" dur="500"/>
                                        <p:tgtEl>
                                          <p:spTgt spid="7">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8" end="8"/>
                                            </p:txEl>
                                          </p:spTgt>
                                        </p:tgtEl>
                                        <p:attrNameLst>
                                          <p:attrName>style.visibility</p:attrName>
                                        </p:attrNameLst>
                                      </p:cBhvr>
                                      <p:to>
                                        <p:strVal val="visible"/>
                                      </p:to>
                                    </p:set>
                                    <p:animEffect transition="in" filter="fade">
                                      <p:cBhvr>
                                        <p:cTn id="12" dur="500"/>
                                        <p:tgtEl>
                                          <p:spTgt spid="7">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ACAD95-4E03-2896-044E-4DB4C0EAEE93}"/>
            </a:ext>
          </a:extLst>
        </p:cNvPr>
        <p:cNvGrpSpPr/>
        <p:nvPr/>
      </p:nvGrpSpPr>
      <p:grpSpPr>
        <a:xfrm>
          <a:off x="0" y="0"/>
          <a:ext cx="0" cy="0"/>
          <a:chOff x="0" y="0"/>
          <a:chExt cx="0" cy="0"/>
        </a:xfrm>
      </p:grpSpPr>
      <p:pic>
        <p:nvPicPr>
          <p:cNvPr id="3074" name="Picture 2">
            <a:extLst>
              <a:ext uri="{FF2B5EF4-FFF2-40B4-BE49-F238E27FC236}">
                <a16:creationId xmlns:a16="http://schemas.microsoft.com/office/drawing/2014/main" id="{1685C324-5EDD-D021-A199-1C0C664CA4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199" y="2825253"/>
            <a:ext cx="4633092" cy="349934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7E35F00B-C916-88AA-B623-D4E5F9EA9A7F}"/>
              </a:ext>
            </a:extLst>
          </p:cNvPr>
          <p:cNvSpPr>
            <a:spLocks noGrp="1"/>
          </p:cNvSpPr>
          <p:nvPr>
            <p:ph type="title"/>
          </p:nvPr>
        </p:nvSpPr>
        <p:spPr>
          <a:xfrm>
            <a:off x="838199" y="365125"/>
            <a:ext cx="10676467" cy="1325563"/>
          </a:xfrm>
        </p:spPr>
        <p:txBody>
          <a:bodyPr/>
          <a:lstStyle/>
          <a:p>
            <a:r>
              <a:rPr lang="en-US" dirty="0"/>
              <a:t>NL I-V Char.: PL Model Example 1</a:t>
            </a:r>
          </a:p>
        </p:txBody>
      </p:sp>
      <p:sp>
        <p:nvSpPr>
          <p:cNvPr id="5" name="TextBox 4">
            <a:extLst>
              <a:ext uri="{FF2B5EF4-FFF2-40B4-BE49-F238E27FC236}">
                <a16:creationId xmlns:a16="http://schemas.microsoft.com/office/drawing/2014/main" id="{43135440-2296-6943-E7A8-FDCB74763675}"/>
              </a:ext>
            </a:extLst>
          </p:cNvPr>
          <p:cNvSpPr txBox="1"/>
          <p:nvPr/>
        </p:nvSpPr>
        <p:spPr>
          <a:xfrm>
            <a:off x="8608423" y="1959429"/>
            <a:ext cx="184731" cy="369332"/>
          </a:xfrm>
          <a:prstGeom prst="rect">
            <a:avLst/>
          </a:prstGeom>
          <a:noFill/>
        </p:spPr>
        <p:txBody>
          <a:bodyPr wrap="none" rtlCol="0">
            <a:spAutoFit/>
          </a:bodyPr>
          <a:lstStyle/>
          <a:p>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4CA5208-35C7-2090-E79D-C0A4F3AC0EDE}"/>
                  </a:ext>
                </a:extLst>
              </p:cNvPr>
              <p:cNvSpPr>
                <a:spLocks noGrp="1"/>
              </p:cNvSpPr>
              <p:nvPr>
                <p:ph idx="1"/>
              </p:nvPr>
            </p:nvSpPr>
            <p:spPr>
              <a:xfrm>
                <a:off x="838200" y="1499690"/>
                <a:ext cx="10515600" cy="1692539"/>
              </a:xfrm>
            </p:spPr>
            <p:txBody>
              <a:bodyPr>
                <a:normAutofit/>
              </a:bodyPr>
              <a:lstStyle/>
              <a:p>
                <a:r>
                  <a:rPr lang="en-US" sz="2400" b="1" dirty="0"/>
                  <a:t>Identify</a:t>
                </a:r>
                <a:r>
                  <a:rPr lang="en-US" sz="2400" dirty="0"/>
                  <a:t> the equivalent linear circuit models for the 3 linear regions </a:t>
                </a:r>
                <a14:m>
                  <m:oMath xmlns:m="http://schemas.openxmlformats.org/officeDocument/2006/math">
                    <m:r>
                      <a:rPr lang="en-US" sz="2400" i="1" dirty="0" smtClean="0">
                        <a:latin typeface="Cambria Math" panose="02040503050406030204" pitchFamily="18" charset="0"/>
                      </a:rPr>
                      <m:t>(</m:t>
                    </m:r>
                    <m:r>
                      <a:rPr lang="en-US" sz="2400" i="1" dirty="0" smtClean="0">
                        <a:latin typeface="Cambria Math" panose="02040503050406030204" pitchFamily="18" charset="0"/>
                      </a:rPr>
                      <m:t>𝐴𝐵</m:t>
                    </m:r>
                    <m:r>
                      <a:rPr lang="en-US" sz="2400" i="1" dirty="0" smtClean="0">
                        <a:latin typeface="Cambria Math" panose="02040503050406030204" pitchFamily="18" charset="0"/>
                      </a:rPr>
                      <m:t>, </m:t>
                    </m:r>
                    <m:r>
                      <a:rPr lang="en-US" sz="2400" i="1" dirty="0" smtClean="0">
                        <a:latin typeface="Cambria Math" panose="02040503050406030204" pitchFamily="18" charset="0"/>
                      </a:rPr>
                      <m:t>𝐵𝐶</m:t>
                    </m:r>
                    <m:r>
                      <a:rPr lang="en-US" sz="2400" i="1" dirty="0" smtClean="0">
                        <a:latin typeface="Cambria Math" panose="02040503050406030204" pitchFamily="18" charset="0"/>
                      </a:rPr>
                      <m:t>, </m:t>
                    </m:r>
                    <m:r>
                      <a:rPr lang="en-US" sz="2400" i="1" dirty="0" smtClean="0">
                        <a:latin typeface="Cambria Math" panose="02040503050406030204" pitchFamily="18" charset="0"/>
                      </a:rPr>
                      <m:t>𝐶𝐷</m:t>
                    </m:r>
                    <m:r>
                      <a:rPr lang="en-US" sz="2400" i="1" dirty="0" smtClean="0">
                        <a:latin typeface="Cambria Math" panose="02040503050406030204" pitchFamily="18" charset="0"/>
                      </a:rPr>
                      <m:t>)</m:t>
                    </m:r>
                  </m:oMath>
                </a14:m>
                <a:r>
                  <a:rPr lang="en-US" sz="2400" dirty="0"/>
                  <a:t> shown in the </a:t>
                </a:r>
                <a:r>
                  <a:rPr lang="en-US" sz="2400" b="1" dirty="0"/>
                  <a:t>IV</a:t>
                </a:r>
                <a:r>
                  <a:rPr lang="en-US" sz="2400" dirty="0"/>
                  <a:t> characteristics of the non-linear device </a:t>
                </a:r>
                <a14:m>
                  <m:oMath xmlns:m="http://schemas.openxmlformats.org/officeDocument/2006/math">
                    <m:sSub>
                      <m:sSubPr>
                        <m:ctrlPr>
                          <a:rPr lang="en-US" sz="2400" b="0" i="1" dirty="0" smtClean="0">
                            <a:latin typeface="Cambria Math" panose="02040503050406030204" pitchFamily="18" charset="0"/>
                          </a:rPr>
                        </m:ctrlPr>
                      </m:sSubPr>
                      <m:e>
                        <m:r>
                          <a:rPr lang="en-US" sz="2400" i="1" dirty="0" smtClean="0">
                            <a:latin typeface="Cambria Math" panose="02040503050406030204" pitchFamily="18" charset="0"/>
                          </a:rPr>
                          <m:t>𝑁</m:t>
                        </m:r>
                      </m:e>
                      <m:sub>
                        <m:r>
                          <a:rPr lang="en-US" sz="2400" i="1" dirty="0" smtClean="0">
                            <a:latin typeface="Cambria Math" panose="02040503050406030204" pitchFamily="18" charset="0"/>
                          </a:rPr>
                          <m:t>𝐷</m:t>
                        </m:r>
                      </m:sub>
                    </m:sSub>
                  </m:oMath>
                </a14:m>
                <a:r>
                  <a:rPr lang="en-US" sz="2400" dirty="0"/>
                  <a:t> (right) and calculate the model parameters.</a:t>
                </a:r>
              </a:p>
            </p:txBody>
          </p:sp>
        </mc:Choice>
        <mc:Fallback xmlns="">
          <p:sp>
            <p:nvSpPr>
              <p:cNvPr id="3" name="Content Placeholder 2">
                <a:extLst>
                  <a:ext uri="{FF2B5EF4-FFF2-40B4-BE49-F238E27FC236}">
                    <a16:creationId xmlns:a16="http://schemas.microsoft.com/office/drawing/2014/main" id="{D4CA5208-35C7-2090-E79D-C0A4F3AC0EDE}"/>
                  </a:ext>
                </a:extLst>
              </p:cNvPr>
              <p:cNvSpPr>
                <a:spLocks noGrp="1" noRot="1" noChangeAspect="1" noMove="1" noResize="1" noEditPoints="1" noAdjustHandles="1" noChangeArrowheads="1" noChangeShapeType="1" noTextEdit="1"/>
              </p:cNvSpPr>
              <p:nvPr>
                <p:ph idx="1"/>
              </p:nvPr>
            </p:nvSpPr>
            <p:spPr>
              <a:xfrm>
                <a:off x="838200" y="1499690"/>
                <a:ext cx="10515600" cy="1692539"/>
              </a:xfrm>
              <a:blipFill>
                <a:blip r:embed="rId3"/>
                <a:stretch>
                  <a:fillRect l="-812" t="-50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CCA4DC68-26D9-8101-6906-DE69AF037826}"/>
                  </a:ext>
                </a:extLst>
              </p:cNvPr>
              <p:cNvSpPr txBox="1">
                <a:spLocks/>
              </p:cNvSpPr>
              <p:nvPr/>
            </p:nvSpPr>
            <p:spPr>
              <a:xfrm>
                <a:off x="5600642" y="2555361"/>
                <a:ext cx="5753158" cy="161722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b="1" dirty="0"/>
                  <a:t>Solution:</a:t>
                </a:r>
                <a:r>
                  <a:rPr lang="en-US" sz="2400" dirty="0"/>
                  <a:t> </a:t>
                </a:r>
              </a:p>
              <a:p>
                <a:pPr marL="0" indent="0">
                  <a:buNone/>
                </a:pPr>
                <a:r>
                  <a:rPr lang="en-US" sz="2400" dirty="0"/>
                  <a:t>CD :                    </a:t>
                </a:r>
                <a14:m>
                  <m:oMath xmlns:m="http://schemas.openxmlformats.org/officeDocument/2006/math">
                    <m:r>
                      <a:rPr lang="en-US" sz="2400" b="1" i="1" smtClean="0">
                        <a:solidFill>
                          <a:srgbClr val="FF0000"/>
                        </a:solidFill>
                        <a:latin typeface="Cambria Math" panose="02040503050406030204" pitchFamily="18" charset="0"/>
                      </a:rPr>
                      <m:t>𝒊</m:t>
                    </m:r>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1" i="1" smtClean="0">
                            <a:solidFill>
                              <a:srgbClr val="0000FF"/>
                            </a:solidFill>
                            <a:latin typeface="Cambria Math" panose="02040503050406030204" pitchFamily="18" charset="0"/>
                          </a:rPr>
                          <m:t>𝒗</m:t>
                        </m:r>
                      </m:num>
                      <m:den>
                        <m:r>
                          <a:rPr lang="en-US" sz="2400" b="0" i="1" smtClean="0">
                            <a:solidFill>
                              <a:schemeClr val="tx1"/>
                            </a:solidFill>
                            <a:latin typeface="Cambria Math" panose="02040503050406030204" pitchFamily="18" charset="0"/>
                          </a:rPr>
                          <m:t>3.33</m:t>
                        </m:r>
                      </m:den>
                    </m:f>
                    <m:r>
                      <a:rPr lang="en-US" sz="2400" b="0" i="1" smtClean="0">
                        <a:latin typeface="Cambria Math" panose="02040503050406030204" pitchFamily="18" charset="0"/>
                      </a:rPr>
                      <m:t>+</m:t>
                    </m:r>
                    <m:r>
                      <a:rPr lang="en-US" sz="2400" b="1" i="1" smtClean="0">
                        <a:latin typeface="Cambria Math" panose="02040503050406030204" pitchFamily="18" charset="0"/>
                      </a:rPr>
                      <m:t>𝟑</m:t>
                    </m:r>
                    <m:r>
                      <a:rPr lang="en-US" sz="2400" b="1" i="1" smtClean="0">
                        <a:latin typeface="Cambria Math" panose="02040503050406030204" pitchFamily="18" charset="0"/>
                      </a:rPr>
                      <m:t>.</m:t>
                    </m:r>
                    <m:r>
                      <a:rPr lang="en-US" sz="2400" b="1" i="1" smtClean="0">
                        <a:latin typeface="Cambria Math" panose="02040503050406030204" pitchFamily="18" charset="0"/>
                      </a:rPr>
                      <m:t>𝟒</m:t>
                    </m:r>
                  </m:oMath>
                </a14:m>
                <a:endParaRPr lang="en-US" sz="2400" dirty="0"/>
              </a:p>
              <a:p>
                <a:pPr marL="0" indent="0">
                  <a:buNone/>
                </a:pPr>
                <a:endParaRPr lang="en-US" sz="2400" b="1" dirty="0"/>
              </a:p>
            </p:txBody>
          </p:sp>
        </mc:Choice>
        <mc:Fallback xmlns="">
          <p:sp>
            <p:nvSpPr>
              <p:cNvPr id="7" name="Content Placeholder 2">
                <a:extLst>
                  <a:ext uri="{FF2B5EF4-FFF2-40B4-BE49-F238E27FC236}">
                    <a16:creationId xmlns:a16="http://schemas.microsoft.com/office/drawing/2014/main" id="{CCA4DC68-26D9-8101-6906-DE69AF037826}"/>
                  </a:ext>
                </a:extLst>
              </p:cNvPr>
              <p:cNvSpPr txBox="1">
                <a:spLocks noRot="1" noChangeAspect="1" noMove="1" noResize="1" noEditPoints="1" noAdjustHandles="1" noChangeArrowheads="1" noChangeShapeType="1" noTextEdit="1"/>
              </p:cNvSpPr>
              <p:nvPr/>
            </p:nvSpPr>
            <p:spPr>
              <a:xfrm>
                <a:off x="5600642" y="2555361"/>
                <a:ext cx="5753158" cy="1617225"/>
              </a:xfrm>
              <a:prstGeom prst="rect">
                <a:avLst/>
              </a:prstGeom>
              <a:blipFill>
                <a:blip r:embed="rId4"/>
                <a:stretch>
                  <a:fillRect l="-1695" t="-5283"/>
                </a:stretch>
              </a:blipFill>
            </p:spPr>
            <p:txBody>
              <a:bodyPr/>
              <a:lstStyle/>
              <a:p>
                <a:r>
                  <a:rPr lang="en-US">
                    <a:noFill/>
                  </a:rPr>
                  <a:t> </a:t>
                </a:r>
              </a:p>
            </p:txBody>
          </p:sp>
        </mc:Fallback>
      </mc:AlternateContent>
      <p:cxnSp>
        <p:nvCxnSpPr>
          <p:cNvPr id="6" name="Straight Connector 5">
            <a:extLst>
              <a:ext uri="{FF2B5EF4-FFF2-40B4-BE49-F238E27FC236}">
                <a16:creationId xmlns:a16="http://schemas.microsoft.com/office/drawing/2014/main" id="{4673B960-0D50-5DE8-B3DE-2B949D5DE9EF}"/>
              </a:ext>
            </a:extLst>
          </p:cNvPr>
          <p:cNvCxnSpPr>
            <a:cxnSpLocks/>
          </p:cNvCxnSpPr>
          <p:nvPr/>
        </p:nvCxnSpPr>
        <p:spPr>
          <a:xfrm flipV="1">
            <a:off x="1438183" y="3881438"/>
            <a:ext cx="2350386" cy="329434"/>
          </a:xfrm>
          <a:prstGeom prst="line">
            <a:avLst/>
          </a:prstGeom>
          <a:ln w="38100" cap="rnd">
            <a:solidFill>
              <a:srgbClr val="0000FF"/>
            </a:solidFill>
            <a:prstDash val="sysDot"/>
          </a:ln>
        </p:spPr>
        <p:style>
          <a:lnRef idx="1">
            <a:schemeClr val="accent1"/>
          </a:lnRef>
          <a:fillRef idx="0">
            <a:schemeClr val="accent1"/>
          </a:fillRef>
          <a:effectRef idx="0">
            <a:schemeClr val="accent1"/>
          </a:effectRef>
          <a:fontRef idx="minor">
            <a:schemeClr val="tx1"/>
          </a:fontRef>
        </p:style>
      </p:cxnSp>
      <p:pic>
        <p:nvPicPr>
          <p:cNvPr id="4098" name="Picture 2">
            <a:extLst>
              <a:ext uri="{FF2B5EF4-FFF2-40B4-BE49-F238E27FC236}">
                <a16:creationId xmlns:a16="http://schemas.microsoft.com/office/drawing/2014/main" id="{A7BAE64A-868F-99AA-7714-827865B0CB6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0114" b="13454"/>
          <a:stretch/>
        </p:blipFill>
        <p:spPr bwMode="auto">
          <a:xfrm>
            <a:off x="5694731" y="3665772"/>
            <a:ext cx="3131017" cy="2605363"/>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832B85CC-80AB-1BF1-BBE5-755E1600AE4F}"/>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3027" b="14845"/>
          <a:stretch/>
        </p:blipFill>
        <p:spPr bwMode="auto">
          <a:xfrm>
            <a:off x="9392144" y="3785201"/>
            <a:ext cx="2122522" cy="23665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46381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817820-51C4-E8BD-61FB-055ECEF83DE7}"/>
            </a:ext>
          </a:extLst>
        </p:cNvPr>
        <p:cNvGrpSpPr/>
        <p:nvPr/>
      </p:nvGrpSpPr>
      <p:grpSpPr>
        <a:xfrm>
          <a:off x="0" y="0"/>
          <a:ext cx="0" cy="0"/>
          <a:chOff x="0" y="0"/>
          <a:chExt cx="0" cy="0"/>
        </a:xfrm>
      </p:grpSpPr>
      <p:pic>
        <p:nvPicPr>
          <p:cNvPr id="3074" name="Picture 2">
            <a:extLst>
              <a:ext uri="{FF2B5EF4-FFF2-40B4-BE49-F238E27FC236}">
                <a16:creationId xmlns:a16="http://schemas.microsoft.com/office/drawing/2014/main" id="{C1357FE1-DE1F-CF94-214E-FA11AEE89E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199" y="2825253"/>
            <a:ext cx="4633092" cy="349934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74DB02B-F36C-A480-0960-57A241BF4F5B}"/>
              </a:ext>
            </a:extLst>
          </p:cNvPr>
          <p:cNvSpPr>
            <a:spLocks noGrp="1"/>
          </p:cNvSpPr>
          <p:nvPr>
            <p:ph type="title"/>
          </p:nvPr>
        </p:nvSpPr>
        <p:spPr>
          <a:xfrm>
            <a:off x="838199" y="365125"/>
            <a:ext cx="10676467" cy="1325563"/>
          </a:xfrm>
        </p:spPr>
        <p:txBody>
          <a:bodyPr/>
          <a:lstStyle/>
          <a:p>
            <a:r>
              <a:rPr lang="en-US" dirty="0"/>
              <a:t>NL I-V Char.: PL Model Example 2</a:t>
            </a:r>
          </a:p>
        </p:txBody>
      </p:sp>
      <p:sp>
        <p:nvSpPr>
          <p:cNvPr id="5" name="TextBox 4">
            <a:extLst>
              <a:ext uri="{FF2B5EF4-FFF2-40B4-BE49-F238E27FC236}">
                <a16:creationId xmlns:a16="http://schemas.microsoft.com/office/drawing/2014/main" id="{CCE26B89-88B7-FBAE-EDF2-617806CC2156}"/>
              </a:ext>
            </a:extLst>
          </p:cNvPr>
          <p:cNvSpPr txBox="1"/>
          <p:nvPr/>
        </p:nvSpPr>
        <p:spPr>
          <a:xfrm>
            <a:off x="8608423" y="1959429"/>
            <a:ext cx="184731" cy="369332"/>
          </a:xfrm>
          <a:prstGeom prst="rect">
            <a:avLst/>
          </a:prstGeom>
          <a:noFill/>
        </p:spPr>
        <p:txBody>
          <a:bodyPr wrap="none" rtlCol="0">
            <a:spAutoFit/>
          </a:bodyPr>
          <a:lstStyle/>
          <a:p>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27F524C-FB3F-CFD5-FA4F-961603275C51}"/>
                  </a:ext>
                </a:extLst>
              </p:cNvPr>
              <p:cNvSpPr>
                <a:spLocks noGrp="1"/>
              </p:cNvSpPr>
              <p:nvPr>
                <p:ph idx="1"/>
              </p:nvPr>
            </p:nvSpPr>
            <p:spPr>
              <a:xfrm>
                <a:off x="838200" y="1499690"/>
                <a:ext cx="10515600" cy="1692539"/>
              </a:xfrm>
            </p:spPr>
            <p:txBody>
              <a:bodyPr>
                <a:normAutofit/>
              </a:bodyPr>
              <a:lstStyle/>
              <a:p>
                <a:r>
                  <a:rPr lang="en-US" sz="2400" b="1" dirty="0"/>
                  <a:t>Detect</a:t>
                </a:r>
                <a:r>
                  <a:rPr lang="en-US" sz="2400" dirty="0"/>
                  <a:t> the operating region for the device when </a:t>
                </a:r>
                <a14:m>
                  <m:oMath xmlns:m="http://schemas.openxmlformats.org/officeDocument/2006/math">
                    <m:r>
                      <a:rPr lang="en-US" sz="2400" b="1" i="1" dirty="0" smtClean="0">
                        <a:solidFill>
                          <a:srgbClr val="0000FF"/>
                        </a:solidFill>
                        <a:latin typeface="Cambria Math" panose="02040503050406030204" pitchFamily="18" charset="0"/>
                      </a:rPr>
                      <m:t>𝒗</m:t>
                    </m:r>
                    <m:r>
                      <a:rPr lang="en-US" sz="2400" b="1" i="1" dirty="0" smtClean="0">
                        <a:latin typeface="Cambria Math" panose="02040503050406030204" pitchFamily="18" charset="0"/>
                      </a:rPr>
                      <m:t>= </m:t>
                    </m:r>
                    <m:r>
                      <a:rPr lang="en-US" sz="2400" b="1" i="1" dirty="0" smtClean="0">
                        <a:latin typeface="Cambria Math" panose="02040503050406030204" pitchFamily="18" charset="0"/>
                      </a:rPr>
                      <m:t>𝟑</m:t>
                    </m:r>
                    <m:r>
                      <a:rPr lang="en-US" sz="2400" b="1" i="1" dirty="0" smtClean="0">
                        <a:latin typeface="Cambria Math" panose="02040503050406030204" pitchFamily="18" charset="0"/>
                      </a:rPr>
                      <m:t> </m:t>
                    </m:r>
                    <m:r>
                      <a:rPr lang="en-US" sz="2400" b="1" i="0" dirty="0" smtClean="0">
                        <a:latin typeface="Cambria Math" panose="02040503050406030204" pitchFamily="18" charset="0"/>
                      </a:rPr>
                      <m:t>𝐕</m:t>
                    </m:r>
                  </m:oMath>
                </a14:m>
                <a:r>
                  <a:rPr lang="en-US" sz="2400" dirty="0"/>
                  <a:t> and calculate the current through the device, </a:t>
                </a:r>
                <a14:m>
                  <m:oMath xmlns:m="http://schemas.openxmlformats.org/officeDocument/2006/math">
                    <m:r>
                      <a:rPr lang="en-US" sz="2400" b="1" i="1" dirty="0" smtClean="0">
                        <a:solidFill>
                          <a:srgbClr val="FF0000"/>
                        </a:solidFill>
                        <a:latin typeface="Cambria Math" panose="02040503050406030204" pitchFamily="18" charset="0"/>
                      </a:rPr>
                      <m:t>𝒊</m:t>
                    </m:r>
                  </m:oMath>
                </a14:m>
                <a:r>
                  <a:rPr lang="en-US" sz="2400" dirty="0"/>
                  <a:t>, for this voltage (hint: use the IV graph and answers from previous part).</a:t>
                </a:r>
              </a:p>
            </p:txBody>
          </p:sp>
        </mc:Choice>
        <mc:Fallback xmlns="">
          <p:sp>
            <p:nvSpPr>
              <p:cNvPr id="3" name="Content Placeholder 2">
                <a:extLst>
                  <a:ext uri="{FF2B5EF4-FFF2-40B4-BE49-F238E27FC236}">
                    <a16:creationId xmlns:a16="http://schemas.microsoft.com/office/drawing/2014/main" id="{A27F524C-FB3F-CFD5-FA4F-961603275C51}"/>
                  </a:ext>
                </a:extLst>
              </p:cNvPr>
              <p:cNvSpPr>
                <a:spLocks noGrp="1" noRot="1" noChangeAspect="1" noMove="1" noResize="1" noEditPoints="1" noAdjustHandles="1" noChangeArrowheads="1" noChangeShapeType="1" noTextEdit="1"/>
              </p:cNvSpPr>
              <p:nvPr>
                <p:ph idx="1"/>
              </p:nvPr>
            </p:nvSpPr>
            <p:spPr>
              <a:xfrm>
                <a:off x="838200" y="1499690"/>
                <a:ext cx="10515600" cy="1692539"/>
              </a:xfrm>
              <a:blipFill>
                <a:blip r:embed="rId3"/>
                <a:stretch>
                  <a:fillRect l="-812" t="-5036" r="-40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991130F3-DF17-B550-9504-1422DBE9D20C}"/>
                  </a:ext>
                </a:extLst>
              </p:cNvPr>
              <p:cNvSpPr txBox="1">
                <a:spLocks/>
              </p:cNvSpPr>
              <p:nvPr/>
            </p:nvSpPr>
            <p:spPr>
              <a:xfrm>
                <a:off x="5600642" y="2555361"/>
                <a:ext cx="5753158" cy="376923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b="1" dirty="0"/>
                  <a:t>Solution:</a:t>
                </a:r>
                <a:r>
                  <a:rPr lang="en-US" sz="2400" dirty="0"/>
                  <a:t> </a:t>
                </a:r>
              </a:p>
              <a:p>
                <a:pPr marL="0" indent="0">
                  <a:buNone/>
                </a:pPr>
                <a:r>
                  <a:rPr lang="en-US" sz="2400" dirty="0"/>
                  <a:t>Operating region </a:t>
                </a:r>
                <a14:m>
                  <m:oMath xmlns:m="http://schemas.openxmlformats.org/officeDocument/2006/math">
                    <m:r>
                      <a:rPr lang="en-US" sz="2400" i="1" dirty="0" smtClean="0">
                        <a:latin typeface="Cambria Math" panose="02040503050406030204" pitchFamily="18" charset="0"/>
                      </a:rPr>
                      <m:t>→</m:t>
                    </m:r>
                  </m:oMath>
                </a14:m>
                <a:r>
                  <a:rPr lang="en-US" sz="2400" dirty="0"/>
                  <a:t> CD :</a:t>
                </a:r>
              </a:p>
              <a:p>
                <a:pPr marL="0" indent="0">
                  <a:buNone/>
                </a:pPr>
                <a14:m>
                  <m:oMathPara xmlns:m="http://schemas.openxmlformats.org/officeDocument/2006/math">
                    <m:oMathParaPr>
                      <m:jc m:val="centerGroup"/>
                    </m:oMathParaPr>
                    <m:oMath xmlns:m="http://schemas.openxmlformats.org/officeDocument/2006/math">
                      <m:r>
                        <a:rPr lang="en-US" sz="2400" b="1" i="1" smtClean="0">
                          <a:solidFill>
                            <a:srgbClr val="FF0000"/>
                          </a:solidFill>
                          <a:latin typeface="Cambria Math" panose="02040503050406030204" pitchFamily="18" charset="0"/>
                        </a:rPr>
                        <m:t>𝒊</m:t>
                      </m:r>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1" i="1" smtClean="0">
                              <a:solidFill>
                                <a:srgbClr val="0000FF"/>
                              </a:solidFill>
                              <a:latin typeface="Cambria Math" panose="02040503050406030204" pitchFamily="18" charset="0"/>
                            </a:rPr>
                            <m:t>𝒗</m:t>
                          </m:r>
                        </m:num>
                        <m:den>
                          <m:r>
                            <a:rPr lang="en-US" sz="2400" b="0" i="1" smtClean="0">
                              <a:solidFill>
                                <a:schemeClr val="tx1"/>
                              </a:solidFill>
                              <a:latin typeface="Cambria Math" panose="02040503050406030204" pitchFamily="18" charset="0"/>
                            </a:rPr>
                            <m:t>3.33</m:t>
                          </m:r>
                        </m:den>
                      </m:f>
                      <m:r>
                        <a:rPr lang="en-US" sz="2400" b="0" i="1" smtClean="0">
                          <a:latin typeface="Cambria Math" panose="02040503050406030204" pitchFamily="18" charset="0"/>
                        </a:rPr>
                        <m:t>+</m:t>
                      </m:r>
                      <m:r>
                        <a:rPr lang="en-US" sz="2400" b="1" i="1" smtClean="0">
                          <a:latin typeface="Cambria Math" panose="02040503050406030204" pitchFamily="18" charset="0"/>
                        </a:rPr>
                        <m:t>𝟑</m:t>
                      </m:r>
                      <m:r>
                        <a:rPr lang="en-US" sz="2400" b="1" i="1" smtClean="0">
                          <a:latin typeface="Cambria Math" panose="02040503050406030204" pitchFamily="18" charset="0"/>
                        </a:rPr>
                        <m:t>.</m:t>
                      </m:r>
                      <m:r>
                        <a:rPr lang="en-US" sz="2400" b="1" i="1" smtClean="0">
                          <a:latin typeface="Cambria Math" panose="02040503050406030204" pitchFamily="18" charset="0"/>
                        </a:rPr>
                        <m:t>𝟒</m:t>
                      </m:r>
                    </m:oMath>
                  </m:oMathPara>
                </a14:m>
                <a:endParaRPr lang="en-US" sz="2400" dirty="0"/>
              </a:p>
              <a:p>
                <a:pPr marL="0" indent="0">
                  <a:buNone/>
                </a:pPr>
                <a:endParaRPr lang="en-US" sz="2400"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sz="2400" b="1" i="1">
                          <a:solidFill>
                            <a:srgbClr val="FF0000"/>
                          </a:solidFill>
                          <a:latin typeface="Cambria Math" panose="02040503050406030204" pitchFamily="18" charset="0"/>
                        </a:rPr>
                        <m:t>𝒊</m:t>
                      </m:r>
                      <m:r>
                        <a:rPr lang="en-US" sz="2400" i="1">
                          <a:latin typeface="Cambria Math" panose="02040503050406030204" pitchFamily="18" charset="0"/>
                        </a:rPr>
                        <m:t>=</m:t>
                      </m:r>
                      <m:f>
                        <m:fPr>
                          <m:ctrlPr>
                            <a:rPr lang="en-US" sz="2400" i="1">
                              <a:latin typeface="Cambria Math" panose="02040503050406030204" pitchFamily="18" charset="0"/>
                            </a:rPr>
                          </m:ctrlPr>
                        </m:fPr>
                        <m:num>
                          <m:r>
                            <a:rPr lang="en-US" sz="2400" b="1" i="1" smtClean="0">
                              <a:latin typeface="Cambria Math" panose="02040503050406030204" pitchFamily="18" charset="0"/>
                            </a:rPr>
                            <m:t>𝟑</m:t>
                          </m:r>
                        </m:num>
                        <m:den>
                          <m:r>
                            <a:rPr lang="en-US" sz="2400" i="1">
                              <a:latin typeface="Cambria Math" panose="02040503050406030204" pitchFamily="18" charset="0"/>
                            </a:rPr>
                            <m:t>3.33</m:t>
                          </m:r>
                        </m:den>
                      </m:f>
                      <m:r>
                        <a:rPr lang="en-US" sz="2400" i="1">
                          <a:latin typeface="Cambria Math" panose="02040503050406030204" pitchFamily="18" charset="0"/>
                        </a:rPr>
                        <m:t>+</m:t>
                      </m:r>
                      <m:r>
                        <a:rPr lang="en-US" sz="2400" b="1" i="1">
                          <a:latin typeface="Cambria Math" panose="02040503050406030204" pitchFamily="18" charset="0"/>
                        </a:rPr>
                        <m:t>𝟑</m:t>
                      </m:r>
                      <m:r>
                        <a:rPr lang="en-US" sz="2400" b="1" i="1">
                          <a:latin typeface="Cambria Math" panose="02040503050406030204" pitchFamily="18" charset="0"/>
                        </a:rPr>
                        <m:t>.</m:t>
                      </m:r>
                      <m:r>
                        <a:rPr lang="en-US" sz="2400" b="1" i="1">
                          <a:latin typeface="Cambria Math" panose="02040503050406030204" pitchFamily="18" charset="0"/>
                        </a:rPr>
                        <m:t>𝟒</m:t>
                      </m:r>
                      <m:r>
                        <a:rPr lang="en-US" sz="2400" b="1" i="1" smtClean="0">
                          <a:latin typeface="Cambria Math" panose="02040503050406030204" pitchFamily="18" charset="0"/>
                        </a:rPr>
                        <m:t>=</m:t>
                      </m:r>
                      <m:r>
                        <a:rPr lang="en-US" sz="2400" b="1" i="1" smtClean="0">
                          <a:latin typeface="Cambria Math" panose="02040503050406030204" pitchFamily="18" charset="0"/>
                        </a:rPr>
                        <m:t>𝟒</m:t>
                      </m:r>
                      <m:r>
                        <a:rPr lang="en-US" sz="2400" b="1" i="1" smtClean="0">
                          <a:latin typeface="Cambria Math" panose="02040503050406030204" pitchFamily="18" charset="0"/>
                        </a:rPr>
                        <m:t>.</m:t>
                      </m:r>
                      <m:r>
                        <a:rPr lang="en-US" sz="2400" b="1" i="1" smtClean="0">
                          <a:latin typeface="Cambria Math" panose="02040503050406030204" pitchFamily="18" charset="0"/>
                        </a:rPr>
                        <m:t>𝟑</m:t>
                      </m:r>
                      <m:r>
                        <a:rPr lang="en-US" sz="2400" b="1" i="1" smtClean="0">
                          <a:latin typeface="Cambria Math" panose="02040503050406030204" pitchFamily="18" charset="0"/>
                        </a:rPr>
                        <m:t> </m:t>
                      </m:r>
                      <m:r>
                        <a:rPr lang="en-US" sz="2400" b="1" i="0" smtClean="0">
                          <a:latin typeface="Cambria Math" panose="02040503050406030204" pitchFamily="18" charset="0"/>
                        </a:rPr>
                        <m:t>𝐦𝐀</m:t>
                      </m:r>
                    </m:oMath>
                  </m:oMathPara>
                </a14:m>
                <a:endParaRPr lang="en-US" sz="2400" dirty="0"/>
              </a:p>
              <a:p>
                <a:pPr marL="0" indent="0">
                  <a:buNone/>
                </a:pPr>
                <a:endParaRPr lang="en-US" sz="2400" b="1" dirty="0"/>
              </a:p>
            </p:txBody>
          </p:sp>
        </mc:Choice>
        <mc:Fallback xmlns="">
          <p:sp>
            <p:nvSpPr>
              <p:cNvPr id="7" name="Content Placeholder 2">
                <a:extLst>
                  <a:ext uri="{FF2B5EF4-FFF2-40B4-BE49-F238E27FC236}">
                    <a16:creationId xmlns:a16="http://schemas.microsoft.com/office/drawing/2014/main" id="{991130F3-DF17-B550-9504-1422DBE9D20C}"/>
                  </a:ext>
                </a:extLst>
              </p:cNvPr>
              <p:cNvSpPr txBox="1">
                <a:spLocks noRot="1" noChangeAspect="1" noMove="1" noResize="1" noEditPoints="1" noAdjustHandles="1" noChangeArrowheads="1" noChangeShapeType="1" noTextEdit="1"/>
              </p:cNvSpPr>
              <p:nvPr/>
            </p:nvSpPr>
            <p:spPr>
              <a:xfrm>
                <a:off x="5600642" y="2555361"/>
                <a:ext cx="5753158" cy="3769239"/>
              </a:xfrm>
              <a:prstGeom prst="rect">
                <a:avLst/>
              </a:prstGeom>
              <a:blipFill>
                <a:blip r:embed="rId4"/>
                <a:stretch>
                  <a:fillRect l="-1695" t="-2262"/>
                </a:stretch>
              </a:blipFill>
            </p:spPr>
            <p:txBody>
              <a:bodyPr/>
              <a:lstStyle/>
              <a:p>
                <a:r>
                  <a:rPr lang="en-US">
                    <a:noFill/>
                  </a:rPr>
                  <a:t> </a:t>
                </a:r>
              </a:p>
            </p:txBody>
          </p:sp>
        </mc:Fallback>
      </mc:AlternateContent>
      <p:cxnSp>
        <p:nvCxnSpPr>
          <p:cNvPr id="6" name="Straight Connector 5">
            <a:extLst>
              <a:ext uri="{FF2B5EF4-FFF2-40B4-BE49-F238E27FC236}">
                <a16:creationId xmlns:a16="http://schemas.microsoft.com/office/drawing/2014/main" id="{5D33A2AD-983E-A7A5-2C69-948CBB0D3626}"/>
              </a:ext>
            </a:extLst>
          </p:cNvPr>
          <p:cNvCxnSpPr>
            <a:cxnSpLocks/>
          </p:cNvCxnSpPr>
          <p:nvPr/>
        </p:nvCxnSpPr>
        <p:spPr>
          <a:xfrm>
            <a:off x="2876550" y="3795713"/>
            <a:ext cx="1350170" cy="0"/>
          </a:xfrm>
          <a:prstGeom prst="line">
            <a:avLst/>
          </a:prstGeom>
          <a:ln w="38100" cap="rnd">
            <a:solidFill>
              <a:srgbClr val="FF0000"/>
            </a:solidFill>
            <a:prstDash val="sysDot"/>
          </a:ln>
        </p:spPr>
        <p:style>
          <a:lnRef idx="1">
            <a:schemeClr val="accent1"/>
          </a:lnRef>
          <a:fillRef idx="0">
            <a:schemeClr val="accent1"/>
          </a:fillRef>
          <a:effectRef idx="0">
            <a:schemeClr val="accent1"/>
          </a:effectRef>
          <a:fontRef idx="minor">
            <a:schemeClr val="tx1"/>
          </a:fontRef>
        </p:style>
      </p:cxnSp>
      <p:sp>
        <p:nvSpPr>
          <p:cNvPr id="4" name="Oval 3">
            <a:extLst>
              <a:ext uri="{FF2B5EF4-FFF2-40B4-BE49-F238E27FC236}">
                <a16:creationId xmlns:a16="http://schemas.microsoft.com/office/drawing/2014/main" id="{2698DE94-FEDD-D109-A9DE-734806FF6177}"/>
              </a:ext>
            </a:extLst>
          </p:cNvPr>
          <p:cNvSpPr/>
          <p:nvPr/>
        </p:nvSpPr>
        <p:spPr>
          <a:xfrm>
            <a:off x="4148932" y="3717925"/>
            <a:ext cx="155576" cy="155576"/>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A60EE32A-5F89-B93E-DCA2-6435557FC0BD}"/>
              </a:ext>
            </a:extLst>
          </p:cNvPr>
          <p:cNvCxnSpPr>
            <a:cxnSpLocks/>
          </p:cNvCxnSpPr>
          <p:nvPr/>
        </p:nvCxnSpPr>
        <p:spPr>
          <a:xfrm>
            <a:off x="4226720" y="3881438"/>
            <a:ext cx="0" cy="914400"/>
          </a:xfrm>
          <a:prstGeom prst="line">
            <a:avLst/>
          </a:prstGeom>
          <a:ln w="38100" cap="rnd">
            <a:solidFill>
              <a:srgbClr val="FF0000"/>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9466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0"/>
                                  </p:stCondLst>
                                  <p:childTnLst>
                                    <p:set>
                                      <p:cBhvr>
                                        <p:cTn id="15" dur="1" fill="hold">
                                          <p:stCondLst>
                                            <p:cond delay="0"/>
                                          </p:stCondLst>
                                        </p:cTn>
                                        <p:tgtEl>
                                          <p:spTgt spid="7">
                                            <p:txEl>
                                              <p:pRg st="1" end="1"/>
                                            </p:txEl>
                                          </p:spTgt>
                                        </p:tgtEl>
                                        <p:attrNameLst>
                                          <p:attrName>style.visibility</p:attrName>
                                        </p:attrNameLst>
                                      </p:cBhvr>
                                      <p:to>
                                        <p:strVal val="visible"/>
                                      </p:to>
                                    </p:set>
                                    <p:animEffect transition="in" filter="fade">
                                      <p:cBhvr>
                                        <p:cTn id="16" dur="500"/>
                                        <p:tgtEl>
                                          <p:spTgt spid="7">
                                            <p:txEl>
                                              <p:pRg st="1" end="1"/>
                                            </p:txEl>
                                          </p:spTgt>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7">
                                            <p:txEl>
                                              <p:pRg st="2" end="2"/>
                                            </p:txEl>
                                          </p:spTgt>
                                        </p:tgtEl>
                                        <p:attrNameLst>
                                          <p:attrName>style.visibility</p:attrName>
                                        </p:attrNameLst>
                                      </p:cBhvr>
                                      <p:to>
                                        <p:strVal val="visible"/>
                                      </p:to>
                                    </p:set>
                                    <p:animEffect transition="in" filter="fade">
                                      <p:cBhvr>
                                        <p:cTn id="20" dur="500"/>
                                        <p:tgtEl>
                                          <p:spTgt spid="7">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7">
                                            <p:txEl>
                                              <p:pRg st="4" end="4"/>
                                            </p:txEl>
                                          </p:spTgt>
                                        </p:tgtEl>
                                        <p:attrNameLst>
                                          <p:attrName>style.visibility</p:attrName>
                                        </p:attrNameLst>
                                      </p:cBhvr>
                                      <p:to>
                                        <p:strVal val="visible"/>
                                      </p:to>
                                    </p:set>
                                    <p:animEffect transition="in" filter="fade">
                                      <p:cBhvr>
                                        <p:cTn id="25" dur="500"/>
                                        <p:tgtEl>
                                          <p:spTgt spid="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1799FF-31DC-438D-29E4-D675E4E025E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BC90AED-E147-E222-2C28-A50E06725EA9}"/>
              </a:ext>
            </a:extLst>
          </p:cNvPr>
          <p:cNvSpPr>
            <a:spLocks noGrp="1"/>
          </p:cNvSpPr>
          <p:nvPr>
            <p:ph type="title"/>
          </p:nvPr>
        </p:nvSpPr>
        <p:spPr>
          <a:xfrm>
            <a:off x="838199" y="365125"/>
            <a:ext cx="10676467" cy="1325563"/>
          </a:xfrm>
        </p:spPr>
        <p:txBody>
          <a:bodyPr/>
          <a:lstStyle/>
          <a:p>
            <a:r>
              <a:rPr lang="en-US" dirty="0"/>
              <a:t>NL I-V Char.: PL Model Example 3</a:t>
            </a:r>
          </a:p>
        </p:txBody>
      </p:sp>
      <p:sp>
        <p:nvSpPr>
          <p:cNvPr id="5" name="TextBox 4">
            <a:extLst>
              <a:ext uri="{FF2B5EF4-FFF2-40B4-BE49-F238E27FC236}">
                <a16:creationId xmlns:a16="http://schemas.microsoft.com/office/drawing/2014/main" id="{030CECFB-12F4-0332-424E-B8C607748AFA}"/>
              </a:ext>
            </a:extLst>
          </p:cNvPr>
          <p:cNvSpPr txBox="1"/>
          <p:nvPr/>
        </p:nvSpPr>
        <p:spPr>
          <a:xfrm>
            <a:off x="8608423" y="1959429"/>
            <a:ext cx="184731" cy="369332"/>
          </a:xfrm>
          <a:prstGeom prst="rect">
            <a:avLst/>
          </a:prstGeom>
          <a:noFill/>
        </p:spPr>
        <p:txBody>
          <a:bodyPr wrap="none" rtlCol="0">
            <a:spAutoFit/>
          </a:bodyPr>
          <a:lstStyle/>
          <a:p>
            <a:endParaRPr lang="en-US" dirty="0"/>
          </a:p>
        </p:txBody>
      </p:sp>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631C5D8D-0E51-9457-8DB8-73C6FC670B12}"/>
                  </a:ext>
                </a:extLst>
              </p:cNvPr>
              <p:cNvSpPr txBox="1">
                <a:spLocks/>
              </p:cNvSpPr>
              <p:nvPr/>
            </p:nvSpPr>
            <p:spPr>
              <a:xfrm>
                <a:off x="838200" y="1499690"/>
                <a:ext cx="10515600" cy="169253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b="1" dirty="0"/>
                  <a:t>Solve </a:t>
                </a:r>
                <a:r>
                  <a:rPr lang="en-US" sz="2400" dirty="0"/>
                  <a:t>the circuit on the left, to find the currents </a:t>
                </a:r>
                <a14:m>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𝑰</m:t>
                        </m:r>
                      </m:e>
                      <m:sub>
                        <m:r>
                          <a:rPr lang="en-US" sz="2400" b="1" i="1" smtClean="0">
                            <a:latin typeface="Cambria Math" panose="02040503050406030204" pitchFamily="18" charset="0"/>
                          </a:rPr>
                          <m:t>𝟏</m:t>
                        </m:r>
                      </m:sub>
                    </m:sSub>
                    <m:r>
                      <a:rPr lang="en-US" sz="2400" b="0" i="1" smtClean="0">
                        <a:latin typeface="Cambria Math" panose="02040503050406030204" pitchFamily="18" charset="0"/>
                      </a:rPr>
                      <m:t>, </m:t>
                    </m:r>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𝑰</m:t>
                        </m:r>
                      </m:e>
                      <m:sub>
                        <m:r>
                          <a:rPr lang="en-US" sz="2400" b="1" i="1" smtClean="0">
                            <a:latin typeface="Cambria Math" panose="02040503050406030204" pitchFamily="18" charset="0"/>
                          </a:rPr>
                          <m:t>𝟐</m:t>
                        </m:r>
                      </m:sub>
                    </m:sSub>
                  </m:oMath>
                </a14:m>
                <a:r>
                  <a:rPr lang="en-US" sz="2400" dirty="0"/>
                  <a:t> and </a:t>
                </a:r>
                <a14:m>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𝑰</m:t>
                        </m:r>
                      </m:e>
                      <m:sub>
                        <m:r>
                          <a:rPr lang="en-US" sz="2400" b="1" i="1" smtClean="0">
                            <a:latin typeface="Cambria Math" panose="02040503050406030204" pitchFamily="18" charset="0"/>
                          </a:rPr>
                          <m:t>𝟑</m:t>
                        </m:r>
                      </m:sub>
                    </m:sSub>
                  </m:oMath>
                </a14:m>
                <a:r>
                  <a:rPr lang="en-US" sz="2400" b="1" dirty="0"/>
                  <a:t>. </a:t>
                </a:r>
                <a:r>
                  <a:rPr lang="en-US" sz="2400" dirty="0"/>
                  <a:t>Additionally, determine the voltage across </a:t>
                </a:r>
                <a14:m>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𝑵</m:t>
                        </m:r>
                      </m:e>
                      <m:sub>
                        <m:r>
                          <a:rPr lang="en-US" sz="2400" b="1" i="1" smtClean="0">
                            <a:latin typeface="Cambria Math" panose="02040503050406030204" pitchFamily="18" charset="0"/>
                          </a:rPr>
                          <m:t>𝑫</m:t>
                        </m:r>
                      </m:sub>
                    </m:sSub>
                  </m:oMath>
                </a14:m>
                <a:r>
                  <a:rPr lang="en-US" sz="2400" b="1" dirty="0"/>
                  <a:t>.</a:t>
                </a:r>
              </a:p>
            </p:txBody>
          </p:sp>
        </mc:Choice>
        <mc:Fallback xmlns="">
          <p:sp>
            <p:nvSpPr>
              <p:cNvPr id="7" name="Content Placeholder 2">
                <a:extLst>
                  <a:ext uri="{FF2B5EF4-FFF2-40B4-BE49-F238E27FC236}">
                    <a16:creationId xmlns:a16="http://schemas.microsoft.com/office/drawing/2014/main" id="{631C5D8D-0E51-9457-8DB8-73C6FC670B12}"/>
                  </a:ext>
                </a:extLst>
              </p:cNvPr>
              <p:cNvSpPr txBox="1">
                <a:spLocks noRot="1" noChangeAspect="1" noMove="1" noResize="1" noEditPoints="1" noAdjustHandles="1" noChangeArrowheads="1" noChangeShapeType="1" noTextEdit="1"/>
              </p:cNvSpPr>
              <p:nvPr/>
            </p:nvSpPr>
            <p:spPr>
              <a:xfrm>
                <a:off x="838200" y="1499690"/>
                <a:ext cx="10515600" cy="1692539"/>
              </a:xfrm>
              <a:prstGeom prst="rect">
                <a:avLst/>
              </a:prstGeom>
              <a:blipFill>
                <a:blip r:embed="rId2"/>
                <a:stretch>
                  <a:fillRect l="-812" t="-5036"/>
                </a:stretch>
              </a:blipFill>
            </p:spPr>
            <p:txBody>
              <a:bodyPr/>
              <a:lstStyle/>
              <a:p>
                <a:r>
                  <a:rPr lang="en-US">
                    <a:noFill/>
                  </a:rPr>
                  <a:t> </a:t>
                </a:r>
              </a:p>
            </p:txBody>
          </p:sp>
        </mc:Fallback>
      </mc:AlternateContent>
      <p:pic>
        <p:nvPicPr>
          <p:cNvPr id="8" name="Picture 2">
            <a:extLst>
              <a:ext uri="{FF2B5EF4-FFF2-40B4-BE49-F238E27FC236}">
                <a16:creationId xmlns:a16="http://schemas.microsoft.com/office/drawing/2014/main" id="{1424C8A7-4F0F-F605-8BAF-9F68C28034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85858" y="2190766"/>
            <a:ext cx="4633092" cy="349934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a:extLst>
              <a:ext uri="{FF2B5EF4-FFF2-40B4-BE49-F238E27FC236}">
                <a16:creationId xmlns:a16="http://schemas.microsoft.com/office/drawing/2014/main" id="{DDC5D458-5991-3AE1-68E4-D00B4D3D478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950" t="7746" r="2289"/>
          <a:stretch/>
        </p:blipFill>
        <p:spPr bwMode="auto">
          <a:xfrm>
            <a:off x="1095880" y="2479839"/>
            <a:ext cx="4633092" cy="28784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21314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6939" y="614138"/>
            <a:ext cx="10457077" cy="689932"/>
          </a:xfrm>
          <a:prstGeom prst="rect">
            <a:avLst/>
          </a:prstGeom>
        </p:spPr>
        <p:txBody>
          <a:bodyPr vert="horz" wrap="square" lIns="0" tIns="12700" rIns="0" bIns="0" rtlCol="0">
            <a:spAutoFit/>
          </a:bodyPr>
          <a:lstStyle/>
          <a:p>
            <a:pPr marL="12700">
              <a:lnSpc>
                <a:spcPct val="100000"/>
              </a:lnSpc>
              <a:spcBef>
                <a:spcPts val="100"/>
              </a:spcBef>
            </a:pPr>
            <a:r>
              <a:rPr dirty="0"/>
              <a:t>Solving </a:t>
            </a:r>
            <a:r>
              <a:rPr spc="-15" dirty="0"/>
              <a:t>Circuits </a:t>
            </a:r>
            <a:r>
              <a:rPr spc="-5" dirty="0"/>
              <a:t>with</a:t>
            </a:r>
            <a:r>
              <a:rPr spc="-10" dirty="0"/>
              <a:t> </a:t>
            </a:r>
            <a:r>
              <a:rPr lang="en-US" spc="-5" dirty="0"/>
              <a:t>Non-Linear elements</a:t>
            </a:r>
            <a:endParaRPr spc="-5" dirty="0"/>
          </a:p>
        </p:txBody>
      </p:sp>
      <p:sp>
        <p:nvSpPr>
          <p:cNvPr id="3" name="object 3"/>
          <p:cNvSpPr txBox="1"/>
          <p:nvPr/>
        </p:nvSpPr>
        <p:spPr>
          <a:xfrm>
            <a:off x="904238" y="1716532"/>
            <a:ext cx="10469778" cy="4460067"/>
          </a:xfrm>
          <a:prstGeom prst="rect">
            <a:avLst/>
          </a:prstGeom>
        </p:spPr>
        <p:txBody>
          <a:bodyPr vert="horz" wrap="square" lIns="0" tIns="91440" rIns="0" bIns="0" rtlCol="0">
            <a:spAutoFit/>
          </a:bodyPr>
          <a:lstStyle/>
          <a:p>
            <a:pPr marL="254000" indent="-228600">
              <a:lnSpc>
                <a:spcPct val="100000"/>
              </a:lnSpc>
              <a:spcBef>
                <a:spcPts val="720"/>
              </a:spcBef>
              <a:buFont typeface="Arial"/>
              <a:buChar char="•"/>
              <a:tabLst>
                <a:tab pos="254000" algn="l"/>
              </a:tabLst>
            </a:pPr>
            <a:r>
              <a:rPr lang="en-US" sz="2800" dirty="0">
                <a:latin typeface="Calibri"/>
                <a:cs typeface="Calibri"/>
              </a:rPr>
              <a:t>Use </a:t>
            </a:r>
            <a:r>
              <a:rPr lang="en-US" sz="2800" b="1" spc="-5" dirty="0">
                <a:latin typeface="Calibri"/>
                <a:cs typeface="Calibri"/>
              </a:rPr>
              <a:t>Method of Assumed</a:t>
            </a:r>
            <a:r>
              <a:rPr lang="en-US" sz="2800" b="1" spc="5" dirty="0">
                <a:latin typeface="Calibri"/>
                <a:cs typeface="Calibri"/>
              </a:rPr>
              <a:t> </a:t>
            </a:r>
            <a:r>
              <a:rPr lang="en-US" sz="2800" b="1" spc="-15" dirty="0">
                <a:latin typeface="Calibri"/>
                <a:cs typeface="Calibri"/>
              </a:rPr>
              <a:t>State</a:t>
            </a:r>
            <a:r>
              <a:rPr lang="en-US" sz="2800" spc="-15" dirty="0">
                <a:latin typeface="Calibri"/>
                <a:cs typeface="Calibri"/>
              </a:rPr>
              <a:t>!</a:t>
            </a:r>
            <a:endParaRPr lang="en-US" sz="2800" dirty="0">
              <a:latin typeface="Calibri"/>
              <a:cs typeface="Calibri"/>
            </a:endParaRPr>
          </a:p>
          <a:p>
            <a:pPr marL="254000" indent="-228600">
              <a:lnSpc>
                <a:spcPct val="100000"/>
              </a:lnSpc>
              <a:spcBef>
                <a:spcPts val="625"/>
              </a:spcBef>
              <a:buFont typeface="Arial"/>
              <a:buChar char="•"/>
              <a:tabLst>
                <a:tab pos="254000" algn="l"/>
              </a:tabLst>
            </a:pPr>
            <a:r>
              <a:rPr lang="en-US" sz="2800" spc="-15" dirty="0">
                <a:latin typeface="Calibri"/>
                <a:cs typeface="Calibri"/>
              </a:rPr>
              <a:t>Three</a:t>
            </a:r>
            <a:r>
              <a:rPr lang="en-US" sz="2800" spc="-10" dirty="0">
                <a:latin typeface="Calibri"/>
                <a:cs typeface="Calibri"/>
              </a:rPr>
              <a:t> </a:t>
            </a:r>
            <a:r>
              <a:rPr lang="en-US" sz="2800" spc="-15" dirty="0">
                <a:latin typeface="Calibri"/>
                <a:cs typeface="Calibri"/>
              </a:rPr>
              <a:t>steps:</a:t>
            </a:r>
            <a:endParaRPr lang="en-US" sz="2800" dirty="0">
              <a:latin typeface="Calibri"/>
              <a:cs typeface="Calibri"/>
            </a:endParaRPr>
          </a:p>
          <a:p>
            <a:pPr marL="711200" lvl="1" indent="-228600">
              <a:lnSpc>
                <a:spcPct val="200000"/>
              </a:lnSpc>
              <a:spcBef>
                <a:spcPts val="145"/>
              </a:spcBef>
              <a:buFont typeface="Arial"/>
              <a:buChar char="•"/>
              <a:tabLst>
                <a:tab pos="711200" algn="l"/>
              </a:tabLst>
            </a:pPr>
            <a:r>
              <a:rPr lang="en-US" sz="2800" b="1" spc="-5" dirty="0">
                <a:latin typeface="Calibri"/>
                <a:cs typeface="Calibri"/>
              </a:rPr>
              <a:t>Assume</a:t>
            </a:r>
            <a:r>
              <a:rPr lang="en-US" sz="2800" spc="-5" dirty="0">
                <a:latin typeface="Calibri"/>
                <a:cs typeface="Calibri"/>
              </a:rPr>
              <a:t>: One of the operating modes </a:t>
            </a:r>
            <a:r>
              <a:rPr lang="en-US" sz="2800" spc="-35" dirty="0">
                <a:latin typeface="Calibri"/>
                <a:cs typeface="Calibri"/>
              </a:rPr>
              <a:t>(</a:t>
            </a:r>
            <a:r>
              <a:rPr lang="en-US" sz="2800" b="1" spc="-35" dirty="0">
                <a:latin typeface="Calibri"/>
                <a:cs typeface="Calibri"/>
              </a:rPr>
              <a:t>AB</a:t>
            </a:r>
            <a:r>
              <a:rPr lang="en-US" sz="2800" spc="-35" dirty="0">
                <a:latin typeface="Calibri"/>
                <a:cs typeface="Calibri"/>
              </a:rPr>
              <a:t>, </a:t>
            </a:r>
            <a:r>
              <a:rPr lang="en-US" sz="2800" b="1" spc="-30" dirty="0">
                <a:latin typeface="Calibri"/>
                <a:cs typeface="Calibri"/>
              </a:rPr>
              <a:t>BC</a:t>
            </a:r>
            <a:r>
              <a:rPr lang="en-US" sz="2800" spc="-30" dirty="0">
                <a:latin typeface="Calibri"/>
                <a:cs typeface="Calibri"/>
              </a:rPr>
              <a:t>,</a:t>
            </a:r>
            <a:r>
              <a:rPr lang="en-US" sz="2800" spc="65" dirty="0">
                <a:latin typeface="Calibri"/>
                <a:cs typeface="Calibri"/>
              </a:rPr>
              <a:t> </a:t>
            </a:r>
            <a:r>
              <a:rPr lang="en-US" sz="2800" b="1" spc="-15" dirty="0">
                <a:latin typeface="Calibri"/>
                <a:cs typeface="Calibri"/>
              </a:rPr>
              <a:t>CD</a:t>
            </a:r>
            <a:r>
              <a:rPr lang="en-US" sz="2800" spc="-15" dirty="0">
                <a:latin typeface="Calibri"/>
                <a:cs typeface="Calibri"/>
              </a:rPr>
              <a:t>)</a:t>
            </a:r>
            <a:endParaRPr lang="en-US" sz="2800" dirty="0">
              <a:latin typeface="Calibri"/>
              <a:cs typeface="Calibri"/>
            </a:endParaRPr>
          </a:p>
          <a:p>
            <a:pPr marL="711200" lvl="1" indent="-228600">
              <a:lnSpc>
                <a:spcPct val="200000"/>
              </a:lnSpc>
              <a:spcBef>
                <a:spcPts val="240"/>
              </a:spcBef>
              <a:buFont typeface="Arial"/>
              <a:buChar char="•"/>
              <a:tabLst>
                <a:tab pos="711200" algn="l"/>
              </a:tabLst>
            </a:pPr>
            <a:r>
              <a:rPr lang="en-US" sz="2800" b="1" spc="-10" dirty="0">
                <a:latin typeface="Calibri"/>
                <a:cs typeface="Calibri"/>
              </a:rPr>
              <a:t>Solve</a:t>
            </a:r>
            <a:r>
              <a:rPr lang="en-US" sz="2800" spc="-10" dirty="0">
                <a:latin typeface="Calibri"/>
                <a:cs typeface="Calibri"/>
              </a:rPr>
              <a:t>: </a:t>
            </a:r>
            <a:r>
              <a:rPr lang="en-US" sz="2800" dirty="0">
                <a:latin typeface="Calibri"/>
                <a:cs typeface="Calibri"/>
              </a:rPr>
              <a:t>Use </a:t>
            </a:r>
            <a:r>
              <a:rPr lang="en-US" sz="2800" spc="-10" dirty="0">
                <a:latin typeface="Calibri"/>
                <a:cs typeface="Calibri"/>
              </a:rPr>
              <a:t>corresponding equation </a:t>
            </a:r>
            <a:r>
              <a:rPr lang="en-US" sz="2800" spc="-5" dirty="0">
                <a:latin typeface="Calibri"/>
                <a:cs typeface="Calibri"/>
              </a:rPr>
              <a:t>with any</a:t>
            </a:r>
            <a:r>
              <a:rPr lang="en-US" sz="2800" spc="35" dirty="0">
                <a:latin typeface="Calibri"/>
                <a:cs typeface="Calibri"/>
              </a:rPr>
              <a:t> circuit analysis tool</a:t>
            </a:r>
            <a:endParaRPr lang="en-US" sz="2800" dirty="0">
              <a:latin typeface="Calibri"/>
              <a:cs typeface="Calibri"/>
            </a:endParaRPr>
          </a:p>
          <a:p>
            <a:pPr marL="711200" marR="17780" lvl="1" indent="-228600">
              <a:lnSpc>
                <a:spcPct val="200000"/>
              </a:lnSpc>
              <a:spcBef>
                <a:spcPts val="545"/>
              </a:spcBef>
              <a:buFont typeface="Arial"/>
              <a:buChar char="•"/>
              <a:tabLst>
                <a:tab pos="711200" algn="l"/>
              </a:tabLst>
            </a:pPr>
            <a:r>
              <a:rPr lang="en-US" sz="2800" b="1" spc="-20" dirty="0">
                <a:latin typeface="Calibri"/>
                <a:cs typeface="Calibri"/>
              </a:rPr>
              <a:t>Verify</a:t>
            </a:r>
            <a:r>
              <a:rPr lang="en-US" sz="2800" spc="-20" dirty="0">
                <a:latin typeface="Calibri"/>
                <a:cs typeface="Calibri"/>
              </a:rPr>
              <a:t>: </a:t>
            </a:r>
            <a:r>
              <a:rPr lang="en-US" sz="2800" spc="-5" dirty="0">
                <a:latin typeface="Calibri"/>
                <a:cs typeface="Calibri"/>
              </a:rPr>
              <a:t>Check if </a:t>
            </a:r>
            <a:r>
              <a:rPr lang="en-US" sz="2800" dirty="0">
                <a:latin typeface="Calibri"/>
                <a:cs typeface="Calibri"/>
              </a:rPr>
              <a:t>the </a:t>
            </a:r>
            <a:r>
              <a:rPr lang="en-US" sz="2800" spc="-5" dirty="0">
                <a:latin typeface="Calibri"/>
                <a:cs typeface="Calibri"/>
              </a:rPr>
              <a:t>conditions of the NL device </a:t>
            </a:r>
            <a:r>
              <a:rPr lang="en-US" sz="2800" spc="-15" dirty="0">
                <a:latin typeface="Calibri"/>
                <a:cs typeface="Calibri"/>
              </a:rPr>
              <a:t>are </a:t>
            </a:r>
            <a:r>
              <a:rPr lang="en-US" sz="2800" spc="-10" dirty="0">
                <a:latin typeface="Calibri"/>
                <a:cs typeface="Calibri"/>
              </a:rPr>
              <a:t>satisfied. </a:t>
            </a:r>
            <a:r>
              <a:rPr lang="en-US" sz="2800" spc="-5" dirty="0">
                <a:latin typeface="Calibri"/>
                <a:cs typeface="Calibri"/>
              </a:rPr>
              <a:t>If not,  </a:t>
            </a:r>
            <a:r>
              <a:rPr lang="en-US" sz="2800" spc="-15" dirty="0">
                <a:latin typeface="Calibri"/>
                <a:cs typeface="Calibri"/>
              </a:rPr>
              <a:t>repeat</a:t>
            </a:r>
            <a:r>
              <a:rPr lang="en-US" sz="2400" spc="-15" dirty="0">
                <a:latin typeface="Calibri"/>
                <a:cs typeface="Calibri"/>
              </a:rPr>
              <a:t>.</a:t>
            </a:r>
            <a:endParaRPr lang="en-US" sz="2400" dirty="0">
              <a:latin typeface="Calibri"/>
              <a:cs typeface="Calibri"/>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C145DE-5427-91D7-BA6A-2952FDD66C5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5D1F7C0-70A1-0726-5BE1-A3BA8C4888CB}"/>
              </a:ext>
            </a:extLst>
          </p:cNvPr>
          <p:cNvSpPr>
            <a:spLocks noGrp="1"/>
          </p:cNvSpPr>
          <p:nvPr>
            <p:ph type="title"/>
          </p:nvPr>
        </p:nvSpPr>
        <p:spPr>
          <a:xfrm>
            <a:off x="838199" y="365125"/>
            <a:ext cx="10676467" cy="1325563"/>
          </a:xfrm>
        </p:spPr>
        <p:txBody>
          <a:bodyPr/>
          <a:lstStyle/>
          <a:p>
            <a:r>
              <a:rPr lang="en-US" dirty="0"/>
              <a:t>NL I-V Char.: PL Model Example 3</a:t>
            </a:r>
          </a:p>
        </p:txBody>
      </p:sp>
      <p:sp>
        <p:nvSpPr>
          <p:cNvPr id="5" name="TextBox 4">
            <a:extLst>
              <a:ext uri="{FF2B5EF4-FFF2-40B4-BE49-F238E27FC236}">
                <a16:creationId xmlns:a16="http://schemas.microsoft.com/office/drawing/2014/main" id="{F0C42984-EB49-8A20-8CDA-66F3C0859AFA}"/>
              </a:ext>
            </a:extLst>
          </p:cNvPr>
          <p:cNvSpPr txBox="1"/>
          <p:nvPr/>
        </p:nvSpPr>
        <p:spPr>
          <a:xfrm>
            <a:off x="8608423" y="1959429"/>
            <a:ext cx="184731" cy="369332"/>
          </a:xfrm>
          <a:prstGeom prst="rect">
            <a:avLst/>
          </a:prstGeom>
          <a:noFill/>
        </p:spPr>
        <p:txBody>
          <a:bodyPr wrap="none" rtlCol="0">
            <a:spAutoFit/>
          </a:bodyPr>
          <a:lstStyle/>
          <a:p>
            <a:endParaRPr lang="en-US" dirty="0"/>
          </a:p>
        </p:txBody>
      </p:sp>
      <p:pic>
        <p:nvPicPr>
          <p:cNvPr id="8" name="Picture 2">
            <a:extLst>
              <a:ext uri="{FF2B5EF4-FFF2-40B4-BE49-F238E27FC236}">
                <a16:creationId xmlns:a16="http://schemas.microsoft.com/office/drawing/2014/main" id="{AFA7E3D0-065F-33C2-27E1-EA2BF2D9064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85858" y="2190766"/>
            <a:ext cx="4633092" cy="349934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a:extLst>
              <a:ext uri="{FF2B5EF4-FFF2-40B4-BE49-F238E27FC236}">
                <a16:creationId xmlns:a16="http://schemas.microsoft.com/office/drawing/2014/main" id="{899FF9A6-9B8D-ACAB-1891-49365547F0E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50" t="7746" r="2289"/>
          <a:stretch/>
        </p:blipFill>
        <p:spPr bwMode="auto">
          <a:xfrm>
            <a:off x="1095880" y="2479839"/>
            <a:ext cx="4633092" cy="287847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96893DF5-7DE9-D938-8691-8CB918A7D42B}"/>
                  </a:ext>
                </a:extLst>
              </p:cNvPr>
              <p:cNvSpPr txBox="1">
                <a:spLocks/>
              </p:cNvSpPr>
              <p:nvPr/>
            </p:nvSpPr>
            <p:spPr>
              <a:xfrm>
                <a:off x="838200" y="1499691"/>
                <a:ext cx="10515600" cy="748987"/>
              </a:xfrm>
              <a:prstGeom prst="roundRect">
                <a:avLst/>
              </a:prstGeom>
              <a:ln w="38100">
                <a:solidFill>
                  <a:schemeClr val="tx1"/>
                </a:solidFill>
              </a:ln>
            </p:spPr>
            <p:style>
              <a:lnRef idx="2">
                <a:schemeClr val="dk1"/>
              </a:lnRef>
              <a:fillRef idx="1">
                <a:schemeClr val="lt1"/>
              </a:fillRef>
              <a:effectRef idx="0">
                <a:schemeClr val="dk1"/>
              </a:effectRef>
              <a:fontRef idx="minor">
                <a:schemeClr val="dk1"/>
              </a:fontRef>
            </p:style>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b="1" dirty="0"/>
                  <a:t>Solve </a:t>
                </a:r>
                <a:r>
                  <a:rPr lang="en-US" sz="2400" dirty="0"/>
                  <a:t>the circuit on the left, to find the currents </a:t>
                </a:r>
                <a14:m>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𝑰</m:t>
                        </m:r>
                      </m:e>
                      <m:sub>
                        <m:r>
                          <a:rPr lang="en-US" sz="2400" b="1" i="1" smtClean="0">
                            <a:latin typeface="Cambria Math" panose="02040503050406030204" pitchFamily="18" charset="0"/>
                          </a:rPr>
                          <m:t>𝟏</m:t>
                        </m:r>
                      </m:sub>
                    </m:sSub>
                    <m:r>
                      <a:rPr lang="en-US" sz="2400" b="0" i="1" smtClean="0">
                        <a:latin typeface="Cambria Math" panose="02040503050406030204" pitchFamily="18" charset="0"/>
                      </a:rPr>
                      <m:t>, </m:t>
                    </m:r>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𝑰</m:t>
                        </m:r>
                      </m:e>
                      <m:sub>
                        <m:r>
                          <a:rPr lang="en-US" sz="2400" b="1" i="1" smtClean="0">
                            <a:latin typeface="Cambria Math" panose="02040503050406030204" pitchFamily="18" charset="0"/>
                          </a:rPr>
                          <m:t>𝟐</m:t>
                        </m:r>
                      </m:sub>
                    </m:sSub>
                  </m:oMath>
                </a14:m>
                <a:r>
                  <a:rPr lang="en-US" sz="2400" dirty="0"/>
                  <a:t> and </a:t>
                </a:r>
                <a14:m>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𝑰</m:t>
                        </m:r>
                      </m:e>
                      <m:sub>
                        <m:r>
                          <a:rPr lang="en-US" sz="2400" b="1" i="1" smtClean="0">
                            <a:latin typeface="Cambria Math" panose="02040503050406030204" pitchFamily="18" charset="0"/>
                          </a:rPr>
                          <m:t>𝟑</m:t>
                        </m:r>
                      </m:sub>
                    </m:sSub>
                  </m:oMath>
                </a14:m>
                <a:r>
                  <a:rPr lang="en-US" sz="2400" b="1" dirty="0"/>
                  <a:t>. </a:t>
                </a:r>
                <a:r>
                  <a:rPr lang="en-US" sz="2400" dirty="0"/>
                  <a:t>Additionally, determine the voltage across </a:t>
                </a:r>
                <a14:m>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𝑵</m:t>
                        </m:r>
                      </m:e>
                      <m:sub>
                        <m:r>
                          <a:rPr lang="en-US" sz="2400" b="1" i="1" smtClean="0">
                            <a:latin typeface="Cambria Math" panose="02040503050406030204" pitchFamily="18" charset="0"/>
                          </a:rPr>
                          <m:t>𝑫</m:t>
                        </m:r>
                      </m:sub>
                    </m:sSub>
                  </m:oMath>
                </a14:m>
                <a:r>
                  <a:rPr lang="en-US" sz="2400" b="1" dirty="0"/>
                  <a:t>.</a:t>
                </a:r>
              </a:p>
            </p:txBody>
          </p:sp>
        </mc:Choice>
        <mc:Fallback xmlns="">
          <p:sp>
            <p:nvSpPr>
              <p:cNvPr id="4" name="Content Placeholder 2">
                <a:extLst>
                  <a:ext uri="{FF2B5EF4-FFF2-40B4-BE49-F238E27FC236}">
                    <a16:creationId xmlns:a16="http://schemas.microsoft.com/office/drawing/2014/main" id="{96893DF5-7DE9-D938-8691-8CB918A7D42B}"/>
                  </a:ext>
                </a:extLst>
              </p:cNvPr>
              <p:cNvSpPr txBox="1">
                <a:spLocks noRot="1" noChangeAspect="1" noMove="1" noResize="1" noEditPoints="1" noAdjustHandles="1" noChangeArrowheads="1" noChangeShapeType="1" noTextEdit="1"/>
              </p:cNvSpPr>
              <p:nvPr/>
            </p:nvSpPr>
            <p:spPr>
              <a:xfrm>
                <a:off x="838200" y="1499691"/>
                <a:ext cx="10515600" cy="748987"/>
              </a:xfrm>
              <a:prstGeom prst="roundRect">
                <a:avLst/>
              </a:prstGeom>
              <a:blipFill>
                <a:blip r:embed="rId4"/>
                <a:stretch>
                  <a:fillRect l="-289" t="-6202" b="-3876"/>
                </a:stretch>
              </a:blipFill>
              <a:ln w="38100">
                <a:solidFill>
                  <a:schemeClr val="tx1"/>
                </a:solidFill>
              </a:ln>
            </p:spPr>
            <p:txBody>
              <a:bodyPr/>
              <a:lstStyle/>
              <a:p>
                <a:r>
                  <a:rPr lang="en-US">
                    <a:noFill/>
                  </a:rPr>
                  <a:t> </a:t>
                </a:r>
              </a:p>
            </p:txBody>
          </p:sp>
        </mc:Fallback>
      </mc:AlternateContent>
    </p:spTree>
    <p:extLst>
      <p:ext uri="{BB962C8B-B14F-4D97-AF65-F5344CB8AC3E}">
        <p14:creationId xmlns:p14="http://schemas.microsoft.com/office/powerpoint/2010/main" val="19008750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889D4E-047B-364F-4B4C-E5BD662E3519}"/>
            </a:ext>
          </a:extLst>
        </p:cNvPr>
        <p:cNvGrpSpPr/>
        <p:nvPr/>
      </p:nvGrpSpPr>
      <p:grpSpPr>
        <a:xfrm>
          <a:off x="0" y="0"/>
          <a:ext cx="0" cy="0"/>
          <a:chOff x="0" y="0"/>
          <a:chExt cx="0" cy="0"/>
        </a:xfrm>
      </p:grpSpPr>
      <p:pic>
        <p:nvPicPr>
          <p:cNvPr id="5124" name="Picture 4">
            <a:extLst>
              <a:ext uri="{FF2B5EF4-FFF2-40B4-BE49-F238E27FC236}">
                <a16:creationId xmlns:a16="http://schemas.microsoft.com/office/drawing/2014/main" id="{39C9AAC5-ED30-CC70-BCBA-9C7DA5F15FA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50" t="7746" r="2289"/>
          <a:stretch/>
        </p:blipFill>
        <p:spPr bwMode="auto">
          <a:xfrm>
            <a:off x="7086131" y="2170982"/>
            <a:ext cx="3616589" cy="224693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24C0B1C8-4150-67C5-2F5B-20310ACDFDDC}"/>
              </a:ext>
            </a:extLst>
          </p:cNvPr>
          <p:cNvSpPr>
            <a:spLocks noGrp="1"/>
          </p:cNvSpPr>
          <p:nvPr>
            <p:ph type="title"/>
          </p:nvPr>
        </p:nvSpPr>
        <p:spPr>
          <a:xfrm>
            <a:off x="838199" y="365125"/>
            <a:ext cx="10676467" cy="1325563"/>
          </a:xfrm>
        </p:spPr>
        <p:txBody>
          <a:bodyPr/>
          <a:lstStyle/>
          <a:p>
            <a:r>
              <a:rPr lang="en-US" dirty="0"/>
              <a:t>Method of Assumed State: Example 3</a:t>
            </a:r>
          </a:p>
        </p:txBody>
      </p:sp>
      <p:pic>
        <p:nvPicPr>
          <p:cNvPr id="8" name="Picture 2">
            <a:extLst>
              <a:ext uri="{FF2B5EF4-FFF2-40B4-BE49-F238E27FC236}">
                <a16:creationId xmlns:a16="http://schemas.microsoft.com/office/drawing/2014/main" id="{9DE46C16-DA5A-9369-6A1A-1AD9F60C0E6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049" b="10430"/>
          <a:stretch/>
        </p:blipFill>
        <p:spPr bwMode="auto">
          <a:xfrm>
            <a:off x="7425614" y="4476172"/>
            <a:ext cx="3331952" cy="210191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247434C-15C4-E199-20EB-CCC0EE54D549}"/>
                  </a:ext>
                </a:extLst>
              </p:cNvPr>
              <p:cNvSpPr txBox="1"/>
              <p:nvPr/>
            </p:nvSpPr>
            <p:spPr>
              <a:xfrm>
                <a:off x="838199" y="2325332"/>
                <a:ext cx="6328433" cy="4020524"/>
              </a:xfrm>
              <a:prstGeom prst="rect">
                <a:avLst/>
              </a:prstGeom>
              <a:noFill/>
            </p:spPr>
            <p:txBody>
              <a:bodyPr wrap="square">
                <a:spAutoFit/>
              </a:bodyPr>
              <a:lstStyle/>
              <a:p>
                <a:pPr marL="25400">
                  <a:spcBef>
                    <a:spcPts val="145"/>
                  </a:spcBef>
                  <a:tabLst>
                    <a:tab pos="711200" algn="l"/>
                  </a:tabLst>
                </a:pPr>
                <a:r>
                  <a:rPr lang="en-US" sz="2400" b="1" spc="-5" dirty="0">
                    <a:solidFill>
                      <a:srgbClr val="FF0000"/>
                    </a:solidFill>
                    <a:cs typeface="Calibri"/>
                  </a:rPr>
                  <a:t>Assume</a:t>
                </a:r>
                <a:r>
                  <a:rPr lang="en-US" sz="2400" spc="-5" dirty="0">
                    <a:solidFill>
                      <a:srgbClr val="FF0000"/>
                    </a:solidFill>
                    <a:cs typeface="Calibri"/>
                  </a:rPr>
                  <a:t>:</a:t>
                </a:r>
                <a:endParaRPr lang="en-US" sz="2400" spc="-15" dirty="0">
                  <a:cs typeface="Calibri"/>
                </a:endParaRPr>
              </a:p>
              <a:p>
                <a:pPr marL="482600" lvl="1">
                  <a:spcBef>
                    <a:spcPts val="145"/>
                  </a:spcBef>
                  <a:tabLst>
                    <a:tab pos="711200" algn="l"/>
                  </a:tabLst>
                </a:pPr>
                <a:r>
                  <a:rPr lang="en-US" spc="-15" dirty="0">
                    <a:cs typeface="Calibri"/>
                  </a:rPr>
                  <a:t>Let </a:t>
                </a:r>
                <a14:m>
                  <m:oMath xmlns:m="http://schemas.openxmlformats.org/officeDocument/2006/math">
                    <m:sSub>
                      <m:sSubPr>
                        <m:ctrlPr>
                          <a:rPr lang="en-US" b="1" i="1" spc="-15" dirty="0" smtClean="0">
                            <a:latin typeface="Cambria Math" panose="02040503050406030204" pitchFamily="18" charset="0"/>
                            <a:cs typeface="Calibri"/>
                          </a:rPr>
                        </m:ctrlPr>
                      </m:sSubPr>
                      <m:e>
                        <m:r>
                          <a:rPr lang="en-US" b="1" i="1" spc="-15" dirty="0" smtClean="0">
                            <a:latin typeface="Cambria Math" panose="02040503050406030204" pitchFamily="18" charset="0"/>
                            <a:cs typeface="Calibri"/>
                          </a:rPr>
                          <m:t>𝑵</m:t>
                        </m:r>
                      </m:e>
                      <m:sub>
                        <m:r>
                          <a:rPr lang="en-US" b="1" i="1" spc="-15" dirty="0" smtClean="0">
                            <a:latin typeface="Cambria Math" panose="02040503050406030204" pitchFamily="18" charset="0"/>
                            <a:cs typeface="Calibri"/>
                          </a:rPr>
                          <m:t>𝑫</m:t>
                        </m:r>
                      </m:sub>
                    </m:sSub>
                  </m:oMath>
                </a14:m>
                <a:r>
                  <a:rPr lang="en-US" b="1" spc="-15" dirty="0">
                    <a:cs typeface="Calibri"/>
                  </a:rPr>
                  <a:t> </a:t>
                </a:r>
                <a:r>
                  <a:rPr lang="en-US" spc="-15" dirty="0">
                    <a:cs typeface="Calibri"/>
                  </a:rPr>
                  <a:t>be in </a:t>
                </a:r>
                <a:r>
                  <a:rPr lang="en-US" b="1" spc="-15" dirty="0">
                    <a:cs typeface="Calibri"/>
                  </a:rPr>
                  <a:t>BC </a:t>
                </a:r>
                <a:r>
                  <a:rPr lang="en-US" spc="-15" dirty="0">
                    <a:cs typeface="Calibri"/>
                  </a:rPr>
                  <a:t>mode: </a:t>
                </a:r>
                <a14:m>
                  <m:oMath xmlns:m="http://schemas.openxmlformats.org/officeDocument/2006/math">
                    <m:r>
                      <a:rPr lang="en-US" b="1" i="1" spc="-15">
                        <a:latin typeface="Cambria Math" panose="02040503050406030204" pitchFamily="18" charset="0"/>
                        <a:cs typeface="Calibri"/>
                      </a:rPr>
                      <m:t>𝟎</m:t>
                    </m:r>
                    <m:r>
                      <a:rPr lang="en-US" b="1" i="1" spc="-15">
                        <a:latin typeface="Cambria Math" panose="02040503050406030204" pitchFamily="18" charset="0"/>
                        <a:cs typeface="Calibri"/>
                      </a:rPr>
                      <m:t>.</m:t>
                    </m:r>
                    <m:r>
                      <a:rPr lang="en-US" b="1" i="1" spc="-15">
                        <a:latin typeface="Cambria Math" panose="02040503050406030204" pitchFamily="18" charset="0"/>
                        <a:cs typeface="Calibri"/>
                      </a:rPr>
                      <m:t>𝟓</m:t>
                    </m:r>
                    <m:r>
                      <a:rPr lang="en-US" b="1" i="1" spc="-15">
                        <a:latin typeface="Cambria Math" panose="02040503050406030204" pitchFamily="18" charset="0"/>
                        <a:cs typeface="Calibri"/>
                      </a:rPr>
                      <m:t> </m:t>
                    </m:r>
                    <m:r>
                      <a:rPr lang="en-US" b="1" spc="-15">
                        <a:latin typeface="Cambria Math" panose="02040503050406030204" pitchFamily="18" charset="0"/>
                        <a:cs typeface="Calibri"/>
                      </a:rPr>
                      <m:t>𝐤</m:t>
                    </m:r>
                    <m:r>
                      <a:rPr lang="en-US" b="1" spc="-15">
                        <a:latin typeface="Cambria Math" panose="02040503050406030204" pitchFamily="18" charset="0"/>
                        <a:cs typeface="Calibri"/>
                      </a:rPr>
                      <m:t>𝛀</m:t>
                    </m:r>
                  </m:oMath>
                </a14:m>
                <a:r>
                  <a:rPr lang="en-US" b="1" spc="-15" dirty="0">
                    <a:cs typeface="Calibri"/>
                  </a:rPr>
                  <a:t> </a:t>
                </a:r>
                <a:r>
                  <a:rPr lang="en-US" spc="-15" dirty="0">
                    <a:cs typeface="Calibri"/>
                  </a:rPr>
                  <a:t>resistor where,</a:t>
                </a:r>
              </a:p>
              <a:p>
                <a:pPr marL="482600" lvl="1">
                  <a:spcBef>
                    <a:spcPts val="145"/>
                  </a:spcBef>
                  <a:tabLst>
                    <a:tab pos="711200" algn="l"/>
                  </a:tabLst>
                </a:pPr>
                <a:r>
                  <a:rPr lang="en-US" spc="-15" dirty="0">
                    <a:cs typeface="Calibri"/>
                  </a:rPr>
                  <a:t>			</a:t>
                </a:r>
                <a14:m>
                  <m:oMath xmlns:m="http://schemas.openxmlformats.org/officeDocument/2006/math">
                    <m:r>
                      <a:rPr lang="en-US" b="0" i="0" spc="-15" smtClean="0">
                        <a:latin typeface="Cambria Math" panose="02040503050406030204" pitchFamily="18" charset="0"/>
                        <a:cs typeface="Calibri"/>
                      </a:rPr>
                      <m:t>−2&lt;</m:t>
                    </m:r>
                    <m:r>
                      <a:rPr lang="en-US" b="1" i="1" spc="-15" smtClean="0">
                        <a:solidFill>
                          <a:srgbClr val="0000FF"/>
                        </a:solidFill>
                        <a:latin typeface="Cambria Math" panose="02040503050406030204" pitchFamily="18" charset="0"/>
                        <a:cs typeface="Calibri"/>
                      </a:rPr>
                      <m:t>𝒗</m:t>
                    </m:r>
                    <m:r>
                      <a:rPr lang="en-US" b="0" i="1" spc="-15" smtClean="0">
                        <a:latin typeface="Cambria Math" panose="02040503050406030204" pitchFamily="18" charset="0"/>
                        <a:cs typeface="Calibri"/>
                      </a:rPr>
                      <m:t>≤2 </m:t>
                    </m:r>
                    <m:r>
                      <m:rPr>
                        <m:sty m:val="p"/>
                      </m:rPr>
                      <a:rPr lang="en-US" b="0" i="0" spc="-15" smtClean="0">
                        <a:latin typeface="Cambria Math" panose="02040503050406030204" pitchFamily="18" charset="0"/>
                        <a:cs typeface="Calibri"/>
                      </a:rPr>
                      <m:t>V</m:t>
                    </m:r>
                  </m:oMath>
                </a14:m>
                <a:r>
                  <a:rPr lang="en-US" spc="-15" dirty="0">
                    <a:cs typeface="Calibri"/>
                  </a:rPr>
                  <a:t>       </a:t>
                </a:r>
                <a:endParaRPr lang="en-US" spc="-15" dirty="0">
                  <a:latin typeface="Cambria Math" panose="02040503050406030204" pitchFamily="18" charset="0"/>
                  <a:cs typeface="Calibri"/>
                </a:endParaRPr>
              </a:p>
              <a:p>
                <a:pPr marL="482600" lvl="1">
                  <a:spcBef>
                    <a:spcPts val="145"/>
                  </a:spcBef>
                  <a:tabLst>
                    <a:tab pos="711200" algn="l"/>
                  </a:tabLst>
                </a:pPr>
                <a:r>
                  <a:rPr lang="en-US" spc="-15" dirty="0">
                    <a:cs typeface="Calibri"/>
                  </a:rPr>
                  <a:t>			</a:t>
                </a:r>
                <a14:m>
                  <m:oMath xmlns:m="http://schemas.openxmlformats.org/officeDocument/2006/math">
                    <m:r>
                      <a:rPr lang="en-US" spc="-15">
                        <a:latin typeface="Cambria Math" panose="02040503050406030204" pitchFamily="18" charset="0"/>
                        <a:cs typeface="Calibri"/>
                      </a:rPr>
                      <m:t>−</m:t>
                    </m:r>
                    <m:r>
                      <a:rPr lang="en-US" b="0" i="0" spc="-15" smtClean="0">
                        <a:latin typeface="Cambria Math" panose="02040503050406030204" pitchFamily="18" charset="0"/>
                        <a:cs typeface="Calibri"/>
                      </a:rPr>
                      <m:t>4</m:t>
                    </m:r>
                    <m:r>
                      <a:rPr lang="en-US" spc="-15">
                        <a:latin typeface="Cambria Math" panose="02040503050406030204" pitchFamily="18" charset="0"/>
                        <a:cs typeface="Calibri"/>
                      </a:rPr>
                      <m:t>&lt;</m:t>
                    </m:r>
                    <m:r>
                      <a:rPr lang="en-US" b="1" i="1" spc="-15" smtClean="0">
                        <a:solidFill>
                          <a:srgbClr val="FF0000"/>
                        </a:solidFill>
                        <a:latin typeface="Cambria Math" panose="02040503050406030204" pitchFamily="18" charset="0"/>
                        <a:cs typeface="Calibri"/>
                      </a:rPr>
                      <m:t>𝒊</m:t>
                    </m:r>
                    <m:r>
                      <a:rPr lang="en-US" b="1" i="1" spc="-15" smtClean="0">
                        <a:solidFill>
                          <a:srgbClr val="FF0000"/>
                        </a:solidFill>
                        <a:latin typeface="Cambria Math" panose="02040503050406030204" pitchFamily="18" charset="0"/>
                        <a:cs typeface="Calibri"/>
                      </a:rPr>
                      <m:t>(=</m:t>
                    </m:r>
                    <m:sSub>
                      <m:sSubPr>
                        <m:ctrlPr>
                          <a:rPr lang="en-US" b="1" i="1" spc="-15" smtClean="0">
                            <a:solidFill>
                              <a:srgbClr val="FF0000"/>
                            </a:solidFill>
                            <a:latin typeface="Cambria Math" panose="02040503050406030204" pitchFamily="18" charset="0"/>
                            <a:cs typeface="Calibri"/>
                          </a:rPr>
                        </m:ctrlPr>
                      </m:sSubPr>
                      <m:e>
                        <m:r>
                          <a:rPr lang="en-US" b="1" i="1" spc="-15" smtClean="0">
                            <a:solidFill>
                              <a:srgbClr val="FF0000"/>
                            </a:solidFill>
                            <a:latin typeface="Cambria Math" panose="02040503050406030204" pitchFamily="18" charset="0"/>
                            <a:cs typeface="Calibri"/>
                          </a:rPr>
                          <m:t>𝑰</m:t>
                        </m:r>
                      </m:e>
                      <m:sub>
                        <m:r>
                          <a:rPr lang="en-US" b="1" i="1" spc="-15" smtClean="0">
                            <a:solidFill>
                              <a:srgbClr val="FF0000"/>
                            </a:solidFill>
                            <a:latin typeface="Cambria Math" panose="02040503050406030204" pitchFamily="18" charset="0"/>
                            <a:cs typeface="Calibri"/>
                          </a:rPr>
                          <m:t>𝟑</m:t>
                        </m:r>
                      </m:sub>
                    </m:sSub>
                    <m:r>
                      <a:rPr lang="en-US" b="1" i="1" spc="-15" smtClean="0">
                        <a:solidFill>
                          <a:srgbClr val="FF0000"/>
                        </a:solidFill>
                        <a:latin typeface="Cambria Math" panose="02040503050406030204" pitchFamily="18" charset="0"/>
                        <a:cs typeface="Calibri"/>
                      </a:rPr>
                      <m:t>)</m:t>
                    </m:r>
                    <m:r>
                      <a:rPr lang="en-US" i="1" spc="-15">
                        <a:latin typeface="Cambria Math" panose="02040503050406030204" pitchFamily="18" charset="0"/>
                        <a:cs typeface="Calibri"/>
                      </a:rPr>
                      <m:t>≤</m:t>
                    </m:r>
                    <m:r>
                      <a:rPr lang="en-US" b="0" i="1" spc="-15" smtClean="0">
                        <a:latin typeface="Cambria Math" panose="02040503050406030204" pitchFamily="18" charset="0"/>
                        <a:cs typeface="Calibri"/>
                      </a:rPr>
                      <m:t>4 </m:t>
                    </m:r>
                    <m:r>
                      <a:rPr lang="en-US" b="1" i="0" spc="-15" smtClean="0">
                        <a:latin typeface="Cambria Math" panose="02040503050406030204" pitchFamily="18" charset="0"/>
                        <a:cs typeface="Calibri"/>
                      </a:rPr>
                      <m:t>𝐦𝐀</m:t>
                    </m:r>
                  </m:oMath>
                </a14:m>
                <a:endParaRPr lang="en-US" dirty="0">
                  <a:cs typeface="Calibri"/>
                </a:endParaRPr>
              </a:p>
              <a:p>
                <a:r>
                  <a:rPr lang="en-US" sz="2400" b="1" dirty="0">
                    <a:solidFill>
                      <a:srgbClr val="FF0000"/>
                    </a:solidFill>
                  </a:rPr>
                  <a:t>Solve:</a:t>
                </a:r>
                <a:r>
                  <a:rPr lang="en-US" sz="2400" dirty="0"/>
                  <a:t> </a:t>
                </a:r>
              </a:p>
              <a:p>
                <a:r>
                  <a:rPr lang="en-US" dirty="0"/>
                  <a:t>Equations: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𝒗</m:t>
                        </m:r>
                      </m:e>
                      <m:sub>
                        <m:r>
                          <a:rPr lang="en-US" b="1" i="1">
                            <a:latin typeface="Cambria Math" panose="02040503050406030204" pitchFamily="18" charset="0"/>
                          </a:rPr>
                          <m:t>𝒂</m:t>
                        </m:r>
                      </m:sub>
                    </m:sSub>
                    <m:d>
                      <m:dPr>
                        <m:ctrlPr>
                          <a:rPr lang="en-US" b="1" i="1">
                            <a:latin typeface="Cambria Math" panose="02040503050406030204" pitchFamily="18" charset="0"/>
                          </a:rPr>
                        </m:ctrlPr>
                      </m:dPr>
                      <m:e>
                        <m:f>
                          <m:fPr>
                            <m:ctrlPr>
                              <a:rPr lang="en-US" b="1" i="1">
                                <a:latin typeface="Cambria Math" panose="02040503050406030204" pitchFamily="18" charset="0"/>
                              </a:rPr>
                            </m:ctrlPr>
                          </m:fPr>
                          <m:num>
                            <m:r>
                              <a:rPr lang="en-US" b="1" i="1">
                                <a:latin typeface="Cambria Math" panose="02040503050406030204" pitchFamily="18" charset="0"/>
                              </a:rPr>
                              <m:t>𝟏</m:t>
                            </m:r>
                          </m:num>
                          <m:den>
                            <m:r>
                              <a:rPr lang="en-US" b="1" i="1">
                                <a:latin typeface="Cambria Math" panose="02040503050406030204" pitchFamily="18" charset="0"/>
                              </a:rPr>
                              <m:t>𝟏𝟓</m:t>
                            </m:r>
                          </m:den>
                        </m:f>
                        <m:r>
                          <a:rPr lang="en-US" b="1" i="1">
                            <a:latin typeface="Cambria Math" panose="02040503050406030204" pitchFamily="18" charset="0"/>
                          </a:rPr>
                          <m:t>+</m:t>
                        </m:r>
                        <m:f>
                          <m:fPr>
                            <m:ctrlPr>
                              <a:rPr lang="en-US" b="1" i="1">
                                <a:latin typeface="Cambria Math" panose="02040503050406030204" pitchFamily="18" charset="0"/>
                              </a:rPr>
                            </m:ctrlPr>
                          </m:fPr>
                          <m:num>
                            <m:r>
                              <a:rPr lang="en-US" b="1" i="1">
                                <a:latin typeface="Cambria Math" panose="02040503050406030204" pitchFamily="18" charset="0"/>
                              </a:rPr>
                              <m:t>𝟏</m:t>
                            </m:r>
                          </m:num>
                          <m:den>
                            <m:r>
                              <a:rPr lang="en-US" b="1" i="1">
                                <a:latin typeface="Cambria Math" panose="02040503050406030204" pitchFamily="18" charset="0"/>
                              </a:rPr>
                              <m:t>𝟐𝟓</m:t>
                            </m:r>
                          </m:den>
                        </m:f>
                        <m:r>
                          <a:rPr lang="en-US" b="1" i="1">
                            <a:latin typeface="Cambria Math" panose="02040503050406030204" pitchFamily="18" charset="0"/>
                          </a:rPr>
                          <m:t>+</m:t>
                        </m:r>
                        <m:f>
                          <m:fPr>
                            <m:ctrlPr>
                              <a:rPr lang="en-US" b="1" i="1">
                                <a:latin typeface="Cambria Math" panose="02040503050406030204" pitchFamily="18" charset="0"/>
                              </a:rPr>
                            </m:ctrlPr>
                          </m:fPr>
                          <m:num>
                            <m:r>
                              <a:rPr lang="en-US" b="1" i="1">
                                <a:latin typeface="Cambria Math" panose="02040503050406030204" pitchFamily="18" charset="0"/>
                              </a:rPr>
                              <m:t>𝟏</m:t>
                            </m:r>
                          </m:num>
                          <m:den>
                            <m:r>
                              <a:rPr lang="en-US" b="1" i="1">
                                <a:latin typeface="Cambria Math" panose="02040503050406030204" pitchFamily="18" charset="0"/>
                              </a:rPr>
                              <m:t>𝟐𝟎</m:t>
                            </m:r>
                            <m:r>
                              <a:rPr lang="en-US" b="1" i="1">
                                <a:latin typeface="Cambria Math" panose="02040503050406030204" pitchFamily="18" charset="0"/>
                              </a:rPr>
                              <m:t>+</m:t>
                            </m:r>
                            <m:r>
                              <a:rPr lang="en-US" b="1" i="1">
                                <a:latin typeface="Cambria Math" panose="02040503050406030204" pitchFamily="18" charset="0"/>
                              </a:rPr>
                              <m:t>𝟎</m:t>
                            </m:r>
                            <m:r>
                              <a:rPr lang="en-US" b="1" i="1">
                                <a:latin typeface="Cambria Math" panose="02040503050406030204" pitchFamily="18" charset="0"/>
                              </a:rPr>
                              <m:t>.</m:t>
                            </m:r>
                            <m:r>
                              <a:rPr lang="en-US" b="1" i="1">
                                <a:latin typeface="Cambria Math" panose="02040503050406030204" pitchFamily="18" charset="0"/>
                              </a:rPr>
                              <m:t>𝟓</m:t>
                            </m:r>
                          </m:den>
                        </m:f>
                      </m:e>
                    </m:d>
                    <m:r>
                      <a:rPr lang="en-US" i="1">
                        <a:latin typeface="Cambria Math" panose="02040503050406030204" pitchFamily="18" charset="0"/>
                      </a:rPr>
                      <m:t>=20</m:t>
                    </m:r>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15</m:t>
                            </m:r>
                          </m:den>
                        </m:f>
                      </m:e>
                    </m:d>
                    <m:r>
                      <a:rPr lang="en-US" i="1">
                        <a:latin typeface="Cambria Math" panose="02040503050406030204" pitchFamily="18" charset="0"/>
                      </a:rPr>
                      <m:t>+10(</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20+0.5</m:t>
                        </m:r>
                      </m:den>
                    </m:f>
                    <m:r>
                      <a:rPr lang="en-US" i="1">
                        <a:latin typeface="Cambria Math" panose="02040503050406030204" pitchFamily="18" charset="0"/>
                      </a:rPr>
                      <m:t>)</m:t>
                    </m:r>
                  </m:oMath>
                </a14:m>
                <a:r>
                  <a:rPr lang="en-US" i="1" dirty="0">
                    <a:latin typeface="Cambria Math" panose="02040503050406030204" pitchFamily="18" charset="0"/>
                  </a:rPr>
                  <a:t> </a:t>
                </a:r>
              </a:p>
              <a:p>
                <a:endParaRPr lang="en-US" i="1" dirty="0">
                  <a:latin typeface="Cambria Math" panose="02040503050406030204" pitchFamily="18" charset="0"/>
                </a:endParaRPr>
              </a:p>
              <a:p>
                <a:r>
                  <a:rPr lang="en-US" dirty="0"/>
                  <a:t>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𝒗</m:t>
                        </m:r>
                      </m:e>
                      <m:sub>
                        <m:r>
                          <a:rPr lang="en-US" b="1" i="1">
                            <a:latin typeface="Cambria Math" panose="02040503050406030204" pitchFamily="18" charset="0"/>
                          </a:rPr>
                          <m:t>𝒂</m:t>
                        </m:r>
                      </m:sub>
                    </m:sSub>
                    <m:r>
                      <a:rPr lang="en-US" i="1">
                        <a:latin typeface="Cambria Math" panose="02040503050406030204" pitchFamily="18" charset="0"/>
                      </a:rPr>
                      <m:t>=</m:t>
                    </m:r>
                    <m:r>
                      <a:rPr lang="en-US" b="1" i="1">
                        <a:latin typeface="Cambria Math" panose="02040503050406030204" pitchFamily="18" charset="0"/>
                      </a:rPr>
                      <m:t>𝟏𝟏</m:t>
                    </m:r>
                    <m:r>
                      <a:rPr lang="en-US" b="1" i="1">
                        <a:latin typeface="Cambria Math" panose="02040503050406030204" pitchFamily="18" charset="0"/>
                      </a:rPr>
                      <m:t>.</m:t>
                    </m:r>
                    <m:r>
                      <a:rPr lang="en-US" b="1" i="1">
                        <a:latin typeface="Cambria Math" panose="02040503050406030204" pitchFamily="18" charset="0"/>
                      </a:rPr>
                      <m:t>𝟕𝟏𝟓𝟓</m:t>
                    </m:r>
                    <m:r>
                      <a:rPr lang="en-US" b="1" i="1">
                        <a:latin typeface="Cambria Math" panose="02040503050406030204" pitchFamily="18" charset="0"/>
                      </a:rPr>
                      <m:t> </m:t>
                    </m:r>
                    <m:r>
                      <a:rPr lang="en-US" b="1">
                        <a:latin typeface="Cambria Math" panose="02040503050406030204" pitchFamily="18" charset="0"/>
                      </a:rPr>
                      <m:t>𝐕</m:t>
                    </m:r>
                  </m:oMath>
                </a14:m>
                <a:endParaRPr lang="en-US" b="1" dirty="0">
                  <a:latin typeface="Cambria Math" panose="02040503050406030204" pitchFamily="18" charset="0"/>
                </a:endParaRPr>
              </a:p>
              <a:p>
                <a:r>
                  <a:rPr lang="en-US" dirty="0"/>
                  <a:t>		</a:t>
                </a:r>
                <a:endParaRPr lang="en-US" dirty="0">
                  <a:latin typeface="Cambria Math" panose="02040503050406030204" pitchFamily="18" charset="0"/>
                </a:endParaRPr>
              </a:p>
              <a:p>
                <a:r>
                  <a:rPr lang="en-US" dirty="0"/>
                  <a:t>		</a:t>
                </a:r>
                <a14:m>
                  <m:oMath xmlns:m="http://schemas.openxmlformats.org/officeDocument/2006/math">
                    <m:r>
                      <a:rPr lang="en-US">
                        <a:latin typeface="Cambria Math" panose="02040503050406030204" pitchFamily="18" charset="0"/>
                      </a:rPr>
                      <m:t>⇒</m:t>
                    </m:r>
                    <m:r>
                      <a:rPr lang="en-US" b="1" i="1" smtClean="0">
                        <a:solidFill>
                          <a:srgbClr val="0000FF"/>
                        </a:solidFill>
                        <a:latin typeface="Cambria Math" panose="02040503050406030204" pitchFamily="18" charset="0"/>
                      </a:rPr>
                      <m:t>𝒗</m:t>
                    </m:r>
                    <m:r>
                      <a:rPr lang="en-US" i="1">
                        <a:latin typeface="Cambria Math" panose="02040503050406030204" pitchFamily="18" charset="0"/>
                      </a:rPr>
                      <m:t>= </m:t>
                    </m:r>
                    <m:f>
                      <m:fPr>
                        <m:ctrlPr>
                          <a:rPr lang="en-US" i="1">
                            <a:latin typeface="Cambria Math" panose="02040503050406030204" pitchFamily="18" charset="0"/>
                          </a:rPr>
                        </m:ctrlPr>
                      </m:fPr>
                      <m:num>
                        <m:r>
                          <a:rPr lang="en-US" i="1">
                            <a:latin typeface="Cambria Math" panose="02040503050406030204" pitchFamily="18" charset="0"/>
                          </a:rPr>
                          <m:t>0.5</m:t>
                        </m:r>
                      </m:num>
                      <m:den>
                        <m:r>
                          <a:rPr lang="en-US" i="1">
                            <a:latin typeface="Cambria Math" panose="02040503050406030204" pitchFamily="18" charset="0"/>
                          </a:rPr>
                          <m:t>0.5+20</m:t>
                        </m:r>
                      </m:den>
                    </m:f>
                    <m:r>
                      <a:rPr lang="en-US" i="1">
                        <a:latin typeface="Cambria Math" panose="02040503050406030204" pitchFamily="18" charset="0"/>
                      </a:rPr>
                      <m:t>⋅</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𝑎</m:t>
                            </m:r>
                          </m:sub>
                        </m:sSub>
                        <m:r>
                          <a:rPr lang="en-US" i="1">
                            <a:latin typeface="Cambria Math" panose="02040503050406030204" pitchFamily="18" charset="0"/>
                          </a:rPr>
                          <m:t>−10</m:t>
                        </m:r>
                      </m:e>
                    </m:d>
                    <m:r>
                      <a:rPr lang="en-US" i="1">
                        <a:latin typeface="Cambria Math" panose="02040503050406030204" pitchFamily="18" charset="0"/>
                      </a:rPr>
                      <m:t>=</m:t>
                    </m:r>
                    <m:r>
                      <a:rPr lang="en-US" b="1" i="1">
                        <a:latin typeface="Cambria Math" panose="02040503050406030204" pitchFamily="18" charset="0"/>
                      </a:rPr>
                      <m:t>𝟎</m:t>
                    </m:r>
                    <m:r>
                      <a:rPr lang="en-US" b="1" i="1">
                        <a:latin typeface="Cambria Math" panose="02040503050406030204" pitchFamily="18" charset="0"/>
                      </a:rPr>
                      <m:t>.</m:t>
                    </m:r>
                    <m:r>
                      <a:rPr lang="en-US" b="1" i="1">
                        <a:latin typeface="Cambria Math" panose="02040503050406030204" pitchFamily="18" charset="0"/>
                      </a:rPr>
                      <m:t>𝟎𝟒𝟏𝟖</m:t>
                    </m:r>
                    <m:r>
                      <a:rPr lang="en-US" b="1" i="1">
                        <a:latin typeface="Cambria Math" panose="02040503050406030204" pitchFamily="18" charset="0"/>
                      </a:rPr>
                      <m:t> </m:t>
                    </m:r>
                    <m:r>
                      <a:rPr lang="en-US" b="1">
                        <a:latin typeface="Cambria Math" panose="02040503050406030204" pitchFamily="18" charset="0"/>
                      </a:rPr>
                      <m:t>𝐕</m:t>
                    </m:r>
                  </m:oMath>
                </a14:m>
                <a:endParaRPr lang="en-US" b="1" dirty="0"/>
              </a:p>
              <a:p>
                <a:endParaRPr lang="en-US" b="1" dirty="0"/>
              </a:p>
              <a:p>
                <a:r>
                  <a:rPr lang="en-US" b="1" dirty="0"/>
                  <a:t>		</a:t>
                </a:r>
                <a14:m>
                  <m:oMath xmlns:m="http://schemas.openxmlformats.org/officeDocument/2006/math">
                    <m:r>
                      <a:rPr lang="en-US" b="1" i="1">
                        <a:latin typeface="Cambria Math" panose="02040503050406030204" pitchFamily="18" charset="0"/>
                      </a:rPr>
                      <m:t>⇒</m:t>
                    </m:r>
                    <m:sSub>
                      <m:sSubPr>
                        <m:ctrlPr>
                          <a:rPr lang="en-US" b="1" i="1" smtClean="0">
                            <a:solidFill>
                              <a:srgbClr val="FF0000"/>
                            </a:solidFill>
                            <a:latin typeface="Cambria Math" panose="02040503050406030204" pitchFamily="18" charset="0"/>
                          </a:rPr>
                        </m:ctrlPr>
                      </m:sSubPr>
                      <m:e>
                        <m:r>
                          <a:rPr lang="en-US" b="1" i="1">
                            <a:solidFill>
                              <a:srgbClr val="FF0000"/>
                            </a:solidFill>
                            <a:latin typeface="Cambria Math" panose="02040503050406030204" pitchFamily="18" charset="0"/>
                          </a:rPr>
                          <m:t>𝑰</m:t>
                        </m:r>
                      </m:e>
                      <m:sub>
                        <m:r>
                          <a:rPr lang="en-US" b="1" i="1">
                            <a:solidFill>
                              <a:srgbClr val="FF0000"/>
                            </a:solidFill>
                            <a:latin typeface="Cambria Math" panose="02040503050406030204" pitchFamily="18" charset="0"/>
                          </a:rPr>
                          <m:t>𝟑</m:t>
                        </m:r>
                      </m:sub>
                    </m:sSub>
                    <m:r>
                      <a:rPr lang="en-US" b="1" i="1">
                        <a:latin typeface="Cambria Math" panose="02040503050406030204" pitchFamily="18" charset="0"/>
                      </a:rPr>
                      <m:t>=</m:t>
                    </m:r>
                    <m:f>
                      <m:fPr>
                        <m:ctrlPr>
                          <a:rPr lang="en-US" b="1" i="1">
                            <a:latin typeface="Cambria Math" panose="02040503050406030204" pitchFamily="18" charset="0"/>
                          </a:rPr>
                        </m:ctrlPr>
                      </m:fPr>
                      <m:num>
                        <m:sSub>
                          <m:sSubPr>
                            <m:ctrlPr>
                              <a:rPr lang="en-US" b="1" i="1">
                                <a:latin typeface="Cambria Math" panose="02040503050406030204" pitchFamily="18" charset="0"/>
                              </a:rPr>
                            </m:ctrlPr>
                          </m:sSubPr>
                          <m:e>
                            <m:r>
                              <a:rPr lang="en-US" b="1" i="1">
                                <a:latin typeface="Cambria Math" panose="02040503050406030204" pitchFamily="18" charset="0"/>
                              </a:rPr>
                              <m:t>𝒗</m:t>
                            </m:r>
                          </m:e>
                          <m:sub>
                            <m:r>
                              <a:rPr lang="en-US" b="1" i="1">
                                <a:latin typeface="Cambria Math" panose="02040503050406030204" pitchFamily="18" charset="0"/>
                              </a:rPr>
                              <m:t>𝒂</m:t>
                            </m:r>
                          </m:sub>
                        </m:sSub>
                        <m:r>
                          <a:rPr lang="en-US" b="1" i="1">
                            <a:latin typeface="Cambria Math" panose="02040503050406030204" pitchFamily="18" charset="0"/>
                          </a:rPr>
                          <m:t>−</m:t>
                        </m:r>
                        <m:r>
                          <a:rPr lang="en-US" b="1" i="1">
                            <a:latin typeface="Cambria Math" panose="02040503050406030204" pitchFamily="18" charset="0"/>
                          </a:rPr>
                          <m:t>𝟏𝟎</m:t>
                        </m:r>
                      </m:num>
                      <m:den>
                        <m:r>
                          <a:rPr lang="en-US" b="1" i="1">
                            <a:latin typeface="Cambria Math" panose="02040503050406030204" pitchFamily="18" charset="0"/>
                          </a:rPr>
                          <m:t>𝟐𝟎</m:t>
                        </m:r>
                        <m:r>
                          <a:rPr lang="en-US" b="1" i="1">
                            <a:latin typeface="Cambria Math" panose="02040503050406030204" pitchFamily="18" charset="0"/>
                          </a:rPr>
                          <m:t>+</m:t>
                        </m:r>
                        <m:r>
                          <a:rPr lang="en-US" b="1" i="1">
                            <a:latin typeface="Cambria Math" panose="02040503050406030204" pitchFamily="18" charset="0"/>
                          </a:rPr>
                          <m:t>𝟎</m:t>
                        </m:r>
                        <m:r>
                          <a:rPr lang="en-US" b="1" i="1">
                            <a:latin typeface="Cambria Math" panose="02040503050406030204" pitchFamily="18" charset="0"/>
                          </a:rPr>
                          <m:t>.</m:t>
                        </m:r>
                        <m:r>
                          <a:rPr lang="en-US" b="1" i="1">
                            <a:latin typeface="Cambria Math" panose="02040503050406030204" pitchFamily="18" charset="0"/>
                          </a:rPr>
                          <m:t>𝟓</m:t>
                        </m:r>
                      </m:den>
                    </m:f>
                    <m:r>
                      <a:rPr lang="en-US" b="1" i="1">
                        <a:latin typeface="Cambria Math" panose="02040503050406030204" pitchFamily="18" charset="0"/>
                      </a:rPr>
                      <m:t>=</m:t>
                    </m:r>
                    <m:r>
                      <a:rPr lang="en-US" b="1" i="1">
                        <a:latin typeface="Cambria Math" panose="02040503050406030204" pitchFamily="18" charset="0"/>
                      </a:rPr>
                      <m:t>𝟎</m:t>
                    </m:r>
                    <m:r>
                      <a:rPr lang="en-US" b="1" i="1">
                        <a:latin typeface="Cambria Math" panose="02040503050406030204" pitchFamily="18" charset="0"/>
                      </a:rPr>
                      <m:t>.</m:t>
                    </m:r>
                    <m:r>
                      <a:rPr lang="en-US" b="1" i="1">
                        <a:latin typeface="Cambria Math" panose="02040503050406030204" pitchFamily="18" charset="0"/>
                      </a:rPr>
                      <m:t>𝟎𝟖𝟑𝟕</m:t>
                    </m:r>
                    <m:r>
                      <a:rPr lang="en-US" b="1" i="1">
                        <a:latin typeface="Cambria Math" panose="02040503050406030204" pitchFamily="18" charset="0"/>
                      </a:rPr>
                      <m:t> </m:t>
                    </m:r>
                    <m:r>
                      <a:rPr lang="en-US" b="1">
                        <a:latin typeface="Cambria Math" panose="02040503050406030204" pitchFamily="18" charset="0"/>
                      </a:rPr>
                      <m:t>𝐦𝐀</m:t>
                    </m:r>
                    <m:r>
                      <a:rPr lang="en-US" b="1" i="1" smtClean="0">
                        <a:latin typeface="Cambria Math" panose="02040503050406030204" pitchFamily="18" charset="0"/>
                      </a:rPr>
                      <m:t>=</m:t>
                    </m:r>
                    <m:r>
                      <a:rPr lang="en-US" b="1" i="1" smtClean="0">
                        <a:solidFill>
                          <a:srgbClr val="FF0000"/>
                        </a:solidFill>
                        <a:latin typeface="Cambria Math" panose="02040503050406030204" pitchFamily="18" charset="0"/>
                      </a:rPr>
                      <m:t>𝒊</m:t>
                    </m:r>
                  </m:oMath>
                </a14:m>
                <a:endParaRPr lang="en-US" b="1" i="1" dirty="0"/>
              </a:p>
            </p:txBody>
          </p:sp>
        </mc:Choice>
        <mc:Fallback xmlns="">
          <p:sp>
            <p:nvSpPr>
              <p:cNvPr id="6" name="TextBox 5">
                <a:extLst>
                  <a:ext uri="{FF2B5EF4-FFF2-40B4-BE49-F238E27FC236}">
                    <a16:creationId xmlns:a16="http://schemas.microsoft.com/office/drawing/2014/main" id="{5247434C-15C4-E199-20EB-CCC0EE54D549}"/>
                  </a:ext>
                </a:extLst>
              </p:cNvPr>
              <p:cNvSpPr txBox="1">
                <a:spLocks noRot="1" noChangeAspect="1" noMove="1" noResize="1" noEditPoints="1" noAdjustHandles="1" noChangeArrowheads="1" noChangeShapeType="1" noTextEdit="1"/>
              </p:cNvSpPr>
              <p:nvPr/>
            </p:nvSpPr>
            <p:spPr>
              <a:xfrm>
                <a:off x="838199" y="2325332"/>
                <a:ext cx="6328433" cy="4020524"/>
              </a:xfrm>
              <a:prstGeom prst="rect">
                <a:avLst/>
              </a:prstGeom>
              <a:blipFill>
                <a:blip r:embed="rId4"/>
                <a:stretch>
                  <a:fillRect l="-1444" t="-1212"/>
                </a:stretch>
              </a:blipFill>
            </p:spPr>
            <p:txBody>
              <a:bodyPr/>
              <a:lstStyle/>
              <a:p>
                <a:r>
                  <a:rPr lang="en-US">
                    <a:noFill/>
                  </a:rPr>
                  <a:t> </a:t>
                </a:r>
              </a:p>
            </p:txBody>
          </p:sp>
        </mc:Fallback>
      </mc:AlternateContent>
      <p:pic>
        <p:nvPicPr>
          <p:cNvPr id="5122" name="Picture 2">
            <a:extLst>
              <a:ext uri="{FF2B5EF4-FFF2-40B4-BE49-F238E27FC236}">
                <a16:creationId xmlns:a16="http://schemas.microsoft.com/office/drawing/2014/main" id="{EB5DDBE2-4662-9359-3587-B22D89534FF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8416" b="20845"/>
          <a:stretch/>
        </p:blipFill>
        <p:spPr bwMode="auto">
          <a:xfrm>
            <a:off x="9663173" y="2232545"/>
            <a:ext cx="1039547" cy="1525912"/>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327F2DD4-C330-28A7-1C68-2500C1CA877D}"/>
                  </a:ext>
                </a:extLst>
              </p:cNvPr>
              <p:cNvSpPr txBox="1"/>
              <p:nvPr/>
            </p:nvSpPr>
            <p:spPr>
              <a:xfrm>
                <a:off x="8720994" y="2229239"/>
                <a:ext cx="48917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𝒗</m:t>
                          </m:r>
                        </m:e>
                        <m:sub>
                          <m:r>
                            <a:rPr lang="en-US" b="1" i="1" smtClean="0">
                              <a:latin typeface="Cambria Math" panose="02040503050406030204" pitchFamily="18" charset="0"/>
                            </a:rPr>
                            <m:t>𝒂</m:t>
                          </m:r>
                        </m:sub>
                      </m:sSub>
                    </m:oMath>
                  </m:oMathPara>
                </a14:m>
                <a:endParaRPr lang="en-US" b="1" dirty="0"/>
              </a:p>
            </p:txBody>
          </p:sp>
        </mc:Choice>
        <mc:Fallback xmlns="">
          <p:sp>
            <p:nvSpPr>
              <p:cNvPr id="11" name="TextBox 10">
                <a:extLst>
                  <a:ext uri="{FF2B5EF4-FFF2-40B4-BE49-F238E27FC236}">
                    <a16:creationId xmlns:a16="http://schemas.microsoft.com/office/drawing/2014/main" id="{327F2DD4-C330-28A7-1C68-2500C1CA877D}"/>
                  </a:ext>
                </a:extLst>
              </p:cNvPr>
              <p:cNvSpPr txBox="1">
                <a:spLocks noRot="1" noChangeAspect="1" noMove="1" noResize="1" noEditPoints="1" noAdjustHandles="1" noChangeArrowheads="1" noChangeShapeType="1" noTextEdit="1"/>
              </p:cNvSpPr>
              <p:nvPr/>
            </p:nvSpPr>
            <p:spPr>
              <a:xfrm>
                <a:off x="8720994" y="2229239"/>
                <a:ext cx="489172" cy="369332"/>
              </a:xfrm>
              <a:prstGeom prst="rect">
                <a:avLst/>
              </a:prstGeom>
              <a:blipFill>
                <a:blip r:embed="rId6"/>
                <a:stretch>
                  <a:fillRect/>
                </a:stretch>
              </a:blipFill>
            </p:spPr>
            <p:txBody>
              <a:bodyPr/>
              <a:lstStyle/>
              <a:p>
                <a:r>
                  <a:rPr lang="en-US">
                    <a:noFill/>
                  </a:rPr>
                  <a:t> </a:t>
                </a:r>
              </a:p>
            </p:txBody>
          </p:sp>
        </mc:Fallback>
      </mc:AlternateContent>
      <p:sp>
        <p:nvSpPr>
          <p:cNvPr id="12" name="Oval 11">
            <a:extLst>
              <a:ext uri="{FF2B5EF4-FFF2-40B4-BE49-F238E27FC236}">
                <a16:creationId xmlns:a16="http://schemas.microsoft.com/office/drawing/2014/main" id="{FB997356-E644-3D7A-E2AD-644C084B558F}"/>
              </a:ext>
            </a:extLst>
          </p:cNvPr>
          <p:cNvSpPr/>
          <p:nvPr/>
        </p:nvSpPr>
        <p:spPr>
          <a:xfrm>
            <a:off x="8881616" y="2562426"/>
            <a:ext cx="155576" cy="155576"/>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 name="Content Placeholder 2">
                <a:extLst>
                  <a:ext uri="{FF2B5EF4-FFF2-40B4-BE49-F238E27FC236}">
                    <a16:creationId xmlns:a16="http://schemas.microsoft.com/office/drawing/2014/main" id="{39627111-D7CD-3EFE-EC21-42B4DE17B43A}"/>
                  </a:ext>
                </a:extLst>
              </p:cNvPr>
              <p:cNvSpPr txBox="1">
                <a:spLocks/>
              </p:cNvSpPr>
              <p:nvPr/>
            </p:nvSpPr>
            <p:spPr>
              <a:xfrm>
                <a:off x="838200" y="1499691"/>
                <a:ext cx="10515600" cy="748987"/>
              </a:xfrm>
              <a:prstGeom prst="roundRect">
                <a:avLst/>
              </a:prstGeom>
              <a:ln w="38100">
                <a:solidFill>
                  <a:schemeClr val="tx1"/>
                </a:solidFill>
              </a:ln>
            </p:spPr>
            <p:style>
              <a:lnRef idx="2">
                <a:schemeClr val="dk1"/>
              </a:lnRef>
              <a:fillRef idx="1">
                <a:schemeClr val="lt1"/>
              </a:fillRef>
              <a:effectRef idx="0">
                <a:schemeClr val="dk1"/>
              </a:effectRef>
              <a:fontRef idx="minor">
                <a:schemeClr val="dk1"/>
              </a:fontRef>
            </p:style>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b="1" dirty="0"/>
                  <a:t>Solve </a:t>
                </a:r>
                <a:r>
                  <a:rPr lang="en-US" sz="2400" dirty="0"/>
                  <a:t>the circuit on the right, to find the currents </a:t>
                </a:r>
                <a14:m>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𝑰</m:t>
                        </m:r>
                      </m:e>
                      <m:sub>
                        <m:r>
                          <a:rPr lang="en-US" sz="2400" b="1" i="1" smtClean="0">
                            <a:latin typeface="Cambria Math" panose="02040503050406030204" pitchFamily="18" charset="0"/>
                          </a:rPr>
                          <m:t>𝟏</m:t>
                        </m:r>
                      </m:sub>
                    </m:sSub>
                    <m:r>
                      <a:rPr lang="en-US" sz="2400" b="0" i="1" smtClean="0">
                        <a:latin typeface="Cambria Math" panose="02040503050406030204" pitchFamily="18" charset="0"/>
                      </a:rPr>
                      <m:t>, </m:t>
                    </m:r>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𝑰</m:t>
                        </m:r>
                      </m:e>
                      <m:sub>
                        <m:r>
                          <a:rPr lang="en-US" sz="2400" b="1" i="1" smtClean="0">
                            <a:latin typeface="Cambria Math" panose="02040503050406030204" pitchFamily="18" charset="0"/>
                          </a:rPr>
                          <m:t>𝟐</m:t>
                        </m:r>
                      </m:sub>
                    </m:sSub>
                  </m:oMath>
                </a14:m>
                <a:r>
                  <a:rPr lang="en-US" sz="2400" dirty="0"/>
                  <a:t> and </a:t>
                </a:r>
                <a14:m>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𝑰</m:t>
                        </m:r>
                      </m:e>
                      <m:sub>
                        <m:r>
                          <a:rPr lang="en-US" sz="2400" b="1" i="1" smtClean="0">
                            <a:latin typeface="Cambria Math" panose="02040503050406030204" pitchFamily="18" charset="0"/>
                          </a:rPr>
                          <m:t>𝟑</m:t>
                        </m:r>
                      </m:sub>
                    </m:sSub>
                  </m:oMath>
                </a14:m>
                <a:r>
                  <a:rPr lang="en-US" sz="2400" b="1" dirty="0"/>
                  <a:t>. </a:t>
                </a:r>
                <a:r>
                  <a:rPr lang="en-US" sz="2400" dirty="0"/>
                  <a:t>Additionally, determine the voltage across </a:t>
                </a:r>
                <a14:m>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𝑵</m:t>
                        </m:r>
                      </m:e>
                      <m:sub>
                        <m:r>
                          <a:rPr lang="en-US" sz="2400" b="1" i="1" smtClean="0">
                            <a:latin typeface="Cambria Math" panose="02040503050406030204" pitchFamily="18" charset="0"/>
                          </a:rPr>
                          <m:t>𝑫</m:t>
                        </m:r>
                      </m:sub>
                    </m:sSub>
                  </m:oMath>
                </a14:m>
                <a:r>
                  <a:rPr lang="en-US" sz="2400" b="1" dirty="0"/>
                  <a:t>.</a:t>
                </a:r>
              </a:p>
            </p:txBody>
          </p:sp>
        </mc:Choice>
        <mc:Fallback xmlns="">
          <p:sp>
            <p:nvSpPr>
              <p:cNvPr id="13" name="Content Placeholder 2">
                <a:extLst>
                  <a:ext uri="{FF2B5EF4-FFF2-40B4-BE49-F238E27FC236}">
                    <a16:creationId xmlns:a16="http://schemas.microsoft.com/office/drawing/2014/main" id="{39627111-D7CD-3EFE-EC21-42B4DE17B43A}"/>
                  </a:ext>
                </a:extLst>
              </p:cNvPr>
              <p:cNvSpPr txBox="1">
                <a:spLocks noRot="1" noChangeAspect="1" noMove="1" noResize="1" noEditPoints="1" noAdjustHandles="1" noChangeArrowheads="1" noChangeShapeType="1" noTextEdit="1"/>
              </p:cNvSpPr>
              <p:nvPr/>
            </p:nvSpPr>
            <p:spPr>
              <a:xfrm>
                <a:off x="838200" y="1499691"/>
                <a:ext cx="10515600" cy="748987"/>
              </a:xfrm>
              <a:prstGeom prst="roundRect">
                <a:avLst/>
              </a:prstGeom>
              <a:blipFill>
                <a:blip r:embed="rId7"/>
                <a:stretch>
                  <a:fillRect l="-289" t="-6202" b="-3876"/>
                </a:stretch>
              </a:blipFill>
              <a:ln w="38100">
                <a:solidFill>
                  <a:schemeClr val="tx1"/>
                </a:solidFill>
              </a:ln>
            </p:spPr>
            <p:txBody>
              <a:bodyPr/>
              <a:lstStyle/>
              <a:p>
                <a:r>
                  <a:rPr lang="en-US">
                    <a:noFill/>
                  </a:rPr>
                  <a:t> </a:t>
                </a:r>
              </a:p>
            </p:txBody>
          </p:sp>
        </mc:Fallback>
      </mc:AlternateContent>
      <p:pic>
        <p:nvPicPr>
          <p:cNvPr id="5126" name="Picture 6">
            <a:extLst>
              <a:ext uri="{FF2B5EF4-FFF2-40B4-BE49-F238E27FC236}">
                <a16:creationId xmlns:a16="http://schemas.microsoft.com/office/drawing/2014/main" id="{4D945909-D282-C4ED-104F-CFBBE8122F21}"/>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30544" t="16748" r="30626" b="21549"/>
          <a:stretch/>
        </p:blipFill>
        <p:spPr bwMode="auto">
          <a:xfrm>
            <a:off x="9820878" y="2786062"/>
            <a:ext cx="397066" cy="881063"/>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D8AB1EEF-3FFA-519A-8BE3-B606475DDE11}"/>
                  </a:ext>
                </a:extLst>
              </p:cNvPr>
              <p:cNvSpPr txBox="1"/>
              <p:nvPr/>
            </p:nvSpPr>
            <p:spPr>
              <a:xfrm>
                <a:off x="9101218" y="3226593"/>
                <a:ext cx="724438" cy="369332"/>
              </a:xfrm>
              <a:prstGeom prst="rect">
                <a:avLst/>
              </a:prstGeom>
              <a:solidFill>
                <a:schemeClr val="bg1"/>
              </a:solidFill>
            </p:spPr>
            <p:txBody>
              <a:bodyPr wrap="square">
                <a:spAutoFit/>
              </a:bodyPr>
              <a:lstStyle/>
              <a:p>
                <a14:m>
                  <m:oMath xmlns:m="http://schemas.openxmlformats.org/officeDocument/2006/math">
                    <m:r>
                      <a:rPr lang="en-US" b="1" i="1" spc="-15" smtClean="0">
                        <a:latin typeface="Cambria Math" panose="02040503050406030204" pitchFamily="18" charset="0"/>
                        <a:cs typeface="Calibri"/>
                      </a:rPr>
                      <m:t>𝟎</m:t>
                    </m:r>
                    <m:r>
                      <a:rPr lang="en-US" b="1" i="1" spc="-15" smtClean="0">
                        <a:latin typeface="Cambria Math" panose="02040503050406030204" pitchFamily="18" charset="0"/>
                        <a:cs typeface="Calibri"/>
                      </a:rPr>
                      <m:t>.</m:t>
                    </m:r>
                    <m:r>
                      <a:rPr lang="en-US" b="1" i="1" spc="-15" smtClean="0">
                        <a:latin typeface="Cambria Math" panose="02040503050406030204" pitchFamily="18" charset="0"/>
                        <a:cs typeface="Calibri"/>
                      </a:rPr>
                      <m:t>𝟓</m:t>
                    </m:r>
                    <m:r>
                      <a:rPr lang="en-US" b="1" i="1" spc="-15" smtClean="0">
                        <a:latin typeface="Cambria Math" panose="02040503050406030204" pitchFamily="18" charset="0"/>
                        <a:cs typeface="Calibri"/>
                      </a:rPr>
                      <m:t> </m:t>
                    </m:r>
                    <m:r>
                      <a:rPr lang="en-US" b="1" spc="-15">
                        <a:latin typeface="Cambria Math" panose="02040503050406030204" pitchFamily="18" charset="0"/>
                        <a:cs typeface="Calibri"/>
                      </a:rPr>
                      <m:t>𝐤</m:t>
                    </m:r>
                    <m:r>
                      <a:rPr lang="en-US" b="1" spc="-15">
                        <a:latin typeface="Cambria Math" panose="02040503050406030204" pitchFamily="18" charset="0"/>
                        <a:cs typeface="Calibri"/>
                      </a:rPr>
                      <m:t>𝛀</m:t>
                    </m:r>
                  </m:oMath>
                </a14:m>
                <a:r>
                  <a:rPr lang="en-US" b="1" spc="-15" dirty="0">
                    <a:cs typeface="Calibri"/>
                  </a:rPr>
                  <a:t> </a:t>
                </a:r>
                <a:endParaRPr lang="en-US" dirty="0"/>
              </a:p>
            </p:txBody>
          </p:sp>
        </mc:Choice>
        <mc:Fallback xmlns="">
          <p:sp>
            <p:nvSpPr>
              <p:cNvPr id="15" name="TextBox 14">
                <a:extLst>
                  <a:ext uri="{FF2B5EF4-FFF2-40B4-BE49-F238E27FC236}">
                    <a16:creationId xmlns:a16="http://schemas.microsoft.com/office/drawing/2014/main" id="{D8AB1EEF-3FFA-519A-8BE3-B606475DDE11}"/>
                  </a:ext>
                </a:extLst>
              </p:cNvPr>
              <p:cNvSpPr txBox="1">
                <a:spLocks noRot="1" noChangeAspect="1" noMove="1" noResize="1" noEditPoints="1" noAdjustHandles="1" noChangeArrowheads="1" noChangeShapeType="1" noTextEdit="1"/>
              </p:cNvSpPr>
              <p:nvPr/>
            </p:nvSpPr>
            <p:spPr>
              <a:xfrm>
                <a:off x="9101218" y="3226593"/>
                <a:ext cx="724438" cy="369332"/>
              </a:xfrm>
              <a:prstGeom prst="rect">
                <a:avLst/>
              </a:prstGeom>
              <a:blipFill>
                <a:blip r:embed="rId9"/>
                <a:stretch>
                  <a:fillRect r="-22689"/>
                </a:stretch>
              </a:blipFill>
            </p:spPr>
            <p:txBody>
              <a:bodyPr/>
              <a:lstStyle/>
              <a:p>
                <a:r>
                  <a:rPr lang="en-US">
                    <a:noFill/>
                  </a:rPr>
                  <a:t> </a:t>
                </a:r>
              </a:p>
            </p:txBody>
          </p:sp>
        </mc:Fallback>
      </mc:AlternateContent>
    </p:spTree>
    <p:extLst>
      <p:ext uri="{BB962C8B-B14F-4D97-AF65-F5344CB8AC3E}">
        <p14:creationId xmlns:p14="http://schemas.microsoft.com/office/powerpoint/2010/main" val="42642291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122"/>
                                        </p:tgtEl>
                                        <p:attrNameLst>
                                          <p:attrName>style.visibility</p:attrName>
                                        </p:attrNameLst>
                                      </p:cBhvr>
                                      <p:to>
                                        <p:strVal val="visible"/>
                                      </p:to>
                                    </p:set>
                                    <p:animEffect transition="in" filter="fade">
                                      <p:cBhvr>
                                        <p:cTn id="7" dur="500"/>
                                        <p:tgtEl>
                                          <p:spTgt spid="512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6">
                                            <p:txEl>
                                              <p:pRg st="1" end="1"/>
                                            </p:txEl>
                                          </p:spTgt>
                                        </p:tgtEl>
                                        <p:attrNameLst>
                                          <p:attrName>style.visibility</p:attrName>
                                        </p:attrNameLst>
                                      </p:cBhvr>
                                      <p:to>
                                        <p:strVal val="visible"/>
                                      </p:to>
                                    </p:set>
                                    <p:animEffect transition="in" filter="fade">
                                      <p:cBhvr>
                                        <p:cTn id="18" dur="500"/>
                                        <p:tgtEl>
                                          <p:spTgt spid="6">
                                            <p:txEl>
                                              <p:pRg st="1" end="1"/>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6">
                                            <p:txEl>
                                              <p:pRg st="2" end="2"/>
                                            </p:txEl>
                                          </p:spTgt>
                                        </p:tgtEl>
                                        <p:attrNameLst>
                                          <p:attrName>style.visibility</p:attrName>
                                        </p:attrNameLst>
                                      </p:cBhvr>
                                      <p:to>
                                        <p:strVal val="visible"/>
                                      </p:to>
                                    </p:set>
                                    <p:animEffect transition="in" filter="fade">
                                      <p:cBhvr>
                                        <p:cTn id="21" dur="500"/>
                                        <p:tgtEl>
                                          <p:spTgt spid="6">
                                            <p:txEl>
                                              <p:pRg st="2" end="2"/>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6">
                                            <p:txEl>
                                              <p:pRg st="3" end="3"/>
                                            </p:txEl>
                                          </p:spTgt>
                                        </p:tgtEl>
                                        <p:attrNameLst>
                                          <p:attrName>style.visibility</p:attrName>
                                        </p:attrNameLst>
                                      </p:cBhvr>
                                      <p:to>
                                        <p:strVal val="visible"/>
                                      </p:to>
                                    </p:set>
                                    <p:animEffect transition="in" filter="fade">
                                      <p:cBhvr>
                                        <p:cTn id="24" dur="500"/>
                                        <p:tgtEl>
                                          <p:spTgt spid="6">
                                            <p:txEl>
                                              <p:pRg st="3" end="3"/>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5126"/>
                                        </p:tgtEl>
                                        <p:attrNameLst>
                                          <p:attrName>style.visibility</p:attrName>
                                        </p:attrNameLst>
                                      </p:cBhvr>
                                      <p:to>
                                        <p:strVal val="visible"/>
                                      </p:to>
                                    </p:set>
                                    <p:animEffect transition="in" filter="fade">
                                      <p:cBhvr>
                                        <p:cTn id="27" dur="500"/>
                                        <p:tgtEl>
                                          <p:spTgt spid="5126"/>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fade">
                                      <p:cBhvr>
                                        <p:cTn id="30" dur="500"/>
                                        <p:tgtEl>
                                          <p:spTgt spid="15"/>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6">
                                            <p:txEl>
                                              <p:pRg st="5" end="5"/>
                                            </p:txEl>
                                          </p:spTgt>
                                        </p:tgtEl>
                                        <p:attrNameLst>
                                          <p:attrName>style.visibility</p:attrName>
                                        </p:attrNameLst>
                                      </p:cBhvr>
                                      <p:to>
                                        <p:strVal val="visible"/>
                                      </p:to>
                                    </p:set>
                                    <p:animEffect transition="in" filter="fade">
                                      <p:cBhvr>
                                        <p:cTn id="35" dur="500"/>
                                        <p:tgtEl>
                                          <p:spTgt spid="6">
                                            <p:txEl>
                                              <p:pRg st="5" end="5"/>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6">
                                            <p:txEl>
                                              <p:pRg st="7" end="7"/>
                                            </p:txEl>
                                          </p:spTgt>
                                        </p:tgtEl>
                                        <p:attrNameLst>
                                          <p:attrName>style.visibility</p:attrName>
                                        </p:attrNameLst>
                                      </p:cBhvr>
                                      <p:to>
                                        <p:strVal val="visible"/>
                                      </p:to>
                                    </p:set>
                                    <p:animEffect transition="in" filter="fade">
                                      <p:cBhvr>
                                        <p:cTn id="40" dur="500"/>
                                        <p:tgtEl>
                                          <p:spTgt spid="6">
                                            <p:txEl>
                                              <p:pRg st="7" end="7"/>
                                            </p:txEl>
                                          </p:spTgt>
                                        </p:tgtEl>
                                      </p:cBhvr>
                                    </p:animEffect>
                                  </p:childTnLst>
                                </p:cTn>
                              </p:par>
                              <p:par>
                                <p:cTn id="41" presetID="10" presetClass="entr" presetSubtype="0" fill="hold" nodeType="withEffect">
                                  <p:stCondLst>
                                    <p:cond delay="0"/>
                                  </p:stCondLst>
                                  <p:childTnLst>
                                    <p:set>
                                      <p:cBhvr>
                                        <p:cTn id="42" dur="1" fill="hold">
                                          <p:stCondLst>
                                            <p:cond delay="0"/>
                                          </p:stCondLst>
                                        </p:cTn>
                                        <p:tgtEl>
                                          <p:spTgt spid="6">
                                            <p:txEl>
                                              <p:pRg st="8" end="8"/>
                                            </p:txEl>
                                          </p:spTgt>
                                        </p:tgtEl>
                                        <p:attrNameLst>
                                          <p:attrName>style.visibility</p:attrName>
                                        </p:attrNameLst>
                                      </p:cBhvr>
                                      <p:to>
                                        <p:strVal val="visible"/>
                                      </p:to>
                                    </p:set>
                                    <p:animEffect transition="in" filter="fade">
                                      <p:cBhvr>
                                        <p:cTn id="43" dur="500"/>
                                        <p:tgtEl>
                                          <p:spTgt spid="6">
                                            <p:txEl>
                                              <p:pRg st="8" end="8"/>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6">
                                            <p:txEl>
                                              <p:pRg st="9" end="9"/>
                                            </p:txEl>
                                          </p:spTgt>
                                        </p:tgtEl>
                                        <p:attrNameLst>
                                          <p:attrName>style.visibility</p:attrName>
                                        </p:attrNameLst>
                                      </p:cBhvr>
                                      <p:to>
                                        <p:strVal val="visible"/>
                                      </p:to>
                                    </p:set>
                                    <p:animEffect transition="in" filter="fade">
                                      <p:cBhvr>
                                        <p:cTn id="48" dur="500"/>
                                        <p:tgtEl>
                                          <p:spTgt spid="6">
                                            <p:txEl>
                                              <p:pRg st="9" end="9"/>
                                            </p:txEl>
                                          </p:spTgt>
                                        </p:tgtEl>
                                      </p:cBhvr>
                                    </p:animEffect>
                                  </p:childTnLst>
                                </p:cTn>
                              </p:par>
                              <p:par>
                                <p:cTn id="49" presetID="10" presetClass="entr" presetSubtype="0" fill="hold" nodeType="withEffect">
                                  <p:stCondLst>
                                    <p:cond delay="0"/>
                                  </p:stCondLst>
                                  <p:childTnLst>
                                    <p:set>
                                      <p:cBhvr>
                                        <p:cTn id="50" dur="1" fill="hold">
                                          <p:stCondLst>
                                            <p:cond delay="0"/>
                                          </p:stCondLst>
                                        </p:cTn>
                                        <p:tgtEl>
                                          <p:spTgt spid="6">
                                            <p:txEl>
                                              <p:pRg st="11" end="11"/>
                                            </p:txEl>
                                          </p:spTgt>
                                        </p:tgtEl>
                                        <p:attrNameLst>
                                          <p:attrName>style.visibility</p:attrName>
                                        </p:attrNameLst>
                                      </p:cBhvr>
                                      <p:to>
                                        <p:strVal val="visible"/>
                                      </p:to>
                                    </p:set>
                                    <p:animEffect transition="in" filter="fade">
                                      <p:cBhvr>
                                        <p:cTn id="51" dur="500"/>
                                        <p:tgtEl>
                                          <p:spTgt spid="6">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animBg="1"/>
      <p:bldP spid="1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B19712-4638-9FAC-65BE-A0A4D3F6DFCD}"/>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B229C556-0A5F-E60F-241E-53F6FCEA6B21}"/>
              </a:ext>
            </a:extLst>
          </p:cNvPr>
          <p:cNvSpPr>
            <a:spLocks noGrp="1"/>
          </p:cNvSpPr>
          <p:nvPr>
            <p:ph idx="1"/>
          </p:nvPr>
        </p:nvSpPr>
        <p:spPr>
          <a:xfrm>
            <a:off x="838200" y="1825625"/>
            <a:ext cx="10773792" cy="4351338"/>
          </a:xfrm>
        </p:spPr>
        <p:txBody>
          <a:bodyPr/>
          <a:lstStyle/>
          <a:p>
            <a:r>
              <a:rPr lang="en-US" b="1" dirty="0"/>
              <a:t>Linear</a:t>
            </a:r>
            <a:r>
              <a:rPr lang="en-US" dirty="0"/>
              <a:t> IV characteristics.</a:t>
            </a:r>
          </a:p>
          <a:p>
            <a:r>
              <a:rPr lang="en-US" b="1" dirty="0"/>
              <a:t>Non-linear</a:t>
            </a:r>
            <a:r>
              <a:rPr lang="en-US" dirty="0"/>
              <a:t> IV characteristics</a:t>
            </a:r>
            <a:endParaRPr lang="en-US" b="1" dirty="0"/>
          </a:p>
          <a:p>
            <a:r>
              <a:rPr lang="en-US" b="1" dirty="0"/>
              <a:t>Piecewise Linear Approximation </a:t>
            </a:r>
            <a:r>
              <a:rPr lang="en-US" dirty="0"/>
              <a:t>of</a:t>
            </a:r>
            <a:r>
              <a:rPr lang="en-US" b="1" dirty="0"/>
              <a:t> Non-linear </a:t>
            </a:r>
            <a:r>
              <a:rPr lang="en-US" dirty="0"/>
              <a:t>circuit elements</a:t>
            </a:r>
          </a:p>
          <a:p>
            <a:pPr lvl="1"/>
            <a:r>
              <a:rPr lang="en-US" dirty="0"/>
              <a:t>Example 1</a:t>
            </a:r>
          </a:p>
          <a:p>
            <a:pPr lvl="1"/>
            <a:r>
              <a:rPr lang="en-US" dirty="0"/>
              <a:t>Example 2</a:t>
            </a:r>
          </a:p>
          <a:p>
            <a:r>
              <a:rPr lang="en-US" dirty="0"/>
              <a:t>Solving </a:t>
            </a:r>
            <a:r>
              <a:rPr lang="en-US" spc="-15" dirty="0"/>
              <a:t>Circuits </a:t>
            </a:r>
            <a:r>
              <a:rPr lang="en-US" spc="-5" dirty="0"/>
              <a:t>with</a:t>
            </a:r>
            <a:r>
              <a:rPr lang="en-US" spc="-10" dirty="0"/>
              <a:t> </a:t>
            </a:r>
            <a:r>
              <a:rPr lang="en-US" spc="-5" dirty="0"/>
              <a:t>Non-Linear elements:</a:t>
            </a:r>
            <a:r>
              <a:rPr lang="en-US" b="1" dirty="0"/>
              <a:t> Method of Assumed States</a:t>
            </a:r>
          </a:p>
          <a:p>
            <a:pPr lvl="1"/>
            <a:r>
              <a:rPr lang="en-US" dirty="0"/>
              <a:t>Example 3</a:t>
            </a:r>
          </a:p>
          <a:p>
            <a:pPr lvl="1"/>
            <a:r>
              <a:rPr lang="en-US" dirty="0"/>
              <a:t>Example 4</a:t>
            </a:r>
          </a:p>
          <a:p>
            <a:endParaRPr lang="en-US" dirty="0"/>
          </a:p>
        </p:txBody>
      </p:sp>
    </p:spTree>
    <p:extLst>
      <p:ext uri="{BB962C8B-B14F-4D97-AF65-F5344CB8AC3E}">
        <p14:creationId xmlns:p14="http://schemas.microsoft.com/office/powerpoint/2010/main" val="22786140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ABFE00-0CEB-CED9-5A57-03EFC6E2860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961BF03-1689-4A55-D6DF-4581BF6245E9}"/>
              </a:ext>
            </a:extLst>
          </p:cNvPr>
          <p:cNvSpPr>
            <a:spLocks noGrp="1"/>
          </p:cNvSpPr>
          <p:nvPr>
            <p:ph type="title"/>
          </p:nvPr>
        </p:nvSpPr>
        <p:spPr>
          <a:xfrm>
            <a:off x="838199" y="365125"/>
            <a:ext cx="10676467" cy="1325563"/>
          </a:xfrm>
        </p:spPr>
        <p:txBody>
          <a:bodyPr/>
          <a:lstStyle/>
          <a:p>
            <a:r>
              <a:rPr lang="en-US" dirty="0"/>
              <a:t>Method of Assumed State: Example 3</a:t>
            </a:r>
          </a:p>
        </p:txBody>
      </p:sp>
      <p:pic>
        <p:nvPicPr>
          <p:cNvPr id="8" name="Picture 2">
            <a:extLst>
              <a:ext uri="{FF2B5EF4-FFF2-40B4-BE49-F238E27FC236}">
                <a16:creationId xmlns:a16="http://schemas.microsoft.com/office/drawing/2014/main" id="{445BACCF-1929-CC37-77D0-3317B91844D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6049" b="10430"/>
          <a:stretch/>
        </p:blipFill>
        <p:spPr bwMode="auto">
          <a:xfrm>
            <a:off x="7622304" y="4418012"/>
            <a:ext cx="3231707" cy="2038672"/>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BF2D9FF-E9C2-5226-AFAF-CA75A23E976D}"/>
                  </a:ext>
                </a:extLst>
              </p:cNvPr>
              <p:cNvSpPr txBox="1"/>
              <p:nvPr/>
            </p:nvSpPr>
            <p:spPr>
              <a:xfrm>
                <a:off x="845868" y="2331089"/>
                <a:ext cx="6328433" cy="4265078"/>
              </a:xfrm>
              <a:prstGeom prst="rect">
                <a:avLst/>
              </a:prstGeom>
              <a:noFill/>
            </p:spPr>
            <p:txBody>
              <a:bodyPr wrap="square">
                <a:spAutoFit/>
              </a:bodyPr>
              <a:lstStyle/>
              <a:p>
                <a:pPr marL="25400">
                  <a:spcBef>
                    <a:spcPts val="145"/>
                  </a:spcBef>
                  <a:tabLst>
                    <a:tab pos="711200" algn="l"/>
                  </a:tabLst>
                </a:pPr>
                <a:r>
                  <a:rPr lang="en-US" sz="2400" b="1" spc="-5" dirty="0">
                    <a:solidFill>
                      <a:srgbClr val="FF0000"/>
                    </a:solidFill>
                    <a:cs typeface="Calibri"/>
                  </a:rPr>
                  <a:t>Assumption</a:t>
                </a:r>
                <a:r>
                  <a:rPr lang="en-US" sz="2400" spc="-5" dirty="0">
                    <a:solidFill>
                      <a:srgbClr val="FF0000"/>
                    </a:solidFill>
                    <a:cs typeface="Calibri"/>
                  </a:rPr>
                  <a:t>:</a:t>
                </a:r>
                <a:endParaRPr lang="en-US" sz="2400" spc="-15" dirty="0">
                  <a:cs typeface="Calibri"/>
                </a:endParaRPr>
              </a:p>
              <a:p>
                <a:pPr marL="482600" lvl="1">
                  <a:spcBef>
                    <a:spcPts val="145"/>
                  </a:spcBef>
                  <a:tabLst>
                    <a:tab pos="711200" algn="l"/>
                  </a:tabLst>
                </a:pPr>
                <a14:m>
                  <m:oMath xmlns:m="http://schemas.openxmlformats.org/officeDocument/2006/math">
                    <m:sSub>
                      <m:sSubPr>
                        <m:ctrlPr>
                          <a:rPr lang="en-US" b="1" i="1" spc="-15" dirty="0" smtClean="0">
                            <a:latin typeface="Cambria Math" panose="02040503050406030204" pitchFamily="18" charset="0"/>
                            <a:cs typeface="Calibri"/>
                          </a:rPr>
                        </m:ctrlPr>
                      </m:sSubPr>
                      <m:e>
                        <m:r>
                          <a:rPr lang="en-US" b="1" i="1" spc="-15" dirty="0" smtClean="0">
                            <a:latin typeface="Cambria Math" panose="02040503050406030204" pitchFamily="18" charset="0"/>
                            <a:cs typeface="Calibri"/>
                          </a:rPr>
                          <m:t>𝑵</m:t>
                        </m:r>
                      </m:e>
                      <m:sub>
                        <m:r>
                          <a:rPr lang="en-US" b="1" i="1" spc="-15" dirty="0" smtClean="0">
                            <a:latin typeface="Cambria Math" panose="02040503050406030204" pitchFamily="18" charset="0"/>
                            <a:cs typeface="Calibri"/>
                          </a:rPr>
                          <m:t>𝑫</m:t>
                        </m:r>
                      </m:sub>
                    </m:sSub>
                  </m:oMath>
                </a14:m>
                <a:r>
                  <a:rPr lang="en-US" b="1" spc="-15" dirty="0">
                    <a:cs typeface="Calibri"/>
                  </a:rPr>
                  <a:t> </a:t>
                </a:r>
                <a:r>
                  <a:rPr lang="en-US" spc="-15" dirty="0">
                    <a:cs typeface="Calibri"/>
                  </a:rPr>
                  <a:t>is in </a:t>
                </a:r>
                <a:r>
                  <a:rPr lang="en-US" b="1" spc="-15" dirty="0">
                    <a:cs typeface="Calibri"/>
                  </a:rPr>
                  <a:t>BC </a:t>
                </a:r>
                <a:r>
                  <a:rPr lang="en-US" spc="-15" dirty="0">
                    <a:cs typeface="Calibri"/>
                  </a:rPr>
                  <a:t>region: A </a:t>
                </a:r>
                <a14:m>
                  <m:oMath xmlns:m="http://schemas.openxmlformats.org/officeDocument/2006/math">
                    <m:r>
                      <a:rPr lang="en-US" b="1" i="1" spc="-15" smtClean="0">
                        <a:latin typeface="Cambria Math" panose="02040503050406030204" pitchFamily="18" charset="0"/>
                        <a:cs typeface="Calibri"/>
                      </a:rPr>
                      <m:t>𝟎</m:t>
                    </m:r>
                    <m:r>
                      <a:rPr lang="en-US" b="1" i="1" spc="-15" smtClean="0">
                        <a:latin typeface="Cambria Math" panose="02040503050406030204" pitchFamily="18" charset="0"/>
                        <a:cs typeface="Calibri"/>
                      </a:rPr>
                      <m:t>.</m:t>
                    </m:r>
                    <m:r>
                      <a:rPr lang="en-US" b="1" i="1" spc="-15" smtClean="0">
                        <a:latin typeface="Cambria Math" panose="02040503050406030204" pitchFamily="18" charset="0"/>
                        <a:cs typeface="Calibri"/>
                      </a:rPr>
                      <m:t>𝟓</m:t>
                    </m:r>
                    <m:r>
                      <a:rPr lang="en-US" b="1" i="1" spc="-15" smtClean="0">
                        <a:latin typeface="Cambria Math" panose="02040503050406030204" pitchFamily="18" charset="0"/>
                        <a:cs typeface="Calibri"/>
                      </a:rPr>
                      <m:t> </m:t>
                    </m:r>
                    <m:r>
                      <a:rPr lang="en-US" b="1" i="0" spc="-15" smtClean="0">
                        <a:latin typeface="Cambria Math" panose="02040503050406030204" pitchFamily="18" charset="0"/>
                        <a:cs typeface="Calibri"/>
                      </a:rPr>
                      <m:t>𝐤</m:t>
                    </m:r>
                    <m:r>
                      <a:rPr lang="en-US" b="1" i="0" spc="-15" smtClean="0">
                        <a:latin typeface="Cambria Math" panose="02040503050406030204" pitchFamily="18" charset="0"/>
                        <a:cs typeface="Calibri"/>
                      </a:rPr>
                      <m:t>𝛀</m:t>
                    </m:r>
                  </m:oMath>
                </a14:m>
                <a:r>
                  <a:rPr lang="en-US" b="1" spc="-15" dirty="0">
                    <a:cs typeface="Calibri"/>
                  </a:rPr>
                  <a:t> </a:t>
                </a:r>
                <a:r>
                  <a:rPr lang="en-US" spc="-15" dirty="0">
                    <a:cs typeface="Calibri"/>
                  </a:rPr>
                  <a:t>resistor where,</a:t>
                </a:r>
              </a:p>
              <a:p>
                <a:pPr marL="482600" lvl="1">
                  <a:spcBef>
                    <a:spcPts val="145"/>
                  </a:spcBef>
                  <a:tabLst>
                    <a:tab pos="711200" algn="l"/>
                  </a:tabLst>
                </a:pPr>
                <a:r>
                  <a:rPr lang="en-US" spc="-15" dirty="0">
                    <a:cs typeface="Calibri"/>
                  </a:rPr>
                  <a:t>			</a:t>
                </a:r>
                <a14:m>
                  <m:oMath xmlns:m="http://schemas.openxmlformats.org/officeDocument/2006/math">
                    <m:r>
                      <a:rPr lang="en-US" b="0" i="0" spc="-15" smtClean="0">
                        <a:latin typeface="Cambria Math" panose="02040503050406030204" pitchFamily="18" charset="0"/>
                        <a:cs typeface="Calibri"/>
                      </a:rPr>
                      <m:t>−2&lt;</m:t>
                    </m:r>
                    <m:r>
                      <a:rPr lang="en-US" b="1" i="1" spc="-15" smtClean="0">
                        <a:solidFill>
                          <a:srgbClr val="0000FF"/>
                        </a:solidFill>
                        <a:latin typeface="Cambria Math" panose="02040503050406030204" pitchFamily="18" charset="0"/>
                        <a:cs typeface="Calibri"/>
                      </a:rPr>
                      <m:t>𝒗</m:t>
                    </m:r>
                    <m:r>
                      <a:rPr lang="en-US" b="0" i="1" spc="-15" smtClean="0">
                        <a:latin typeface="Cambria Math" panose="02040503050406030204" pitchFamily="18" charset="0"/>
                        <a:cs typeface="Calibri"/>
                      </a:rPr>
                      <m:t>≤2 </m:t>
                    </m:r>
                    <m:r>
                      <m:rPr>
                        <m:sty m:val="p"/>
                      </m:rPr>
                      <a:rPr lang="en-US" b="0" i="0" spc="-15" smtClean="0">
                        <a:latin typeface="Cambria Math" panose="02040503050406030204" pitchFamily="18" charset="0"/>
                        <a:cs typeface="Calibri"/>
                      </a:rPr>
                      <m:t>V</m:t>
                    </m:r>
                  </m:oMath>
                </a14:m>
                <a:r>
                  <a:rPr lang="en-US" spc="-15" dirty="0">
                    <a:cs typeface="Calibri"/>
                  </a:rPr>
                  <a:t>       </a:t>
                </a:r>
                <a:endParaRPr lang="en-US" spc="-15" dirty="0">
                  <a:latin typeface="Cambria Math" panose="02040503050406030204" pitchFamily="18" charset="0"/>
                  <a:cs typeface="Calibri"/>
                </a:endParaRPr>
              </a:p>
              <a:p>
                <a:pPr marL="482600" lvl="1">
                  <a:spcBef>
                    <a:spcPts val="145"/>
                  </a:spcBef>
                  <a:tabLst>
                    <a:tab pos="711200" algn="l"/>
                  </a:tabLst>
                </a:pPr>
                <a:r>
                  <a:rPr lang="en-US" spc="-15" dirty="0">
                    <a:cs typeface="Calibri"/>
                  </a:rPr>
                  <a:t>			</a:t>
                </a:r>
                <a14:m>
                  <m:oMath xmlns:m="http://schemas.openxmlformats.org/officeDocument/2006/math">
                    <m:r>
                      <a:rPr lang="en-US" spc="-15">
                        <a:latin typeface="Cambria Math" panose="02040503050406030204" pitchFamily="18" charset="0"/>
                        <a:cs typeface="Calibri"/>
                      </a:rPr>
                      <m:t>−</m:t>
                    </m:r>
                    <m:r>
                      <a:rPr lang="en-US" b="0" i="0" spc="-15" smtClean="0">
                        <a:latin typeface="Cambria Math" panose="02040503050406030204" pitchFamily="18" charset="0"/>
                        <a:cs typeface="Calibri"/>
                      </a:rPr>
                      <m:t>4</m:t>
                    </m:r>
                    <m:r>
                      <a:rPr lang="en-US" spc="-15">
                        <a:latin typeface="Cambria Math" panose="02040503050406030204" pitchFamily="18" charset="0"/>
                        <a:cs typeface="Calibri"/>
                      </a:rPr>
                      <m:t>&lt;</m:t>
                    </m:r>
                    <m:r>
                      <a:rPr lang="en-US" b="1" i="1" spc="-15" smtClean="0">
                        <a:solidFill>
                          <a:srgbClr val="FF0000"/>
                        </a:solidFill>
                        <a:latin typeface="Cambria Math" panose="02040503050406030204" pitchFamily="18" charset="0"/>
                        <a:cs typeface="Calibri"/>
                      </a:rPr>
                      <m:t>𝒊</m:t>
                    </m:r>
                    <m:r>
                      <a:rPr lang="en-US" b="1" i="1" spc="-15" smtClean="0">
                        <a:solidFill>
                          <a:srgbClr val="FF0000"/>
                        </a:solidFill>
                        <a:latin typeface="Cambria Math" panose="02040503050406030204" pitchFamily="18" charset="0"/>
                        <a:cs typeface="Calibri"/>
                      </a:rPr>
                      <m:t>(=</m:t>
                    </m:r>
                    <m:sSub>
                      <m:sSubPr>
                        <m:ctrlPr>
                          <a:rPr lang="en-US" b="1" i="1" spc="-15" smtClean="0">
                            <a:solidFill>
                              <a:srgbClr val="FF0000"/>
                            </a:solidFill>
                            <a:latin typeface="Cambria Math" panose="02040503050406030204" pitchFamily="18" charset="0"/>
                            <a:cs typeface="Calibri"/>
                          </a:rPr>
                        </m:ctrlPr>
                      </m:sSubPr>
                      <m:e>
                        <m:r>
                          <a:rPr lang="en-US" b="1" i="1" spc="-15" smtClean="0">
                            <a:solidFill>
                              <a:srgbClr val="FF0000"/>
                            </a:solidFill>
                            <a:latin typeface="Cambria Math" panose="02040503050406030204" pitchFamily="18" charset="0"/>
                            <a:cs typeface="Calibri"/>
                          </a:rPr>
                          <m:t>𝑰</m:t>
                        </m:r>
                      </m:e>
                      <m:sub>
                        <m:r>
                          <a:rPr lang="en-US" b="1" i="1" spc="-15" smtClean="0">
                            <a:solidFill>
                              <a:srgbClr val="FF0000"/>
                            </a:solidFill>
                            <a:latin typeface="Cambria Math" panose="02040503050406030204" pitchFamily="18" charset="0"/>
                            <a:cs typeface="Calibri"/>
                          </a:rPr>
                          <m:t>𝟑</m:t>
                        </m:r>
                      </m:sub>
                    </m:sSub>
                    <m:r>
                      <a:rPr lang="en-US" b="1" i="1" spc="-15" smtClean="0">
                        <a:solidFill>
                          <a:srgbClr val="FF0000"/>
                        </a:solidFill>
                        <a:latin typeface="Cambria Math" panose="02040503050406030204" pitchFamily="18" charset="0"/>
                        <a:cs typeface="Calibri"/>
                      </a:rPr>
                      <m:t>)</m:t>
                    </m:r>
                    <m:r>
                      <a:rPr lang="en-US" i="1" spc="-15">
                        <a:latin typeface="Cambria Math" panose="02040503050406030204" pitchFamily="18" charset="0"/>
                        <a:cs typeface="Calibri"/>
                      </a:rPr>
                      <m:t>≤</m:t>
                    </m:r>
                    <m:r>
                      <a:rPr lang="en-US" b="0" i="1" spc="-15" smtClean="0">
                        <a:latin typeface="Cambria Math" panose="02040503050406030204" pitchFamily="18" charset="0"/>
                        <a:cs typeface="Calibri"/>
                      </a:rPr>
                      <m:t>4 </m:t>
                    </m:r>
                    <m:r>
                      <a:rPr lang="en-US" b="1" i="0" spc="-15" smtClean="0">
                        <a:latin typeface="Cambria Math" panose="02040503050406030204" pitchFamily="18" charset="0"/>
                        <a:cs typeface="Calibri"/>
                      </a:rPr>
                      <m:t>𝐦𝐀</m:t>
                    </m:r>
                  </m:oMath>
                </a14:m>
                <a:endParaRPr lang="en-US" dirty="0">
                  <a:cs typeface="Calibri"/>
                </a:endParaRPr>
              </a:p>
              <a:p>
                <a:r>
                  <a:rPr lang="en-US" sz="2400" b="1" dirty="0">
                    <a:solidFill>
                      <a:srgbClr val="FF0000"/>
                    </a:solidFill>
                  </a:rPr>
                  <a:t>Solution:</a:t>
                </a:r>
                <a:r>
                  <a:rPr lang="en-US" sz="2400" dirty="0"/>
                  <a:t> 	</a:t>
                </a:r>
              </a:p>
              <a:p>
                <a:pPr/>
                <a14:m>
                  <m:oMathPara xmlns:m="http://schemas.openxmlformats.org/officeDocument/2006/math">
                    <m:oMathParaPr>
                      <m:jc m:val="centerGroup"/>
                    </m:oMathParaPr>
                    <m:oMath xmlns:m="http://schemas.openxmlformats.org/officeDocument/2006/math">
                      <m:r>
                        <a:rPr lang="en-US" b="1" i="1" smtClean="0">
                          <a:solidFill>
                            <a:srgbClr val="0000FF"/>
                          </a:solidFill>
                          <a:latin typeface="Cambria Math" panose="02040503050406030204" pitchFamily="18" charset="0"/>
                        </a:rPr>
                        <m:t>𝒗</m:t>
                      </m:r>
                      <m:r>
                        <a:rPr lang="en-US" i="1">
                          <a:latin typeface="Cambria Math" panose="02040503050406030204" pitchFamily="18" charset="0"/>
                        </a:rPr>
                        <m:t>=</m:t>
                      </m:r>
                      <m:r>
                        <a:rPr lang="en-US" b="1" i="1">
                          <a:latin typeface="Cambria Math" panose="02040503050406030204" pitchFamily="18" charset="0"/>
                        </a:rPr>
                        <m:t>𝟎</m:t>
                      </m:r>
                      <m:r>
                        <a:rPr lang="en-US" b="1" i="1">
                          <a:latin typeface="Cambria Math" panose="02040503050406030204" pitchFamily="18" charset="0"/>
                        </a:rPr>
                        <m:t>.</m:t>
                      </m:r>
                      <m:r>
                        <a:rPr lang="en-US" b="1" i="1">
                          <a:latin typeface="Cambria Math" panose="02040503050406030204" pitchFamily="18" charset="0"/>
                        </a:rPr>
                        <m:t>𝟎𝟒𝟏𝟖</m:t>
                      </m:r>
                      <m:r>
                        <a:rPr lang="en-US" b="1" i="1">
                          <a:latin typeface="Cambria Math" panose="02040503050406030204" pitchFamily="18" charset="0"/>
                        </a:rPr>
                        <m:t> </m:t>
                      </m:r>
                      <m:r>
                        <a:rPr lang="en-US" b="1">
                          <a:latin typeface="Cambria Math" panose="02040503050406030204" pitchFamily="18" charset="0"/>
                        </a:rPr>
                        <m:t>𝐕</m:t>
                      </m:r>
                    </m:oMath>
                  </m:oMathPara>
                </a14:m>
                <a:endParaRPr lang="en-US" b="1" dirty="0">
                  <a:latin typeface="Cambria Math" panose="02040503050406030204" pitchFamily="18" charset="0"/>
                </a:endParaRPr>
              </a:p>
              <a:p>
                <a:endParaRPr lang="en-US" b="1"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b="1" i="1" smtClean="0">
                              <a:solidFill>
                                <a:srgbClr val="FF0000"/>
                              </a:solidFill>
                              <a:latin typeface="Cambria Math" panose="02040503050406030204" pitchFamily="18" charset="0"/>
                            </a:rPr>
                          </m:ctrlPr>
                        </m:sSubPr>
                        <m:e>
                          <m:r>
                            <a:rPr lang="en-US" b="1" i="1">
                              <a:solidFill>
                                <a:srgbClr val="FF0000"/>
                              </a:solidFill>
                              <a:latin typeface="Cambria Math" panose="02040503050406030204" pitchFamily="18" charset="0"/>
                            </a:rPr>
                            <m:t>𝑰</m:t>
                          </m:r>
                        </m:e>
                        <m:sub>
                          <m:r>
                            <a:rPr lang="en-US" b="1" i="1">
                              <a:solidFill>
                                <a:srgbClr val="FF0000"/>
                              </a:solidFill>
                              <a:latin typeface="Cambria Math" panose="02040503050406030204" pitchFamily="18" charset="0"/>
                            </a:rPr>
                            <m:t>𝟑</m:t>
                          </m:r>
                        </m:sub>
                      </m:sSub>
                      <m:r>
                        <a:rPr lang="en-US" b="1" i="1">
                          <a:latin typeface="Cambria Math" panose="02040503050406030204" pitchFamily="18" charset="0"/>
                        </a:rPr>
                        <m:t>=</m:t>
                      </m:r>
                      <m:r>
                        <a:rPr lang="en-US" b="1" i="1">
                          <a:latin typeface="Cambria Math" panose="02040503050406030204" pitchFamily="18" charset="0"/>
                        </a:rPr>
                        <m:t>𝟎</m:t>
                      </m:r>
                      <m:r>
                        <a:rPr lang="en-US" b="1" i="1">
                          <a:latin typeface="Cambria Math" panose="02040503050406030204" pitchFamily="18" charset="0"/>
                        </a:rPr>
                        <m:t>.</m:t>
                      </m:r>
                      <m:r>
                        <a:rPr lang="en-US" b="1" i="1">
                          <a:latin typeface="Cambria Math" panose="02040503050406030204" pitchFamily="18" charset="0"/>
                        </a:rPr>
                        <m:t>𝟎𝟖𝟑𝟕</m:t>
                      </m:r>
                      <m:r>
                        <a:rPr lang="en-US" b="1" i="1">
                          <a:latin typeface="Cambria Math" panose="02040503050406030204" pitchFamily="18" charset="0"/>
                        </a:rPr>
                        <m:t> </m:t>
                      </m:r>
                      <m:r>
                        <a:rPr lang="en-US" b="1">
                          <a:latin typeface="Cambria Math" panose="02040503050406030204" pitchFamily="18" charset="0"/>
                        </a:rPr>
                        <m:t>𝐦𝐀</m:t>
                      </m:r>
                    </m:oMath>
                  </m:oMathPara>
                </a14:m>
                <a:endParaRPr lang="en-US" b="1" dirty="0">
                  <a:solidFill>
                    <a:srgbClr val="FF0000"/>
                  </a:solidFill>
                </a:endParaRPr>
              </a:p>
              <a:p>
                <a:r>
                  <a:rPr lang="en-US" sz="2400" b="1" dirty="0">
                    <a:solidFill>
                      <a:srgbClr val="FF0000"/>
                    </a:solidFill>
                  </a:rPr>
                  <a:t>Verify:</a:t>
                </a:r>
                <a:r>
                  <a:rPr lang="en-US" b="1" dirty="0">
                    <a:solidFill>
                      <a:srgbClr val="FF0000"/>
                    </a:solidFill>
                  </a:rPr>
                  <a:t>	</a:t>
                </a:r>
                <a:r>
                  <a:rPr lang="en-US" dirty="0"/>
                  <a:t>For </a:t>
                </a:r>
                <a:r>
                  <a:rPr lang="en-US" b="1" spc="-15" dirty="0">
                    <a:cs typeface="Calibri"/>
                  </a:rPr>
                  <a:t>BC </a:t>
                </a:r>
                <a:r>
                  <a:rPr lang="en-US" spc="-15" dirty="0">
                    <a:cs typeface="Calibri"/>
                  </a:rPr>
                  <a:t>mode   </a:t>
                </a:r>
                <a14:m>
                  <m:oMath xmlns:m="http://schemas.openxmlformats.org/officeDocument/2006/math">
                    <m:r>
                      <a:rPr lang="en-US" i="1">
                        <a:latin typeface="Cambria Math" panose="02040503050406030204" pitchFamily="18" charset="0"/>
                      </a:rPr>
                      <m:t>→ </m:t>
                    </m:r>
                  </m:oMath>
                </a14:m>
                <a:r>
                  <a:rPr lang="en-US" dirty="0"/>
                  <a:t>	</a:t>
                </a:r>
                <a14:m>
                  <m:oMath xmlns:m="http://schemas.openxmlformats.org/officeDocument/2006/math">
                    <m:r>
                      <a:rPr lang="en-US" spc="-15">
                        <a:latin typeface="Cambria Math" panose="02040503050406030204" pitchFamily="18" charset="0"/>
                        <a:cs typeface="Calibri"/>
                      </a:rPr>
                      <m:t>−2&lt;</m:t>
                    </m:r>
                    <m:r>
                      <a:rPr lang="en-US" b="1" i="1" spc="-15" smtClean="0">
                        <a:solidFill>
                          <a:srgbClr val="0000FF"/>
                        </a:solidFill>
                        <a:latin typeface="Cambria Math" panose="02040503050406030204" pitchFamily="18" charset="0"/>
                        <a:cs typeface="Calibri"/>
                      </a:rPr>
                      <m:t>𝒗</m:t>
                    </m:r>
                    <m:r>
                      <a:rPr lang="en-US" i="1" spc="-15">
                        <a:latin typeface="Cambria Math" panose="02040503050406030204" pitchFamily="18" charset="0"/>
                        <a:cs typeface="Calibri"/>
                      </a:rPr>
                      <m:t>≤2 </m:t>
                    </m:r>
                    <m:r>
                      <m:rPr>
                        <m:sty m:val="p"/>
                      </m:rPr>
                      <a:rPr lang="en-US" spc="-15">
                        <a:latin typeface="Cambria Math" panose="02040503050406030204" pitchFamily="18" charset="0"/>
                        <a:cs typeface="Calibri"/>
                      </a:rPr>
                      <m:t>V</m:t>
                    </m:r>
                    <m:r>
                      <m:rPr>
                        <m:nor/>
                      </m:rPr>
                      <a:rPr lang="en-US" spc="-15" dirty="0">
                        <a:cs typeface="Calibri"/>
                      </a:rPr>
                      <m:t>			</m:t>
                    </m:r>
                  </m:oMath>
                </a14:m>
                <a:endParaRPr lang="en-US" spc="-15" dirty="0">
                  <a:cs typeface="Calibri"/>
                </a:endParaRPr>
              </a:p>
              <a:p>
                <a:pPr marL="25400">
                  <a:spcBef>
                    <a:spcPts val="145"/>
                  </a:spcBef>
                  <a:tabLst>
                    <a:tab pos="711200" algn="l"/>
                  </a:tabLst>
                </a:pPr>
                <a:r>
                  <a:rPr lang="en-US" spc="-15" dirty="0">
                    <a:cs typeface="Calibri"/>
                  </a:rPr>
                  <a:t>				</a:t>
                </a:r>
                <a14:m>
                  <m:oMath xmlns:m="http://schemas.openxmlformats.org/officeDocument/2006/math">
                    <m:r>
                      <a:rPr lang="en-US" spc="-15">
                        <a:latin typeface="Cambria Math" panose="02040503050406030204" pitchFamily="18" charset="0"/>
                        <a:cs typeface="Calibri"/>
                      </a:rPr>
                      <m:t>−4&lt;</m:t>
                    </m:r>
                    <m:sSub>
                      <m:sSubPr>
                        <m:ctrlPr>
                          <a:rPr lang="en-US" b="1" i="1" spc="-15" smtClean="0">
                            <a:solidFill>
                              <a:srgbClr val="FF0000"/>
                            </a:solidFill>
                            <a:latin typeface="Cambria Math" panose="02040503050406030204" pitchFamily="18" charset="0"/>
                            <a:cs typeface="Calibri"/>
                          </a:rPr>
                        </m:ctrlPr>
                      </m:sSubPr>
                      <m:e>
                        <m:r>
                          <a:rPr lang="en-US" b="1" i="1" spc="-15">
                            <a:solidFill>
                              <a:srgbClr val="FF0000"/>
                            </a:solidFill>
                            <a:latin typeface="Cambria Math" panose="02040503050406030204" pitchFamily="18" charset="0"/>
                            <a:cs typeface="Calibri"/>
                          </a:rPr>
                          <m:t>𝑰</m:t>
                        </m:r>
                      </m:e>
                      <m:sub>
                        <m:r>
                          <a:rPr lang="en-US" b="1" i="1" spc="-15">
                            <a:solidFill>
                              <a:srgbClr val="FF0000"/>
                            </a:solidFill>
                            <a:latin typeface="Cambria Math" panose="02040503050406030204" pitchFamily="18" charset="0"/>
                            <a:cs typeface="Calibri"/>
                          </a:rPr>
                          <m:t>𝟑</m:t>
                        </m:r>
                      </m:sub>
                    </m:sSub>
                    <m:r>
                      <a:rPr lang="en-US" i="1" spc="-15" smtClean="0">
                        <a:latin typeface="Cambria Math" panose="02040503050406030204" pitchFamily="18" charset="0"/>
                        <a:cs typeface="Calibri"/>
                      </a:rPr>
                      <m:t>≤</m:t>
                    </m:r>
                    <m:r>
                      <a:rPr lang="en-US" i="1" spc="-15">
                        <a:latin typeface="Cambria Math" panose="02040503050406030204" pitchFamily="18" charset="0"/>
                        <a:cs typeface="Calibri"/>
                      </a:rPr>
                      <m:t>4 </m:t>
                    </m:r>
                    <m:r>
                      <a:rPr lang="en-US" b="1" spc="-15">
                        <a:latin typeface="Cambria Math" panose="02040503050406030204" pitchFamily="18" charset="0"/>
                        <a:cs typeface="Calibri"/>
                      </a:rPr>
                      <m:t>𝐦𝐀</m:t>
                    </m:r>
                  </m:oMath>
                </a14:m>
                <a:endParaRPr lang="en-US" b="1" dirty="0"/>
              </a:p>
              <a:p>
                <a:r>
                  <a:rPr lang="en-US" b="1" dirty="0"/>
                  <a:t>	</a:t>
                </a:r>
                <a:r>
                  <a:rPr lang="en-US" dirty="0"/>
                  <a:t>Here, both conditions are fulfilled. </a:t>
                </a:r>
              </a:p>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a:latin typeface="Cambria Math" panose="02040503050406030204" pitchFamily="18" charset="0"/>
                            </a:rPr>
                            <m:t>𝑰</m:t>
                          </m:r>
                        </m:e>
                        <m:sub>
                          <m:r>
                            <a:rPr lang="en-US" b="1" i="1" smtClean="0">
                              <a:latin typeface="Cambria Math" panose="02040503050406030204" pitchFamily="18" charset="0"/>
                            </a:rPr>
                            <m:t>𝟏</m:t>
                          </m:r>
                        </m:sub>
                      </m:sSub>
                      <m:r>
                        <a:rPr lang="en-US" b="1" i="1">
                          <a:latin typeface="Cambria Math" panose="02040503050406030204" pitchFamily="18" charset="0"/>
                        </a:rPr>
                        <m:t>=</m:t>
                      </m:r>
                      <m:f>
                        <m:fPr>
                          <m:ctrlPr>
                            <a:rPr lang="en-US" b="1" i="1" smtClean="0">
                              <a:latin typeface="Cambria Math" panose="02040503050406030204" pitchFamily="18" charset="0"/>
                            </a:rPr>
                          </m:ctrlPr>
                        </m:fPr>
                        <m:num>
                          <m:r>
                            <a:rPr lang="en-US" b="1" i="1" smtClean="0">
                              <a:latin typeface="Cambria Math" panose="02040503050406030204" pitchFamily="18" charset="0"/>
                            </a:rPr>
                            <m:t>𝟐</m:t>
                          </m:r>
                          <m:r>
                            <a:rPr lang="en-US" b="1" i="1">
                              <a:latin typeface="Cambria Math" panose="02040503050406030204" pitchFamily="18" charset="0"/>
                            </a:rPr>
                            <m:t>𝟎</m:t>
                          </m:r>
                          <m:r>
                            <a:rPr lang="en-US" b="1" i="1" smtClean="0">
                              <a:latin typeface="Cambria Math" panose="02040503050406030204" pitchFamily="18" charset="0"/>
                            </a:rPr>
                            <m:t>−</m:t>
                          </m:r>
                          <m:sSub>
                            <m:sSubPr>
                              <m:ctrlPr>
                                <a:rPr lang="en-US" b="1" i="1" smtClean="0">
                                  <a:latin typeface="Cambria Math" panose="02040503050406030204" pitchFamily="18" charset="0"/>
                                </a:rPr>
                              </m:ctrlPr>
                            </m:sSubPr>
                            <m:e>
                              <m:r>
                                <a:rPr lang="en-US" b="1" i="1" smtClean="0">
                                  <a:latin typeface="Cambria Math" panose="02040503050406030204" pitchFamily="18" charset="0"/>
                                </a:rPr>
                                <m:t>𝒗</m:t>
                              </m:r>
                            </m:e>
                            <m:sub>
                              <m:r>
                                <a:rPr lang="en-US" b="1" i="1" smtClean="0">
                                  <a:latin typeface="Cambria Math" panose="02040503050406030204" pitchFamily="18" charset="0"/>
                                </a:rPr>
                                <m:t>𝒂</m:t>
                              </m:r>
                            </m:sub>
                          </m:sSub>
                        </m:num>
                        <m:den>
                          <m:r>
                            <a:rPr lang="en-US" b="1" i="1" smtClean="0">
                              <a:latin typeface="Cambria Math" panose="02040503050406030204" pitchFamily="18" charset="0"/>
                            </a:rPr>
                            <m:t>𝟏𝟓</m:t>
                          </m:r>
                        </m:den>
                      </m:f>
                    </m:oMath>
                  </m:oMathPara>
                </a14:m>
                <a:endParaRPr lang="en-US" b="1"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𝑰</m:t>
                          </m:r>
                        </m:e>
                        <m:sub>
                          <m:r>
                            <a:rPr lang="en-US" b="1" i="1" smtClean="0">
                              <a:latin typeface="Cambria Math" panose="02040503050406030204" pitchFamily="18" charset="0"/>
                            </a:rPr>
                            <m:t>𝟐</m:t>
                          </m:r>
                        </m:sub>
                      </m:sSub>
                      <m:r>
                        <a:rPr lang="en-US" b="1" i="1">
                          <a:latin typeface="Cambria Math" panose="02040503050406030204" pitchFamily="18" charset="0"/>
                        </a:rPr>
                        <m:t>=</m:t>
                      </m:r>
                      <m:sSub>
                        <m:sSubPr>
                          <m:ctrlPr>
                            <a:rPr lang="en-US" b="1" i="1" smtClean="0">
                              <a:latin typeface="Cambria Math" panose="02040503050406030204" pitchFamily="18" charset="0"/>
                            </a:rPr>
                          </m:ctrlPr>
                        </m:sSubPr>
                        <m:e>
                          <m:r>
                            <a:rPr lang="en-US" b="1" i="1" smtClean="0">
                              <a:latin typeface="Cambria Math" panose="02040503050406030204" pitchFamily="18" charset="0"/>
                            </a:rPr>
                            <m:t>𝑰</m:t>
                          </m:r>
                        </m:e>
                        <m:sub>
                          <m:r>
                            <a:rPr lang="en-US" b="1" i="1" smtClean="0">
                              <a:latin typeface="Cambria Math" panose="02040503050406030204" pitchFamily="18" charset="0"/>
                            </a:rPr>
                            <m:t>𝟏</m:t>
                          </m:r>
                        </m:sub>
                      </m:sSub>
                      <m:r>
                        <a:rPr lang="en-US" b="1" i="1" smtClean="0">
                          <a:latin typeface="Cambria Math" panose="02040503050406030204" pitchFamily="18" charset="0"/>
                        </a:rPr>
                        <m:t>−</m:t>
                      </m:r>
                      <m:sSub>
                        <m:sSubPr>
                          <m:ctrlPr>
                            <a:rPr lang="en-US" b="1" i="1" smtClean="0">
                              <a:solidFill>
                                <a:srgbClr val="FF0000"/>
                              </a:solidFill>
                              <a:latin typeface="Cambria Math" panose="02040503050406030204" pitchFamily="18" charset="0"/>
                            </a:rPr>
                          </m:ctrlPr>
                        </m:sSubPr>
                        <m:e>
                          <m:r>
                            <a:rPr lang="en-US" b="1" i="1" smtClean="0">
                              <a:solidFill>
                                <a:srgbClr val="FF0000"/>
                              </a:solidFill>
                              <a:latin typeface="Cambria Math" panose="02040503050406030204" pitchFamily="18" charset="0"/>
                            </a:rPr>
                            <m:t>𝑰</m:t>
                          </m:r>
                        </m:e>
                        <m:sub>
                          <m:r>
                            <a:rPr lang="en-US" b="1" i="1" smtClean="0">
                              <a:solidFill>
                                <a:srgbClr val="FF0000"/>
                              </a:solidFill>
                              <a:latin typeface="Cambria Math" panose="02040503050406030204" pitchFamily="18" charset="0"/>
                            </a:rPr>
                            <m:t>𝟑</m:t>
                          </m:r>
                        </m:sub>
                      </m:sSub>
                    </m:oMath>
                  </m:oMathPara>
                </a14:m>
                <a:endParaRPr lang="en-US" b="1" dirty="0">
                  <a:latin typeface="Cambria Math" panose="02040503050406030204" pitchFamily="18" charset="0"/>
                </a:endParaRPr>
              </a:p>
            </p:txBody>
          </p:sp>
        </mc:Choice>
        <mc:Fallback xmlns="">
          <p:sp>
            <p:nvSpPr>
              <p:cNvPr id="6" name="TextBox 5">
                <a:extLst>
                  <a:ext uri="{FF2B5EF4-FFF2-40B4-BE49-F238E27FC236}">
                    <a16:creationId xmlns:a16="http://schemas.microsoft.com/office/drawing/2014/main" id="{8BF2D9FF-E9C2-5226-AFAF-CA75A23E976D}"/>
                  </a:ext>
                </a:extLst>
              </p:cNvPr>
              <p:cNvSpPr txBox="1">
                <a:spLocks noRot="1" noChangeAspect="1" noMove="1" noResize="1" noEditPoints="1" noAdjustHandles="1" noChangeArrowheads="1" noChangeShapeType="1" noTextEdit="1"/>
              </p:cNvSpPr>
              <p:nvPr/>
            </p:nvSpPr>
            <p:spPr>
              <a:xfrm>
                <a:off x="845868" y="2331089"/>
                <a:ext cx="6328433" cy="4265078"/>
              </a:xfrm>
              <a:prstGeom prst="rect">
                <a:avLst/>
              </a:prstGeom>
              <a:blipFill>
                <a:blip r:embed="rId3"/>
                <a:stretch>
                  <a:fillRect l="-1541" t="-1143"/>
                </a:stretch>
              </a:blipFill>
            </p:spPr>
            <p:txBody>
              <a:bodyPr/>
              <a:lstStyle/>
              <a:p>
                <a:r>
                  <a:rPr lang="en-US">
                    <a:noFill/>
                  </a:rPr>
                  <a:t> </a:t>
                </a:r>
              </a:p>
            </p:txBody>
          </p:sp>
        </mc:Fallback>
      </mc:AlternateContent>
      <p:pic>
        <p:nvPicPr>
          <p:cNvPr id="5122" name="Picture 2">
            <a:extLst>
              <a:ext uri="{FF2B5EF4-FFF2-40B4-BE49-F238E27FC236}">
                <a16:creationId xmlns:a16="http://schemas.microsoft.com/office/drawing/2014/main" id="{09920EFA-6620-6858-EE09-C9F373E413F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8416" b="20845"/>
          <a:stretch/>
        </p:blipFill>
        <p:spPr bwMode="auto">
          <a:xfrm>
            <a:off x="9691165" y="2307184"/>
            <a:ext cx="1039547" cy="1525912"/>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83F71053-2080-89C5-B778-FA899D03A8AF}"/>
                  </a:ext>
                </a:extLst>
              </p:cNvPr>
              <p:cNvSpPr txBox="1"/>
              <p:nvPr/>
            </p:nvSpPr>
            <p:spPr>
              <a:xfrm>
                <a:off x="8748986" y="2303878"/>
                <a:ext cx="48917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𝒗</m:t>
                          </m:r>
                        </m:e>
                        <m:sub>
                          <m:r>
                            <a:rPr lang="en-US" b="1" i="1" smtClean="0">
                              <a:latin typeface="Cambria Math" panose="02040503050406030204" pitchFamily="18" charset="0"/>
                            </a:rPr>
                            <m:t>𝒂</m:t>
                          </m:r>
                        </m:sub>
                      </m:sSub>
                    </m:oMath>
                  </m:oMathPara>
                </a14:m>
                <a:endParaRPr lang="en-US" b="1" dirty="0"/>
              </a:p>
            </p:txBody>
          </p:sp>
        </mc:Choice>
        <mc:Fallback xmlns="">
          <p:sp>
            <p:nvSpPr>
              <p:cNvPr id="11" name="TextBox 10">
                <a:extLst>
                  <a:ext uri="{FF2B5EF4-FFF2-40B4-BE49-F238E27FC236}">
                    <a16:creationId xmlns:a16="http://schemas.microsoft.com/office/drawing/2014/main" id="{83F71053-2080-89C5-B778-FA899D03A8AF}"/>
                  </a:ext>
                </a:extLst>
              </p:cNvPr>
              <p:cNvSpPr txBox="1">
                <a:spLocks noRot="1" noChangeAspect="1" noMove="1" noResize="1" noEditPoints="1" noAdjustHandles="1" noChangeArrowheads="1" noChangeShapeType="1" noTextEdit="1"/>
              </p:cNvSpPr>
              <p:nvPr/>
            </p:nvSpPr>
            <p:spPr>
              <a:xfrm>
                <a:off x="8748986" y="2303878"/>
                <a:ext cx="489172" cy="369332"/>
              </a:xfrm>
              <a:prstGeom prst="rect">
                <a:avLst/>
              </a:prstGeom>
              <a:blipFill>
                <a:blip r:embed="rId5"/>
                <a:stretch>
                  <a:fillRect/>
                </a:stretch>
              </a:blipFill>
            </p:spPr>
            <p:txBody>
              <a:bodyPr/>
              <a:lstStyle/>
              <a:p>
                <a:r>
                  <a:rPr lang="en-US">
                    <a:noFill/>
                  </a:rPr>
                  <a:t> </a:t>
                </a:r>
              </a:p>
            </p:txBody>
          </p:sp>
        </mc:Fallback>
      </mc:AlternateContent>
      <p:sp>
        <p:nvSpPr>
          <p:cNvPr id="12" name="Oval 11">
            <a:extLst>
              <a:ext uri="{FF2B5EF4-FFF2-40B4-BE49-F238E27FC236}">
                <a16:creationId xmlns:a16="http://schemas.microsoft.com/office/drawing/2014/main" id="{9D8218DC-94C4-2E18-611A-6271F0F44CDC}"/>
              </a:ext>
            </a:extLst>
          </p:cNvPr>
          <p:cNvSpPr/>
          <p:nvPr/>
        </p:nvSpPr>
        <p:spPr>
          <a:xfrm>
            <a:off x="8909608" y="2637065"/>
            <a:ext cx="155576" cy="155576"/>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6F7A9209-E7CF-1AD0-BC95-6416D985F1FA}"/>
              </a:ext>
            </a:extLst>
          </p:cNvPr>
          <p:cNvSpPr txBox="1"/>
          <p:nvPr/>
        </p:nvSpPr>
        <p:spPr>
          <a:xfrm>
            <a:off x="5063844" y="5386589"/>
            <a:ext cx="3083442" cy="400110"/>
          </a:xfrm>
          <a:prstGeom prst="rect">
            <a:avLst/>
          </a:prstGeom>
          <a:noFill/>
        </p:spPr>
        <p:txBody>
          <a:bodyPr wrap="square">
            <a:spAutoFit/>
          </a:bodyPr>
          <a:lstStyle/>
          <a:p>
            <a:r>
              <a:rPr lang="en-US" sz="2000" b="1" dirty="0">
                <a:solidFill>
                  <a:srgbClr val="008000"/>
                </a:solidFill>
              </a:rPr>
              <a:t>Assumption is Correct!</a:t>
            </a:r>
            <a:r>
              <a:rPr lang="en-US" sz="2000" b="1" dirty="0"/>
              <a:t> </a:t>
            </a:r>
          </a:p>
        </p:txBody>
      </p:sp>
      <p:pic>
        <p:nvPicPr>
          <p:cNvPr id="5124" name="Picture 4">
            <a:extLst>
              <a:ext uri="{FF2B5EF4-FFF2-40B4-BE49-F238E27FC236}">
                <a16:creationId xmlns:a16="http://schemas.microsoft.com/office/drawing/2014/main" id="{7F707ECD-7B21-38F7-CE9A-91556495FBBD}"/>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950" t="7746" r="2289"/>
          <a:stretch/>
        </p:blipFill>
        <p:spPr bwMode="auto">
          <a:xfrm>
            <a:off x="7114123" y="2245621"/>
            <a:ext cx="3616589" cy="2246933"/>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9" name="Content Placeholder 2">
                <a:extLst>
                  <a:ext uri="{FF2B5EF4-FFF2-40B4-BE49-F238E27FC236}">
                    <a16:creationId xmlns:a16="http://schemas.microsoft.com/office/drawing/2014/main" id="{4F92295E-98DF-C57B-4FF5-D68F01E07004}"/>
                  </a:ext>
                </a:extLst>
              </p:cNvPr>
              <p:cNvSpPr txBox="1">
                <a:spLocks/>
              </p:cNvSpPr>
              <p:nvPr/>
            </p:nvSpPr>
            <p:spPr>
              <a:xfrm>
                <a:off x="838200" y="1499691"/>
                <a:ext cx="10515600" cy="748987"/>
              </a:xfrm>
              <a:prstGeom prst="roundRect">
                <a:avLst/>
              </a:prstGeom>
              <a:ln w="38100">
                <a:solidFill>
                  <a:schemeClr val="tx1"/>
                </a:solidFill>
              </a:ln>
            </p:spPr>
            <p:style>
              <a:lnRef idx="2">
                <a:schemeClr val="dk1"/>
              </a:lnRef>
              <a:fillRef idx="1">
                <a:schemeClr val="lt1"/>
              </a:fillRef>
              <a:effectRef idx="0">
                <a:schemeClr val="dk1"/>
              </a:effectRef>
              <a:fontRef idx="minor">
                <a:schemeClr val="dk1"/>
              </a:fontRef>
            </p:style>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b="1" dirty="0"/>
                  <a:t>Solve </a:t>
                </a:r>
                <a:r>
                  <a:rPr lang="en-US" sz="2400" dirty="0"/>
                  <a:t>the circuit on the right, to find the currents </a:t>
                </a:r>
                <a14:m>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𝑰</m:t>
                        </m:r>
                      </m:e>
                      <m:sub>
                        <m:r>
                          <a:rPr lang="en-US" sz="2400" b="1" i="1" smtClean="0">
                            <a:latin typeface="Cambria Math" panose="02040503050406030204" pitchFamily="18" charset="0"/>
                          </a:rPr>
                          <m:t>𝟏</m:t>
                        </m:r>
                      </m:sub>
                    </m:sSub>
                    <m:r>
                      <a:rPr lang="en-US" sz="2400" b="0" i="1" smtClean="0">
                        <a:latin typeface="Cambria Math" panose="02040503050406030204" pitchFamily="18" charset="0"/>
                      </a:rPr>
                      <m:t>, </m:t>
                    </m:r>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𝑰</m:t>
                        </m:r>
                      </m:e>
                      <m:sub>
                        <m:r>
                          <a:rPr lang="en-US" sz="2400" b="1" i="1" smtClean="0">
                            <a:latin typeface="Cambria Math" panose="02040503050406030204" pitchFamily="18" charset="0"/>
                          </a:rPr>
                          <m:t>𝟐</m:t>
                        </m:r>
                      </m:sub>
                    </m:sSub>
                  </m:oMath>
                </a14:m>
                <a:r>
                  <a:rPr lang="en-US" sz="2400" dirty="0"/>
                  <a:t> and </a:t>
                </a:r>
                <a14:m>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𝑰</m:t>
                        </m:r>
                      </m:e>
                      <m:sub>
                        <m:r>
                          <a:rPr lang="en-US" sz="2400" b="1" i="1" smtClean="0">
                            <a:latin typeface="Cambria Math" panose="02040503050406030204" pitchFamily="18" charset="0"/>
                          </a:rPr>
                          <m:t>𝟑</m:t>
                        </m:r>
                      </m:sub>
                    </m:sSub>
                  </m:oMath>
                </a14:m>
                <a:r>
                  <a:rPr lang="en-US" sz="2400" b="1" dirty="0"/>
                  <a:t>. </a:t>
                </a:r>
                <a:r>
                  <a:rPr lang="en-US" sz="2400" dirty="0"/>
                  <a:t>Additionally, determine the voltage across </a:t>
                </a:r>
                <a14:m>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𝑵</m:t>
                        </m:r>
                      </m:e>
                      <m:sub>
                        <m:r>
                          <a:rPr lang="en-US" sz="2400" b="1" i="1" smtClean="0">
                            <a:latin typeface="Cambria Math" panose="02040503050406030204" pitchFamily="18" charset="0"/>
                          </a:rPr>
                          <m:t>𝑫</m:t>
                        </m:r>
                      </m:sub>
                    </m:sSub>
                  </m:oMath>
                </a14:m>
                <a:r>
                  <a:rPr lang="en-US" sz="2400" b="1" dirty="0"/>
                  <a:t>.</a:t>
                </a:r>
              </a:p>
            </p:txBody>
          </p:sp>
        </mc:Choice>
        <mc:Fallback xmlns="">
          <p:sp>
            <p:nvSpPr>
              <p:cNvPr id="9" name="Content Placeholder 2">
                <a:extLst>
                  <a:ext uri="{FF2B5EF4-FFF2-40B4-BE49-F238E27FC236}">
                    <a16:creationId xmlns:a16="http://schemas.microsoft.com/office/drawing/2014/main" id="{4F92295E-98DF-C57B-4FF5-D68F01E07004}"/>
                  </a:ext>
                </a:extLst>
              </p:cNvPr>
              <p:cNvSpPr txBox="1">
                <a:spLocks noRot="1" noChangeAspect="1" noMove="1" noResize="1" noEditPoints="1" noAdjustHandles="1" noChangeArrowheads="1" noChangeShapeType="1" noTextEdit="1"/>
              </p:cNvSpPr>
              <p:nvPr/>
            </p:nvSpPr>
            <p:spPr>
              <a:xfrm>
                <a:off x="838200" y="1499691"/>
                <a:ext cx="10515600" cy="748987"/>
              </a:xfrm>
              <a:prstGeom prst="roundRect">
                <a:avLst/>
              </a:prstGeom>
              <a:blipFill>
                <a:blip r:embed="rId7"/>
                <a:stretch>
                  <a:fillRect l="-289" t="-6202" b="-3876"/>
                </a:stretch>
              </a:blipFill>
              <a:ln w="38100">
                <a:solidFill>
                  <a:schemeClr val="tx1"/>
                </a:solidFill>
              </a:ln>
            </p:spPr>
            <p:txBody>
              <a:bodyPr/>
              <a:lstStyle/>
              <a:p>
                <a:r>
                  <a:rPr lang="en-US">
                    <a:noFill/>
                  </a:rPr>
                  <a:t> </a:t>
                </a:r>
              </a:p>
            </p:txBody>
          </p:sp>
        </mc:Fallback>
      </mc:AlternateContent>
      <p:sp>
        <p:nvSpPr>
          <p:cNvPr id="13" name="Rectangle: Rounded Corners 12">
            <a:extLst>
              <a:ext uri="{FF2B5EF4-FFF2-40B4-BE49-F238E27FC236}">
                <a16:creationId xmlns:a16="http://schemas.microsoft.com/office/drawing/2014/main" id="{A93C9E21-C448-CC6E-EAC7-3EFEEC5F176C}"/>
              </a:ext>
            </a:extLst>
          </p:cNvPr>
          <p:cNvSpPr/>
          <p:nvPr/>
        </p:nvSpPr>
        <p:spPr>
          <a:xfrm>
            <a:off x="3220892" y="3959997"/>
            <a:ext cx="1648288" cy="335094"/>
          </a:xfrm>
          <a:custGeom>
            <a:avLst/>
            <a:gdLst>
              <a:gd name="connsiteX0" fmla="*/ 0 w 1648288"/>
              <a:gd name="connsiteY0" fmla="*/ 55850 h 335094"/>
              <a:gd name="connsiteX1" fmla="*/ 55850 w 1648288"/>
              <a:gd name="connsiteY1" fmla="*/ 0 h 335094"/>
              <a:gd name="connsiteX2" fmla="*/ 537314 w 1648288"/>
              <a:gd name="connsiteY2" fmla="*/ 0 h 335094"/>
              <a:gd name="connsiteX3" fmla="*/ 1034144 w 1648288"/>
              <a:gd name="connsiteY3" fmla="*/ 0 h 335094"/>
              <a:gd name="connsiteX4" fmla="*/ 1592438 w 1648288"/>
              <a:gd name="connsiteY4" fmla="*/ 0 h 335094"/>
              <a:gd name="connsiteX5" fmla="*/ 1648288 w 1648288"/>
              <a:gd name="connsiteY5" fmla="*/ 55850 h 335094"/>
              <a:gd name="connsiteX6" fmla="*/ 1648288 w 1648288"/>
              <a:gd name="connsiteY6" fmla="*/ 279244 h 335094"/>
              <a:gd name="connsiteX7" fmla="*/ 1592438 w 1648288"/>
              <a:gd name="connsiteY7" fmla="*/ 335094 h 335094"/>
              <a:gd name="connsiteX8" fmla="*/ 1064876 w 1648288"/>
              <a:gd name="connsiteY8" fmla="*/ 335094 h 335094"/>
              <a:gd name="connsiteX9" fmla="*/ 568046 w 1648288"/>
              <a:gd name="connsiteY9" fmla="*/ 335094 h 335094"/>
              <a:gd name="connsiteX10" fmla="*/ 55850 w 1648288"/>
              <a:gd name="connsiteY10" fmla="*/ 335094 h 335094"/>
              <a:gd name="connsiteX11" fmla="*/ 0 w 1648288"/>
              <a:gd name="connsiteY11" fmla="*/ 279244 h 335094"/>
              <a:gd name="connsiteX12" fmla="*/ 0 w 1648288"/>
              <a:gd name="connsiteY12" fmla="*/ 55850 h 335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48288" h="335094" extrusionOk="0">
                <a:moveTo>
                  <a:pt x="0" y="55850"/>
                </a:moveTo>
                <a:cubicBezTo>
                  <a:pt x="7716" y="25921"/>
                  <a:pt x="24322" y="-919"/>
                  <a:pt x="55850" y="0"/>
                </a:cubicBezTo>
                <a:cubicBezTo>
                  <a:pt x="171127" y="-26934"/>
                  <a:pt x="424783" y="7501"/>
                  <a:pt x="537314" y="0"/>
                </a:cubicBezTo>
                <a:cubicBezTo>
                  <a:pt x="649845" y="-7501"/>
                  <a:pt x="797125" y="51699"/>
                  <a:pt x="1034144" y="0"/>
                </a:cubicBezTo>
                <a:cubicBezTo>
                  <a:pt x="1271163" y="-51699"/>
                  <a:pt x="1466249" y="42771"/>
                  <a:pt x="1592438" y="0"/>
                </a:cubicBezTo>
                <a:cubicBezTo>
                  <a:pt x="1625554" y="6908"/>
                  <a:pt x="1648479" y="30651"/>
                  <a:pt x="1648288" y="55850"/>
                </a:cubicBezTo>
                <a:cubicBezTo>
                  <a:pt x="1650011" y="144438"/>
                  <a:pt x="1622988" y="215266"/>
                  <a:pt x="1648288" y="279244"/>
                </a:cubicBezTo>
                <a:cubicBezTo>
                  <a:pt x="1650116" y="311803"/>
                  <a:pt x="1621604" y="333383"/>
                  <a:pt x="1592438" y="335094"/>
                </a:cubicBezTo>
                <a:cubicBezTo>
                  <a:pt x="1482939" y="364222"/>
                  <a:pt x="1278513" y="293886"/>
                  <a:pt x="1064876" y="335094"/>
                </a:cubicBezTo>
                <a:cubicBezTo>
                  <a:pt x="851239" y="376302"/>
                  <a:pt x="805684" y="291416"/>
                  <a:pt x="568046" y="335094"/>
                </a:cubicBezTo>
                <a:cubicBezTo>
                  <a:pt x="330408" y="378772"/>
                  <a:pt x="163403" y="312239"/>
                  <a:pt x="55850" y="335094"/>
                </a:cubicBezTo>
                <a:cubicBezTo>
                  <a:pt x="25483" y="337427"/>
                  <a:pt x="3967" y="314754"/>
                  <a:pt x="0" y="279244"/>
                </a:cubicBezTo>
                <a:cubicBezTo>
                  <a:pt x="-7972" y="230526"/>
                  <a:pt x="4750" y="114301"/>
                  <a:pt x="0" y="55850"/>
                </a:cubicBezTo>
                <a:close/>
              </a:path>
            </a:pathLst>
          </a:custGeom>
          <a:noFill/>
          <a:ln w="38100">
            <a:solidFill>
              <a:srgbClr val="FF0000"/>
            </a:solidFill>
            <a:extLst>
              <a:ext uri="{C807C97D-BFC1-408E-A445-0C87EB9F89A2}">
                <ask:lineSketchStyleProps xmlns:ask="http://schemas.microsoft.com/office/drawing/2018/sketchyshapes" sd="2214188587">
                  <a:prstGeom prst="round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7F60E9C2-74DE-45E5-B1A1-3026D6DE5F7B}"/>
              </a:ext>
            </a:extLst>
          </p:cNvPr>
          <p:cNvSpPr/>
          <p:nvPr/>
        </p:nvSpPr>
        <p:spPr>
          <a:xfrm>
            <a:off x="3078480" y="4492554"/>
            <a:ext cx="1859280" cy="335094"/>
          </a:xfrm>
          <a:custGeom>
            <a:avLst/>
            <a:gdLst>
              <a:gd name="connsiteX0" fmla="*/ 0 w 1859280"/>
              <a:gd name="connsiteY0" fmla="*/ 55850 h 335094"/>
              <a:gd name="connsiteX1" fmla="*/ 55850 w 1859280"/>
              <a:gd name="connsiteY1" fmla="*/ 0 h 335094"/>
              <a:gd name="connsiteX2" fmla="*/ 603425 w 1859280"/>
              <a:gd name="connsiteY2" fmla="*/ 0 h 335094"/>
              <a:gd name="connsiteX3" fmla="*/ 1168476 w 1859280"/>
              <a:gd name="connsiteY3" fmla="*/ 0 h 335094"/>
              <a:gd name="connsiteX4" fmla="*/ 1803430 w 1859280"/>
              <a:gd name="connsiteY4" fmla="*/ 0 h 335094"/>
              <a:gd name="connsiteX5" fmla="*/ 1859280 w 1859280"/>
              <a:gd name="connsiteY5" fmla="*/ 55850 h 335094"/>
              <a:gd name="connsiteX6" fmla="*/ 1859280 w 1859280"/>
              <a:gd name="connsiteY6" fmla="*/ 279244 h 335094"/>
              <a:gd name="connsiteX7" fmla="*/ 1803430 w 1859280"/>
              <a:gd name="connsiteY7" fmla="*/ 335094 h 335094"/>
              <a:gd name="connsiteX8" fmla="*/ 1203428 w 1859280"/>
              <a:gd name="connsiteY8" fmla="*/ 335094 h 335094"/>
              <a:gd name="connsiteX9" fmla="*/ 638377 w 1859280"/>
              <a:gd name="connsiteY9" fmla="*/ 335094 h 335094"/>
              <a:gd name="connsiteX10" fmla="*/ 55850 w 1859280"/>
              <a:gd name="connsiteY10" fmla="*/ 335094 h 335094"/>
              <a:gd name="connsiteX11" fmla="*/ 0 w 1859280"/>
              <a:gd name="connsiteY11" fmla="*/ 279244 h 335094"/>
              <a:gd name="connsiteX12" fmla="*/ 0 w 1859280"/>
              <a:gd name="connsiteY12" fmla="*/ 55850 h 335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59280" h="335094" extrusionOk="0">
                <a:moveTo>
                  <a:pt x="0" y="55850"/>
                </a:moveTo>
                <a:cubicBezTo>
                  <a:pt x="7716" y="25921"/>
                  <a:pt x="24322" y="-919"/>
                  <a:pt x="55850" y="0"/>
                </a:cubicBezTo>
                <a:cubicBezTo>
                  <a:pt x="276906" y="-26927"/>
                  <a:pt x="375438" y="57893"/>
                  <a:pt x="603425" y="0"/>
                </a:cubicBezTo>
                <a:cubicBezTo>
                  <a:pt x="831412" y="-57893"/>
                  <a:pt x="1000809" y="39977"/>
                  <a:pt x="1168476" y="0"/>
                </a:cubicBezTo>
                <a:cubicBezTo>
                  <a:pt x="1336143" y="-39977"/>
                  <a:pt x="1576117" y="64148"/>
                  <a:pt x="1803430" y="0"/>
                </a:cubicBezTo>
                <a:cubicBezTo>
                  <a:pt x="1836546" y="6908"/>
                  <a:pt x="1859471" y="30651"/>
                  <a:pt x="1859280" y="55850"/>
                </a:cubicBezTo>
                <a:cubicBezTo>
                  <a:pt x="1861003" y="144438"/>
                  <a:pt x="1833980" y="215266"/>
                  <a:pt x="1859280" y="279244"/>
                </a:cubicBezTo>
                <a:cubicBezTo>
                  <a:pt x="1861108" y="311803"/>
                  <a:pt x="1832596" y="333383"/>
                  <a:pt x="1803430" y="335094"/>
                </a:cubicBezTo>
                <a:cubicBezTo>
                  <a:pt x="1647697" y="343708"/>
                  <a:pt x="1409092" y="293377"/>
                  <a:pt x="1203428" y="335094"/>
                </a:cubicBezTo>
                <a:cubicBezTo>
                  <a:pt x="997764" y="376811"/>
                  <a:pt x="867086" y="281077"/>
                  <a:pt x="638377" y="335094"/>
                </a:cubicBezTo>
                <a:cubicBezTo>
                  <a:pt x="409668" y="389111"/>
                  <a:pt x="186886" y="322768"/>
                  <a:pt x="55850" y="335094"/>
                </a:cubicBezTo>
                <a:cubicBezTo>
                  <a:pt x="25483" y="337427"/>
                  <a:pt x="3967" y="314754"/>
                  <a:pt x="0" y="279244"/>
                </a:cubicBezTo>
                <a:cubicBezTo>
                  <a:pt x="-7972" y="230526"/>
                  <a:pt x="4750" y="114301"/>
                  <a:pt x="0" y="55850"/>
                </a:cubicBezTo>
                <a:close/>
              </a:path>
            </a:pathLst>
          </a:custGeom>
          <a:noFill/>
          <a:ln w="38100">
            <a:solidFill>
              <a:srgbClr val="FF0000"/>
            </a:solidFill>
            <a:extLst>
              <a:ext uri="{C807C97D-BFC1-408E-A445-0C87EB9F89A2}">
                <ask:lineSketchStyleProps xmlns:ask="http://schemas.microsoft.com/office/drawing/2018/sketchyshapes" sd="2214188587">
                  <a:prstGeom prst="round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174790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8" end="8"/>
                                            </p:txEl>
                                          </p:spTgt>
                                        </p:tgtEl>
                                        <p:attrNameLst>
                                          <p:attrName>style.visibility</p:attrName>
                                        </p:attrNameLst>
                                      </p:cBhvr>
                                      <p:to>
                                        <p:strVal val="visible"/>
                                      </p:to>
                                    </p:set>
                                    <p:animEffect transition="in" filter="fade">
                                      <p:cBhvr>
                                        <p:cTn id="7" dur="500"/>
                                        <p:tgtEl>
                                          <p:spTgt spid="6">
                                            <p:txEl>
                                              <p:pRg st="8" end="8"/>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
                                            <p:txEl>
                                              <p:pRg st="9" end="9"/>
                                            </p:txEl>
                                          </p:spTgt>
                                        </p:tgtEl>
                                        <p:attrNameLst>
                                          <p:attrName>style.visibility</p:attrName>
                                        </p:attrNameLst>
                                      </p:cBhvr>
                                      <p:to>
                                        <p:strVal val="visible"/>
                                      </p:to>
                                    </p:set>
                                    <p:animEffect transition="in" filter="fade">
                                      <p:cBhvr>
                                        <p:cTn id="10" dur="500"/>
                                        <p:tgtEl>
                                          <p:spTgt spid="6">
                                            <p:txEl>
                                              <p:pRg st="9" end="9"/>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
                                            <p:txEl>
                                              <p:pRg st="10" end="10"/>
                                            </p:txEl>
                                          </p:spTgt>
                                        </p:tgtEl>
                                        <p:attrNameLst>
                                          <p:attrName>style.visibility</p:attrName>
                                        </p:attrNameLst>
                                      </p:cBhvr>
                                      <p:to>
                                        <p:strVal val="visible"/>
                                      </p:to>
                                    </p:set>
                                    <p:animEffect transition="in" filter="fade">
                                      <p:cBhvr>
                                        <p:cTn id="15" dur="500"/>
                                        <p:tgtEl>
                                          <p:spTgt spid="6">
                                            <p:txEl>
                                              <p:pRg st="10" end="10"/>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6">
                                            <p:txEl>
                                              <p:pRg st="11" end="11"/>
                                            </p:txEl>
                                          </p:spTgt>
                                        </p:tgtEl>
                                        <p:attrNameLst>
                                          <p:attrName>style.visibility</p:attrName>
                                        </p:attrNameLst>
                                      </p:cBhvr>
                                      <p:to>
                                        <p:strVal val="visible"/>
                                      </p:to>
                                    </p:set>
                                    <p:animEffect transition="in" filter="fade">
                                      <p:cBhvr>
                                        <p:cTn id="18" dur="500"/>
                                        <p:tgtEl>
                                          <p:spTgt spid="6">
                                            <p:txEl>
                                              <p:pRg st="11" end="11"/>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6">
                                            <p:txEl>
                                              <p:pRg st="12" end="12"/>
                                            </p:txEl>
                                          </p:spTgt>
                                        </p:tgtEl>
                                        <p:attrNameLst>
                                          <p:attrName>style.visibility</p:attrName>
                                        </p:attrNameLst>
                                      </p:cBhvr>
                                      <p:to>
                                        <p:strVal val="visible"/>
                                      </p:to>
                                    </p:set>
                                    <p:animEffect transition="in" filter="fade">
                                      <p:cBhvr>
                                        <p:cTn id="21" dur="500"/>
                                        <p:tgtEl>
                                          <p:spTgt spid="6">
                                            <p:txEl>
                                              <p:pRg st="12" end="12"/>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184C51-7ED2-D062-EB01-D7600D14347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637E578-A57C-795A-8900-E303F8827BC2}"/>
              </a:ext>
            </a:extLst>
          </p:cNvPr>
          <p:cNvSpPr>
            <a:spLocks noGrp="1"/>
          </p:cNvSpPr>
          <p:nvPr>
            <p:ph type="title"/>
          </p:nvPr>
        </p:nvSpPr>
        <p:spPr>
          <a:xfrm>
            <a:off x="838199" y="365125"/>
            <a:ext cx="10676467" cy="1325563"/>
          </a:xfrm>
        </p:spPr>
        <p:txBody>
          <a:bodyPr/>
          <a:lstStyle/>
          <a:p>
            <a:r>
              <a:rPr lang="en-US" dirty="0"/>
              <a:t>Method of Assumed State: Example 4</a:t>
            </a:r>
          </a:p>
        </p:txBody>
      </p:sp>
      <p:pic>
        <p:nvPicPr>
          <p:cNvPr id="8" name="Picture 2">
            <a:extLst>
              <a:ext uri="{FF2B5EF4-FFF2-40B4-BE49-F238E27FC236}">
                <a16:creationId xmlns:a16="http://schemas.microsoft.com/office/drawing/2014/main" id="{AA08E5F0-421C-FF72-1ACA-B03D4A1E3AD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6049" b="10430"/>
          <a:stretch/>
        </p:blipFill>
        <p:spPr bwMode="auto">
          <a:xfrm>
            <a:off x="7425614" y="4416914"/>
            <a:ext cx="3425888" cy="216116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5C833F6-195A-27D0-3230-7B0675F995D4}"/>
                  </a:ext>
                </a:extLst>
              </p:cNvPr>
              <p:cNvSpPr txBox="1"/>
              <p:nvPr/>
            </p:nvSpPr>
            <p:spPr>
              <a:xfrm>
                <a:off x="838199" y="2325332"/>
                <a:ext cx="6328433" cy="3988143"/>
              </a:xfrm>
              <a:prstGeom prst="rect">
                <a:avLst/>
              </a:prstGeom>
              <a:noFill/>
            </p:spPr>
            <p:txBody>
              <a:bodyPr wrap="square">
                <a:spAutoFit/>
              </a:bodyPr>
              <a:lstStyle/>
              <a:p>
                <a:pPr marL="25400">
                  <a:spcBef>
                    <a:spcPts val="145"/>
                  </a:spcBef>
                  <a:tabLst>
                    <a:tab pos="711200" algn="l"/>
                  </a:tabLst>
                </a:pPr>
                <a:r>
                  <a:rPr lang="en-US" sz="2400" b="1" spc="-5" dirty="0">
                    <a:solidFill>
                      <a:srgbClr val="FF0000"/>
                    </a:solidFill>
                    <a:cs typeface="Calibri"/>
                  </a:rPr>
                  <a:t>Assume</a:t>
                </a:r>
                <a:r>
                  <a:rPr lang="en-US" sz="2400" spc="-5" dirty="0">
                    <a:solidFill>
                      <a:srgbClr val="FF0000"/>
                    </a:solidFill>
                    <a:cs typeface="Calibri"/>
                  </a:rPr>
                  <a:t>:</a:t>
                </a:r>
                <a:endParaRPr lang="en-US" sz="2400" spc="-15" dirty="0">
                  <a:cs typeface="Calibri"/>
                </a:endParaRPr>
              </a:p>
              <a:p>
                <a:pPr marL="482600" lvl="1">
                  <a:spcBef>
                    <a:spcPts val="145"/>
                  </a:spcBef>
                  <a:tabLst>
                    <a:tab pos="711200" algn="l"/>
                  </a:tabLst>
                </a:pPr>
                <a:r>
                  <a:rPr lang="en-US" spc="-15" dirty="0">
                    <a:cs typeface="Calibri"/>
                  </a:rPr>
                  <a:t>Let </a:t>
                </a:r>
                <a14:m>
                  <m:oMath xmlns:m="http://schemas.openxmlformats.org/officeDocument/2006/math">
                    <m:sSub>
                      <m:sSubPr>
                        <m:ctrlPr>
                          <a:rPr lang="en-US" b="1" i="1" spc="-15" dirty="0" smtClean="0">
                            <a:latin typeface="Cambria Math" panose="02040503050406030204" pitchFamily="18" charset="0"/>
                            <a:cs typeface="Calibri"/>
                          </a:rPr>
                        </m:ctrlPr>
                      </m:sSubPr>
                      <m:e>
                        <m:r>
                          <a:rPr lang="en-US" b="1" i="1" spc="-15" dirty="0" smtClean="0">
                            <a:latin typeface="Cambria Math" panose="02040503050406030204" pitchFamily="18" charset="0"/>
                            <a:cs typeface="Calibri"/>
                          </a:rPr>
                          <m:t>𝑵</m:t>
                        </m:r>
                      </m:e>
                      <m:sub>
                        <m:r>
                          <a:rPr lang="en-US" b="1" i="1" spc="-15" dirty="0" smtClean="0">
                            <a:latin typeface="Cambria Math" panose="02040503050406030204" pitchFamily="18" charset="0"/>
                            <a:cs typeface="Calibri"/>
                          </a:rPr>
                          <m:t>𝑫</m:t>
                        </m:r>
                      </m:sub>
                    </m:sSub>
                  </m:oMath>
                </a14:m>
                <a:r>
                  <a:rPr lang="en-US" b="1" spc="-15" dirty="0">
                    <a:cs typeface="Calibri"/>
                  </a:rPr>
                  <a:t> </a:t>
                </a:r>
                <a:r>
                  <a:rPr lang="en-US" spc="-15" dirty="0">
                    <a:cs typeface="Calibri"/>
                  </a:rPr>
                  <a:t>be in </a:t>
                </a:r>
                <a:r>
                  <a:rPr lang="en-US" b="1" spc="-15" dirty="0">
                    <a:cs typeface="Calibri"/>
                  </a:rPr>
                  <a:t>BC </a:t>
                </a:r>
                <a:r>
                  <a:rPr lang="en-US" spc="-15" dirty="0">
                    <a:cs typeface="Calibri"/>
                  </a:rPr>
                  <a:t>mode: </a:t>
                </a:r>
                <a14:m>
                  <m:oMath xmlns:m="http://schemas.openxmlformats.org/officeDocument/2006/math">
                    <m:r>
                      <a:rPr lang="en-US" b="1" i="1" spc="-15" smtClean="0">
                        <a:latin typeface="Cambria Math" panose="02040503050406030204" pitchFamily="18" charset="0"/>
                        <a:cs typeface="Calibri"/>
                      </a:rPr>
                      <m:t>𝟎</m:t>
                    </m:r>
                    <m:r>
                      <a:rPr lang="en-US" b="1" i="1" spc="-15" smtClean="0">
                        <a:latin typeface="Cambria Math" panose="02040503050406030204" pitchFamily="18" charset="0"/>
                        <a:cs typeface="Calibri"/>
                      </a:rPr>
                      <m:t>.</m:t>
                    </m:r>
                    <m:r>
                      <a:rPr lang="en-US" b="1" i="1" spc="-15" smtClean="0">
                        <a:latin typeface="Cambria Math" panose="02040503050406030204" pitchFamily="18" charset="0"/>
                        <a:cs typeface="Calibri"/>
                      </a:rPr>
                      <m:t>𝟓</m:t>
                    </m:r>
                    <m:r>
                      <a:rPr lang="en-US" b="1" i="1" spc="-15" smtClean="0">
                        <a:latin typeface="Cambria Math" panose="02040503050406030204" pitchFamily="18" charset="0"/>
                        <a:cs typeface="Calibri"/>
                      </a:rPr>
                      <m:t> </m:t>
                    </m:r>
                    <m:r>
                      <a:rPr lang="en-US" b="1" i="0" spc="-15" smtClean="0">
                        <a:latin typeface="Cambria Math" panose="02040503050406030204" pitchFamily="18" charset="0"/>
                        <a:cs typeface="Calibri"/>
                      </a:rPr>
                      <m:t>𝐤</m:t>
                    </m:r>
                    <m:r>
                      <a:rPr lang="en-US" b="1" i="0" spc="-15" smtClean="0">
                        <a:latin typeface="Cambria Math" panose="02040503050406030204" pitchFamily="18" charset="0"/>
                        <a:cs typeface="Calibri"/>
                      </a:rPr>
                      <m:t>𝛀</m:t>
                    </m:r>
                  </m:oMath>
                </a14:m>
                <a:r>
                  <a:rPr lang="en-US" b="1" spc="-15" dirty="0">
                    <a:cs typeface="Calibri"/>
                  </a:rPr>
                  <a:t> </a:t>
                </a:r>
                <a:r>
                  <a:rPr lang="en-US" spc="-15" dirty="0">
                    <a:cs typeface="Calibri"/>
                  </a:rPr>
                  <a:t>resistor where,</a:t>
                </a:r>
              </a:p>
              <a:p>
                <a:pPr marL="482600" lvl="1">
                  <a:spcBef>
                    <a:spcPts val="145"/>
                  </a:spcBef>
                  <a:tabLst>
                    <a:tab pos="711200" algn="l"/>
                  </a:tabLst>
                </a:pPr>
                <a:r>
                  <a:rPr lang="en-US" spc="-15" dirty="0">
                    <a:cs typeface="Calibri"/>
                  </a:rPr>
                  <a:t>			</a:t>
                </a:r>
                <a14:m>
                  <m:oMath xmlns:m="http://schemas.openxmlformats.org/officeDocument/2006/math">
                    <m:r>
                      <a:rPr lang="en-US" b="0" i="0" spc="-15" smtClean="0">
                        <a:latin typeface="Cambria Math" panose="02040503050406030204" pitchFamily="18" charset="0"/>
                        <a:cs typeface="Calibri"/>
                      </a:rPr>
                      <m:t>−2&lt;</m:t>
                    </m:r>
                    <m:r>
                      <a:rPr lang="en-US" b="1" i="1" spc="-15" smtClean="0">
                        <a:solidFill>
                          <a:srgbClr val="0000FF"/>
                        </a:solidFill>
                        <a:latin typeface="Cambria Math" panose="02040503050406030204" pitchFamily="18" charset="0"/>
                        <a:cs typeface="Calibri"/>
                      </a:rPr>
                      <m:t>𝒗</m:t>
                    </m:r>
                    <m:r>
                      <a:rPr lang="en-US" b="0" i="1" spc="-15" smtClean="0">
                        <a:latin typeface="Cambria Math" panose="02040503050406030204" pitchFamily="18" charset="0"/>
                        <a:cs typeface="Calibri"/>
                      </a:rPr>
                      <m:t>≤2 </m:t>
                    </m:r>
                    <m:r>
                      <m:rPr>
                        <m:sty m:val="p"/>
                      </m:rPr>
                      <a:rPr lang="en-US" b="0" i="0" spc="-15" smtClean="0">
                        <a:latin typeface="Cambria Math" panose="02040503050406030204" pitchFamily="18" charset="0"/>
                        <a:cs typeface="Calibri"/>
                      </a:rPr>
                      <m:t>V</m:t>
                    </m:r>
                  </m:oMath>
                </a14:m>
                <a:r>
                  <a:rPr lang="en-US" spc="-15" dirty="0">
                    <a:cs typeface="Calibri"/>
                  </a:rPr>
                  <a:t>       </a:t>
                </a:r>
                <a:endParaRPr lang="en-US" spc="-15" dirty="0">
                  <a:latin typeface="Cambria Math" panose="02040503050406030204" pitchFamily="18" charset="0"/>
                  <a:cs typeface="Calibri"/>
                </a:endParaRPr>
              </a:p>
              <a:p>
                <a:pPr marL="482600" lvl="1">
                  <a:spcBef>
                    <a:spcPts val="145"/>
                  </a:spcBef>
                  <a:tabLst>
                    <a:tab pos="711200" algn="l"/>
                  </a:tabLst>
                </a:pPr>
                <a:r>
                  <a:rPr lang="en-US" spc="-15" dirty="0">
                    <a:cs typeface="Calibri"/>
                  </a:rPr>
                  <a:t>			</a:t>
                </a:r>
                <a14:m>
                  <m:oMath xmlns:m="http://schemas.openxmlformats.org/officeDocument/2006/math">
                    <m:r>
                      <a:rPr lang="en-US" spc="-15">
                        <a:latin typeface="Cambria Math" panose="02040503050406030204" pitchFamily="18" charset="0"/>
                        <a:cs typeface="Calibri"/>
                      </a:rPr>
                      <m:t>−</m:t>
                    </m:r>
                    <m:r>
                      <a:rPr lang="en-US" b="0" i="0" spc="-15" smtClean="0">
                        <a:latin typeface="Cambria Math" panose="02040503050406030204" pitchFamily="18" charset="0"/>
                        <a:cs typeface="Calibri"/>
                      </a:rPr>
                      <m:t>4</m:t>
                    </m:r>
                    <m:r>
                      <a:rPr lang="en-US" spc="-15">
                        <a:latin typeface="Cambria Math" panose="02040503050406030204" pitchFamily="18" charset="0"/>
                        <a:cs typeface="Calibri"/>
                      </a:rPr>
                      <m:t>&lt;</m:t>
                    </m:r>
                    <m:r>
                      <a:rPr lang="en-US" b="1" i="1" spc="-15" smtClean="0">
                        <a:solidFill>
                          <a:srgbClr val="FF0000"/>
                        </a:solidFill>
                        <a:latin typeface="Cambria Math" panose="02040503050406030204" pitchFamily="18" charset="0"/>
                        <a:cs typeface="Calibri"/>
                      </a:rPr>
                      <m:t>𝒊</m:t>
                    </m:r>
                    <m:r>
                      <a:rPr lang="en-US" b="1" i="1" spc="-15" smtClean="0">
                        <a:solidFill>
                          <a:srgbClr val="FF0000"/>
                        </a:solidFill>
                        <a:latin typeface="Cambria Math" panose="02040503050406030204" pitchFamily="18" charset="0"/>
                        <a:cs typeface="Calibri"/>
                      </a:rPr>
                      <m:t>(=</m:t>
                    </m:r>
                    <m:sSub>
                      <m:sSubPr>
                        <m:ctrlPr>
                          <a:rPr lang="en-US" b="1" i="1" spc="-15" smtClean="0">
                            <a:solidFill>
                              <a:srgbClr val="FF0000"/>
                            </a:solidFill>
                            <a:latin typeface="Cambria Math" panose="02040503050406030204" pitchFamily="18" charset="0"/>
                            <a:cs typeface="Calibri"/>
                          </a:rPr>
                        </m:ctrlPr>
                      </m:sSubPr>
                      <m:e>
                        <m:r>
                          <a:rPr lang="en-US" b="1" i="1" spc="-15" smtClean="0">
                            <a:solidFill>
                              <a:srgbClr val="FF0000"/>
                            </a:solidFill>
                            <a:latin typeface="Cambria Math" panose="02040503050406030204" pitchFamily="18" charset="0"/>
                            <a:cs typeface="Calibri"/>
                          </a:rPr>
                          <m:t>𝑰</m:t>
                        </m:r>
                      </m:e>
                      <m:sub>
                        <m:r>
                          <a:rPr lang="en-US" b="1" i="1" spc="-15" smtClean="0">
                            <a:solidFill>
                              <a:srgbClr val="FF0000"/>
                            </a:solidFill>
                            <a:latin typeface="Cambria Math" panose="02040503050406030204" pitchFamily="18" charset="0"/>
                            <a:cs typeface="Calibri"/>
                          </a:rPr>
                          <m:t>𝟑</m:t>
                        </m:r>
                      </m:sub>
                    </m:sSub>
                    <m:r>
                      <a:rPr lang="en-US" b="1" i="1" spc="-15" smtClean="0">
                        <a:solidFill>
                          <a:srgbClr val="FF0000"/>
                        </a:solidFill>
                        <a:latin typeface="Cambria Math" panose="02040503050406030204" pitchFamily="18" charset="0"/>
                        <a:cs typeface="Calibri"/>
                      </a:rPr>
                      <m:t>)</m:t>
                    </m:r>
                    <m:r>
                      <a:rPr lang="en-US" i="1" spc="-15">
                        <a:latin typeface="Cambria Math" panose="02040503050406030204" pitchFamily="18" charset="0"/>
                        <a:cs typeface="Calibri"/>
                      </a:rPr>
                      <m:t>≤</m:t>
                    </m:r>
                    <m:r>
                      <a:rPr lang="en-US" b="0" i="1" spc="-15" smtClean="0">
                        <a:latin typeface="Cambria Math" panose="02040503050406030204" pitchFamily="18" charset="0"/>
                        <a:cs typeface="Calibri"/>
                      </a:rPr>
                      <m:t>4 </m:t>
                    </m:r>
                    <m:r>
                      <a:rPr lang="en-US" b="1" i="0" spc="-15" smtClean="0">
                        <a:latin typeface="Cambria Math" panose="02040503050406030204" pitchFamily="18" charset="0"/>
                        <a:cs typeface="Calibri"/>
                      </a:rPr>
                      <m:t>𝐦𝐀</m:t>
                    </m:r>
                  </m:oMath>
                </a14:m>
                <a:endParaRPr lang="en-US" dirty="0">
                  <a:cs typeface="Calibri"/>
                </a:endParaRPr>
              </a:p>
              <a:p>
                <a:r>
                  <a:rPr lang="en-US" sz="2400" b="1" dirty="0">
                    <a:solidFill>
                      <a:srgbClr val="FF0000"/>
                    </a:solidFill>
                  </a:rPr>
                  <a:t>Solve:</a:t>
                </a:r>
                <a:r>
                  <a:rPr lang="en-US" sz="2400" dirty="0"/>
                  <a:t> </a:t>
                </a:r>
              </a:p>
              <a:p>
                <a:r>
                  <a:rPr lang="en-US" dirty="0"/>
                  <a:t>Equation: 	</a:t>
                </a:r>
                <a14:m>
                  <m:oMath xmlns:m="http://schemas.openxmlformats.org/officeDocument/2006/math">
                    <m:r>
                      <a:rPr lang="en-US" b="1" i="1" smtClean="0">
                        <a:solidFill>
                          <a:srgbClr val="0000FF"/>
                        </a:solidFill>
                        <a:latin typeface="Cambria Math" panose="02040503050406030204" pitchFamily="18" charset="0"/>
                      </a:rPr>
                      <m:t>𝒗</m:t>
                    </m:r>
                    <m:r>
                      <a:rPr lang="en-US" i="1">
                        <a:latin typeface="Cambria Math" panose="02040503050406030204" pitchFamily="18" charset="0"/>
                      </a:rPr>
                      <m:t>= </m:t>
                    </m:r>
                    <m:f>
                      <m:fPr>
                        <m:ctrlPr>
                          <a:rPr lang="en-US" i="1">
                            <a:latin typeface="Cambria Math" panose="02040503050406030204" pitchFamily="18" charset="0"/>
                          </a:rPr>
                        </m:ctrlPr>
                      </m:fPr>
                      <m:num>
                        <m:r>
                          <a:rPr lang="en-US" i="1">
                            <a:latin typeface="Cambria Math" panose="02040503050406030204" pitchFamily="18" charset="0"/>
                          </a:rPr>
                          <m:t>0.5</m:t>
                        </m:r>
                      </m:num>
                      <m:den>
                        <m:r>
                          <a:rPr lang="en-US" i="1">
                            <a:latin typeface="Cambria Math" panose="02040503050406030204" pitchFamily="18" charset="0"/>
                          </a:rPr>
                          <m:t>0.5+</m:t>
                        </m:r>
                        <m:r>
                          <a:rPr lang="en-US" b="0" i="1" smtClean="0">
                            <a:latin typeface="Cambria Math" panose="02040503050406030204" pitchFamily="18" charset="0"/>
                          </a:rPr>
                          <m:t>0.5+1</m:t>
                        </m:r>
                      </m:den>
                    </m:f>
                    <m:r>
                      <a:rPr lang="en-US" i="1">
                        <a:latin typeface="Cambria Math" panose="02040503050406030204" pitchFamily="18" charset="0"/>
                      </a:rPr>
                      <m:t>⋅</m:t>
                    </m:r>
                    <m:r>
                      <a:rPr lang="en-US" b="0" i="1" smtClean="0">
                        <a:latin typeface="Cambria Math" panose="02040503050406030204" pitchFamily="18" charset="0"/>
                      </a:rPr>
                      <m:t>20</m:t>
                    </m:r>
                    <m:r>
                      <a:rPr lang="en-US" i="1" smtClean="0">
                        <a:solidFill>
                          <a:srgbClr val="FF0000"/>
                        </a:solidFill>
                        <a:latin typeface="Cambria Math" panose="02040503050406030204" pitchFamily="18" charset="0"/>
                      </a:rPr>
                      <m:t>=</m:t>
                    </m:r>
                    <m:r>
                      <a:rPr lang="en-US" b="1" i="1" smtClean="0">
                        <a:solidFill>
                          <a:srgbClr val="FF0000"/>
                        </a:solidFill>
                        <a:latin typeface="Cambria Math" panose="02040503050406030204" pitchFamily="18" charset="0"/>
                      </a:rPr>
                      <m:t>𝟓</m:t>
                    </m:r>
                    <m:r>
                      <a:rPr lang="en-US" b="1" i="1">
                        <a:solidFill>
                          <a:srgbClr val="FF0000"/>
                        </a:solidFill>
                        <a:latin typeface="Cambria Math" panose="02040503050406030204" pitchFamily="18" charset="0"/>
                      </a:rPr>
                      <m:t> </m:t>
                    </m:r>
                    <m:r>
                      <a:rPr lang="en-US" b="1">
                        <a:solidFill>
                          <a:srgbClr val="FF0000"/>
                        </a:solidFill>
                        <a:latin typeface="Cambria Math" panose="02040503050406030204" pitchFamily="18" charset="0"/>
                      </a:rPr>
                      <m:t>𝐕</m:t>
                    </m:r>
                  </m:oMath>
                </a14:m>
                <a:endParaRPr lang="en-US" b="1" dirty="0">
                  <a:solidFill>
                    <a:srgbClr val="FF0000"/>
                  </a:solidFill>
                </a:endParaRPr>
              </a:p>
              <a:p>
                <a:endParaRPr lang="en-US" b="1" dirty="0"/>
              </a:p>
              <a:p>
                <a:r>
                  <a:rPr lang="en-US" b="1" dirty="0"/>
                  <a:t>		</a:t>
                </a:r>
                <a14:m>
                  <m:oMath xmlns:m="http://schemas.openxmlformats.org/officeDocument/2006/math">
                    <m:sSub>
                      <m:sSubPr>
                        <m:ctrlPr>
                          <a:rPr lang="en-US" b="1" i="1" smtClean="0">
                            <a:solidFill>
                              <a:srgbClr val="FF0000"/>
                            </a:solidFill>
                            <a:latin typeface="Cambria Math" panose="02040503050406030204" pitchFamily="18" charset="0"/>
                          </a:rPr>
                        </m:ctrlPr>
                      </m:sSubPr>
                      <m:e>
                        <m:r>
                          <a:rPr lang="en-US" b="1" i="1">
                            <a:solidFill>
                              <a:srgbClr val="FF0000"/>
                            </a:solidFill>
                            <a:latin typeface="Cambria Math" panose="02040503050406030204" pitchFamily="18" charset="0"/>
                          </a:rPr>
                          <m:t>𝑰</m:t>
                        </m:r>
                      </m:e>
                      <m:sub>
                        <m:r>
                          <a:rPr lang="en-US" b="1" i="1" smtClean="0">
                            <a:solidFill>
                              <a:srgbClr val="FF0000"/>
                            </a:solidFill>
                            <a:latin typeface="Cambria Math" panose="02040503050406030204" pitchFamily="18" charset="0"/>
                          </a:rPr>
                          <m:t>𝟏</m:t>
                        </m:r>
                      </m:sub>
                    </m:sSub>
                    <m:r>
                      <a:rPr lang="en-US" b="1" i="1">
                        <a:latin typeface="Cambria Math" panose="02040503050406030204" pitchFamily="18" charset="0"/>
                      </a:rPr>
                      <m:t>=</m:t>
                    </m:r>
                    <m:f>
                      <m:fPr>
                        <m:ctrlPr>
                          <a:rPr lang="en-US" b="1" i="1">
                            <a:latin typeface="Cambria Math" panose="02040503050406030204" pitchFamily="18" charset="0"/>
                          </a:rPr>
                        </m:ctrlPr>
                      </m:fPr>
                      <m:num>
                        <m:r>
                          <a:rPr lang="en-US" b="1" i="1" smtClean="0">
                            <a:latin typeface="Cambria Math" panose="02040503050406030204" pitchFamily="18" charset="0"/>
                          </a:rPr>
                          <m:t>𝟐𝟎</m:t>
                        </m:r>
                      </m:num>
                      <m:den>
                        <m:r>
                          <a:rPr lang="en-US" b="1" i="1" smtClean="0">
                            <a:latin typeface="Cambria Math" panose="02040503050406030204" pitchFamily="18" charset="0"/>
                          </a:rPr>
                          <m:t>𝟏</m:t>
                        </m:r>
                        <m:r>
                          <a:rPr lang="en-US" b="1" i="1" smtClean="0">
                            <a:latin typeface="Cambria Math" panose="02040503050406030204" pitchFamily="18" charset="0"/>
                          </a:rPr>
                          <m:t>+</m:t>
                        </m:r>
                        <m:r>
                          <a:rPr lang="en-US" b="1" i="1" smtClean="0">
                            <a:latin typeface="Cambria Math" panose="02040503050406030204" pitchFamily="18" charset="0"/>
                          </a:rPr>
                          <m:t>𝟎</m:t>
                        </m:r>
                        <m:r>
                          <a:rPr lang="en-US" b="1" i="1" smtClean="0">
                            <a:latin typeface="Cambria Math" panose="02040503050406030204" pitchFamily="18" charset="0"/>
                          </a:rPr>
                          <m:t>.</m:t>
                        </m:r>
                        <m:r>
                          <a:rPr lang="en-US" b="1" i="1" smtClean="0">
                            <a:latin typeface="Cambria Math" panose="02040503050406030204" pitchFamily="18" charset="0"/>
                          </a:rPr>
                          <m:t>𝟓</m:t>
                        </m:r>
                        <m:r>
                          <a:rPr lang="en-US" b="1" i="1">
                            <a:latin typeface="Cambria Math" panose="02040503050406030204" pitchFamily="18" charset="0"/>
                          </a:rPr>
                          <m:t>+</m:t>
                        </m:r>
                        <m:r>
                          <a:rPr lang="en-US" b="1" i="1">
                            <a:latin typeface="Cambria Math" panose="02040503050406030204" pitchFamily="18" charset="0"/>
                          </a:rPr>
                          <m:t>𝟎</m:t>
                        </m:r>
                        <m:r>
                          <a:rPr lang="en-US" b="1" i="1">
                            <a:latin typeface="Cambria Math" panose="02040503050406030204" pitchFamily="18" charset="0"/>
                          </a:rPr>
                          <m:t>.</m:t>
                        </m:r>
                        <m:r>
                          <a:rPr lang="en-US" b="1" i="1">
                            <a:latin typeface="Cambria Math" panose="02040503050406030204" pitchFamily="18" charset="0"/>
                          </a:rPr>
                          <m:t>𝟓</m:t>
                        </m:r>
                      </m:den>
                    </m:f>
                    <m:r>
                      <a:rPr lang="en-US" b="1" i="1" smtClean="0">
                        <a:solidFill>
                          <a:srgbClr val="FF0000"/>
                        </a:solidFill>
                        <a:latin typeface="Cambria Math" panose="02040503050406030204" pitchFamily="18" charset="0"/>
                      </a:rPr>
                      <m:t>=</m:t>
                    </m:r>
                    <m:r>
                      <a:rPr lang="en-US" b="1" i="1" smtClean="0">
                        <a:solidFill>
                          <a:srgbClr val="FF0000"/>
                        </a:solidFill>
                        <a:latin typeface="Cambria Math" panose="02040503050406030204" pitchFamily="18" charset="0"/>
                      </a:rPr>
                      <m:t>𝟏𝟎</m:t>
                    </m:r>
                    <m:r>
                      <a:rPr lang="en-US" b="1" i="1">
                        <a:solidFill>
                          <a:srgbClr val="FF0000"/>
                        </a:solidFill>
                        <a:latin typeface="Cambria Math" panose="02040503050406030204" pitchFamily="18" charset="0"/>
                      </a:rPr>
                      <m:t> </m:t>
                    </m:r>
                    <m:r>
                      <a:rPr lang="en-US" b="1">
                        <a:solidFill>
                          <a:srgbClr val="FF0000"/>
                        </a:solidFill>
                        <a:latin typeface="Cambria Math" panose="02040503050406030204" pitchFamily="18" charset="0"/>
                      </a:rPr>
                      <m:t>𝐦𝐀</m:t>
                    </m:r>
                    <m:r>
                      <a:rPr lang="en-US" b="1" i="1" smtClean="0">
                        <a:latin typeface="Cambria Math" panose="02040503050406030204" pitchFamily="18" charset="0"/>
                      </a:rPr>
                      <m:t>=</m:t>
                    </m:r>
                    <m:r>
                      <a:rPr lang="en-US" b="1" i="1" smtClean="0">
                        <a:solidFill>
                          <a:srgbClr val="FF0000"/>
                        </a:solidFill>
                        <a:latin typeface="Cambria Math" panose="02040503050406030204" pitchFamily="18" charset="0"/>
                      </a:rPr>
                      <m:t>𝒊</m:t>
                    </m:r>
                  </m:oMath>
                </a14:m>
                <a:endParaRPr lang="en-US" b="1" i="1" dirty="0"/>
              </a:p>
              <a:p>
                <a:r>
                  <a:rPr lang="en-US" sz="2400" b="1" dirty="0">
                    <a:solidFill>
                      <a:srgbClr val="FF0000"/>
                    </a:solidFill>
                  </a:rPr>
                  <a:t>Verify:</a:t>
                </a:r>
                <a:r>
                  <a:rPr lang="en-US" b="1" dirty="0">
                    <a:solidFill>
                      <a:srgbClr val="FF0000"/>
                    </a:solidFill>
                  </a:rPr>
                  <a:t>	</a:t>
                </a:r>
                <a:r>
                  <a:rPr lang="en-US" dirty="0"/>
                  <a:t>For </a:t>
                </a:r>
                <a:r>
                  <a:rPr lang="en-US" b="1" spc="-15" dirty="0">
                    <a:cs typeface="Calibri"/>
                  </a:rPr>
                  <a:t>BC </a:t>
                </a:r>
                <a:r>
                  <a:rPr lang="en-US" spc="-15" dirty="0">
                    <a:cs typeface="Calibri"/>
                  </a:rPr>
                  <a:t>mode   </a:t>
                </a:r>
                <a14:m>
                  <m:oMath xmlns:m="http://schemas.openxmlformats.org/officeDocument/2006/math">
                    <m:r>
                      <a:rPr lang="en-US" i="1">
                        <a:latin typeface="Cambria Math" panose="02040503050406030204" pitchFamily="18" charset="0"/>
                      </a:rPr>
                      <m:t>→ </m:t>
                    </m:r>
                  </m:oMath>
                </a14:m>
                <a:r>
                  <a:rPr lang="en-US" dirty="0"/>
                  <a:t>	</a:t>
                </a:r>
                <a14:m>
                  <m:oMath xmlns:m="http://schemas.openxmlformats.org/officeDocument/2006/math">
                    <m:r>
                      <a:rPr lang="en-US" spc="-15">
                        <a:latin typeface="Cambria Math" panose="02040503050406030204" pitchFamily="18" charset="0"/>
                        <a:cs typeface="Calibri"/>
                      </a:rPr>
                      <m:t>−2&lt;</m:t>
                    </m:r>
                    <m:r>
                      <a:rPr lang="en-US" b="1" i="1" spc="-15">
                        <a:solidFill>
                          <a:srgbClr val="0000FF"/>
                        </a:solidFill>
                        <a:latin typeface="Cambria Math" panose="02040503050406030204" pitchFamily="18" charset="0"/>
                        <a:cs typeface="Calibri"/>
                      </a:rPr>
                      <m:t>𝒗</m:t>
                    </m:r>
                    <m:r>
                      <a:rPr lang="en-US" i="1" spc="-15">
                        <a:latin typeface="Cambria Math" panose="02040503050406030204" pitchFamily="18" charset="0"/>
                        <a:cs typeface="Calibri"/>
                      </a:rPr>
                      <m:t>≤2 </m:t>
                    </m:r>
                    <m:r>
                      <m:rPr>
                        <m:sty m:val="p"/>
                      </m:rPr>
                      <a:rPr lang="en-US" spc="-15">
                        <a:latin typeface="Cambria Math" panose="02040503050406030204" pitchFamily="18" charset="0"/>
                        <a:cs typeface="Calibri"/>
                      </a:rPr>
                      <m:t>V</m:t>
                    </m:r>
                    <m:r>
                      <m:rPr>
                        <m:nor/>
                      </m:rPr>
                      <a:rPr lang="en-US" spc="-15" dirty="0">
                        <a:cs typeface="Calibri"/>
                      </a:rPr>
                      <m:t>			</m:t>
                    </m:r>
                  </m:oMath>
                </a14:m>
                <a:endParaRPr lang="en-US" spc="-15" dirty="0">
                  <a:cs typeface="Calibri"/>
                </a:endParaRPr>
              </a:p>
              <a:p>
                <a:pPr marL="25400">
                  <a:spcBef>
                    <a:spcPts val="145"/>
                  </a:spcBef>
                  <a:tabLst>
                    <a:tab pos="711200" algn="l"/>
                  </a:tabLst>
                </a:pPr>
                <a:r>
                  <a:rPr lang="en-US" spc="-15" dirty="0">
                    <a:cs typeface="Calibri"/>
                  </a:rPr>
                  <a:t>				</a:t>
                </a:r>
                <a14:m>
                  <m:oMath xmlns:m="http://schemas.openxmlformats.org/officeDocument/2006/math">
                    <m:r>
                      <a:rPr lang="en-US" spc="-15">
                        <a:latin typeface="Cambria Math" panose="02040503050406030204" pitchFamily="18" charset="0"/>
                        <a:cs typeface="Calibri"/>
                      </a:rPr>
                      <m:t>−4&lt;</m:t>
                    </m:r>
                    <m:sSub>
                      <m:sSubPr>
                        <m:ctrlPr>
                          <a:rPr lang="en-US" b="1" i="1" spc="-15">
                            <a:solidFill>
                              <a:srgbClr val="FF0000"/>
                            </a:solidFill>
                            <a:latin typeface="Cambria Math" panose="02040503050406030204" pitchFamily="18" charset="0"/>
                            <a:cs typeface="Calibri"/>
                          </a:rPr>
                        </m:ctrlPr>
                      </m:sSubPr>
                      <m:e>
                        <m:r>
                          <a:rPr lang="en-US" b="1" i="1" spc="-15">
                            <a:solidFill>
                              <a:srgbClr val="FF0000"/>
                            </a:solidFill>
                            <a:latin typeface="Cambria Math" panose="02040503050406030204" pitchFamily="18" charset="0"/>
                            <a:cs typeface="Calibri"/>
                          </a:rPr>
                          <m:t>𝑰</m:t>
                        </m:r>
                      </m:e>
                      <m:sub>
                        <m:r>
                          <a:rPr lang="en-US" b="1" i="1" spc="-15">
                            <a:solidFill>
                              <a:srgbClr val="FF0000"/>
                            </a:solidFill>
                            <a:latin typeface="Cambria Math" panose="02040503050406030204" pitchFamily="18" charset="0"/>
                            <a:cs typeface="Calibri"/>
                          </a:rPr>
                          <m:t>𝟑</m:t>
                        </m:r>
                      </m:sub>
                    </m:sSub>
                    <m:r>
                      <a:rPr lang="en-US" i="1" spc="-15">
                        <a:latin typeface="Cambria Math" panose="02040503050406030204" pitchFamily="18" charset="0"/>
                        <a:cs typeface="Calibri"/>
                      </a:rPr>
                      <m:t>≤4 </m:t>
                    </m:r>
                    <m:r>
                      <a:rPr lang="en-US" b="1" spc="-15">
                        <a:latin typeface="Cambria Math" panose="02040503050406030204" pitchFamily="18" charset="0"/>
                        <a:cs typeface="Calibri"/>
                      </a:rPr>
                      <m:t>𝐦𝐀</m:t>
                    </m:r>
                  </m:oMath>
                </a14:m>
                <a:endParaRPr lang="en-US" b="1" dirty="0"/>
              </a:p>
              <a:p>
                <a:r>
                  <a:rPr lang="en-US" b="1" dirty="0"/>
                  <a:t>	</a:t>
                </a:r>
                <a:r>
                  <a:rPr lang="en-US" dirty="0"/>
                  <a:t>Here, NONE of the conditions are fulfilled.</a:t>
                </a:r>
              </a:p>
              <a:p>
                <a:r>
                  <a:rPr lang="en-US" dirty="0"/>
                  <a:t>	</a:t>
                </a:r>
                <a:r>
                  <a:rPr lang="en-US" b="1" dirty="0">
                    <a:solidFill>
                      <a:srgbClr val="FF0000"/>
                    </a:solidFill>
                  </a:rPr>
                  <a:t>Assumption is INCORRECT! </a:t>
                </a:r>
                <a:endParaRPr lang="en-US" b="1" i="1" dirty="0"/>
              </a:p>
            </p:txBody>
          </p:sp>
        </mc:Choice>
        <mc:Fallback xmlns="">
          <p:sp>
            <p:nvSpPr>
              <p:cNvPr id="6" name="TextBox 5">
                <a:extLst>
                  <a:ext uri="{FF2B5EF4-FFF2-40B4-BE49-F238E27FC236}">
                    <a16:creationId xmlns:a16="http://schemas.microsoft.com/office/drawing/2014/main" id="{F5C833F6-195A-27D0-3230-7B0675F995D4}"/>
                  </a:ext>
                </a:extLst>
              </p:cNvPr>
              <p:cNvSpPr txBox="1">
                <a:spLocks noRot="1" noChangeAspect="1" noMove="1" noResize="1" noEditPoints="1" noAdjustHandles="1" noChangeArrowheads="1" noChangeShapeType="1" noTextEdit="1"/>
              </p:cNvSpPr>
              <p:nvPr/>
            </p:nvSpPr>
            <p:spPr>
              <a:xfrm>
                <a:off x="838199" y="2325332"/>
                <a:ext cx="6328433" cy="3988143"/>
              </a:xfrm>
              <a:prstGeom prst="rect">
                <a:avLst/>
              </a:prstGeom>
              <a:blipFill>
                <a:blip r:embed="rId3"/>
                <a:stretch>
                  <a:fillRect l="-1444" t="-1221" b="-1374"/>
                </a:stretch>
              </a:blipFill>
            </p:spPr>
            <p:txBody>
              <a:bodyPr/>
              <a:lstStyle/>
              <a:p>
                <a:r>
                  <a:rPr lang="en-US">
                    <a:noFill/>
                  </a:rPr>
                  <a:t> </a:t>
                </a:r>
              </a:p>
            </p:txBody>
          </p:sp>
        </mc:Fallback>
      </mc:AlternateContent>
      <p:pic>
        <p:nvPicPr>
          <p:cNvPr id="7174" name="Picture 6">
            <a:extLst>
              <a:ext uri="{FF2B5EF4-FFF2-40B4-BE49-F238E27FC236}">
                <a16:creationId xmlns:a16="http://schemas.microsoft.com/office/drawing/2014/main" id="{963D4868-E170-3606-718C-08902A5B08E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81939" y="2153906"/>
            <a:ext cx="3059231" cy="2321803"/>
          </a:xfrm>
          <a:prstGeom prst="rect">
            <a:avLst/>
          </a:prstGeom>
          <a:noFill/>
          <a:extLst>
            <a:ext uri="{909E8E84-426E-40DD-AFC4-6F175D3DCCD1}">
              <a14:hiddenFill xmlns:a14="http://schemas.microsoft.com/office/drawing/2010/main">
                <a:solidFill>
                  <a:srgbClr val="FFFFFF"/>
                </a:solidFill>
              </a14:hiddenFill>
            </a:ext>
          </a:extLst>
        </p:spPr>
      </p:pic>
      <p:pic>
        <p:nvPicPr>
          <p:cNvPr id="7176" name="Picture 8">
            <a:extLst>
              <a:ext uri="{FF2B5EF4-FFF2-40B4-BE49-F238E27FC236}">
                <a16:creationId xmlns:a16="http://schemas.microsoft.com/office/drawing/2014/main" id="{2A2E9772-3C53-AB94-48B0-7DCF38FE31F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7924" b="20996"/>
          <a:stretch/>
        </p:blipFill>
        <p:spPr bwMode="auto">
          <a:xfrm>
            <a:off x="9852135" y="2791378"/>
            <a:ext cx="895350" cy="1483567"/>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10F1A918-397D-E0E4-4381-0130BF23797C}"/>
                  </a:ext>
                </a:extLst>
              </p:cNvPr>
              <p:cNvSpPr txBox="1">
                <a:spLocks/>
              </p:cNvSpPr>
              <p:nvPr/>
            </p:nvSpPr>
            <p:spPr>
              <a:xfrm>
                <a:off x="838200" y="1499691"/>
                <a:ext cx="10515600" cy="748987"/>
              </a:xfrm>
              <a:prstGeom prst="roundRect">
                <a:avLst/>
              </a:prstGeom>
              <a:ln w="38100">
                <a:solidFill>
                  <a:schemeClr val="tx1"/>
                </a:solidFill>
              </a:ln>
            </p:spPr>
            <p:style>
              <a:lnRef idx="2">
                <a:schemeClr val="dk1"/>
              </a:lnRef>
              <a:fillRef idx="1">
                <a:schemeClr val="lt1"/>
              </a:fillRef>
              <a:effectRef idx="0">
                <a:schemeClr val="dk1"/>
              </a:effectRef>
              <a:fontRef idx="minor">
                <a:schemeClr val="dk1"/>
              </a:fontRef>
            </p:style>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b="1" dirty="0"/>
                  <a:t>Solve </a:t>
                </a:r>
                <a:r>
                  <a:rPr lang="en-US" sz="2400" dirty="0"/>
                  <a:t>the circuit on the right, to find the currents </a:t>
                </a:r>
                <a14:m>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𝑰</m:t>
                        </m:r>
                      </m:e>
                      <m:sub>
                        <m:r>
                          <a:rPr lang="en-US" sz="2400" b="1" i="1" smtClean="0">
                            <a:latin typeface="Cambria Math" panose="02040503050406030204" pitchFamily="18" charset="0"/>
                          </a:rPr>
                          <m:t>𝟏</m:t>
                        </m:r>
                      </m:sub>
                    </m:sSub>
                  </m:oMath>
                </a14:m>
                <a:r>
                  <a:rPr lang="en-US" sz="2400" b="1" dirty="0"/>
                  <a:t>. </a:t>
                </a:r>
                <a:r>
                  <a:rPr lang="en-US" sz="2400" dirty="0"/>
                  <a:t>Additionally, determine the voltage across </a:t>
                </a:r>
                <a14:m>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𝑵</m:t>
                        </m:r>
                      </m:e>
                      <m:sub>
                        <m:r>
                          <a:rPr lang="en-US" sz="2400" b="1" i="1" smtClean="0">
                            <a:latin typeface="Cambria Math" panose="02040503050406030204" pitchFamily="18" charset="0"/>
                          </a:rPr>
                          <m:t>𝑫</m:t>
                        </m:r>
                      </m:sub>
                    </m:sSub>
                  </m:oMath>
                </a14:m>
                <a:r>
                  <a:rPr lang="en-US" sz="2400" b="1" dirty="0"/>
                  <a:t>.</a:t>
                </a:r>
              </a:p>
            </p:txBody>
          </p:sp>
        </mc:Choice>
        <mc:Fallback xmlns="">
          <p:sp>
            <p:nvSpPr>
              <p:cNvPr id="5" name="Content Placeholder 2">
                <a:extLst>
                  <a:ext uri="{FF2B5EF4-FFF2-40B4-BE49-F238E27FC236}">
                    <a16:creationId xmlns:a16="http://schemas.microsoft.com/office/drawing/2014/main" id="{10F1A918-397D-E0E4-4381-0130BF23797C}"/>
                  </a:ext>
                </a:extLst>
              </p:cNvPr>
              <p:cNvSpPr txBox="1">
                <a:spLocks noRot="1" noChangeAspect="1" noMove="1" noResize="1" noEditPoints="1" noAdjustHandles="1" noChangeArrowheads="1" noChangeShapeType="1" noTextEdit="1"/>
              </p:cNvSpPr>
              <p:nvPr/>
            </p:nvSpPr>
            <p:spPr>
              <a:xfrm>
                <a:off x="838200" y="1499691"/>
                <a:ext cx="10515600" cy="748987"/>
              </a:xfrm>
              <a:prstGeom prst="roundRect">
                <a:avLst/>
              </a:prstGeom>
              <a:blipFill>
                <a:blip r:embed="rId6"/>
                <a:stretch>
                  <a:fillRect l="-289" t="-6202" b="-3876"/>
                </a:stretch>
              </a:blipFill>
              <a:ln w="38100">
                <a:solidFill>
                  <a:schemeClr val="tx1"/>
                </a:solidFill>
              </a:ln>
            </p:spPr>
            <p:txBody>
              <a:bodyPr/>
              <a:lstStyle/>
              <a:p>
                <a:r>
                  <a:rPr lang="en-US">
                    <a:noFill/>
                  </a:rPr>
                  <a:t> </a:t>
                </a:r>
              </a:p>
            </p:txBody>
          </p:sp>
        </mc:Fallback>
      </mc:AlternateContent>
      <p:cxnSp>
        <p:nvCxnSpPr>
          <p:cNvPr id="7" name="Straight Connector 6">
            <a:extLst>
              <a:ext uri="{FF2B5EF4-FFF2-40B4-BE49-F238E27FC236}">
                <a16:creationId xmlns:a16="http://schemas.microsoft.com/office/drawing/2014/main" id="{3FC57117-3F95-FE3E-D229-A4E17014A452}"/>
              </a:ext>
            </a:extLst>
          </p:cNvPr>
          <p:cNvCxnSpPr>
            <a:cxnSpLocks/>
          </p:cNvCxnSpPr>
          <p:nvPr/>
        </p:nvCxnSpPr>
        <p:spPr>
          <a:xfrm>
            <a:off x="8946576" y="4965294"/>
            <a:ext cx="1350170" cy="0"/>
          </a:xfrm>
          <a:prstGeom prst="line">
            <a:avLst/>
          </a:prstGeom>
          <a:ln w="38100" cap="rnd">
            <a:solidFill>
              <a:srgbClr val="FF0000"/>
            </a:solidFill>
            <a:prstDash val="sysDot"/>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2355A332-2AEB-4B6E-1AAA-2B874705283A}"/>
              </a:ext>
            </a:extLst>
          </p:cNvPr>
          <p:cNvSpPr/>
          <p:nvPr/>
        </p:nvSpPr>
        <p:spPr>
          <a:xfrm>
            <a:off x="10141170" y="4887506"/>
            <a:ext cx="155576" cy="155576"/>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F4EE4F75-4B00-53F1-695C-B3FE8F1FE0DB}"/>
              </a:ext>
            </a:extLst>
          </p:cNvPr>
          <p:cNvCxnSpPr>
            <a:cxnSpLocks/>
            <a:stCxn id="9" idx="4"/>
          </p:cNvCxnSpPr>
          <p:nvPr/>
        </p:nvCxnSpPr>
        <p:spPr>
          <a:xfrm>
            <a:off x="10218958" y="5043082"/>
            <a:ext cx="0" cy="688963"/>
          </a:xfrm>
          <a:prstGeom prst="line">
            <a:avLst/>
          </a:prstGeom>
          <a:ln w="38100" cap="rnd">
            <a:solidFill>
              <a:srgbClr val="FF0000"/>
            </a:solidFill>
            <a:prstDash val="sysDot"/>
          </a:ln>
        </p:spPr>
        <p:style>
          <a:lnRef idx="1">
            <a:schemeClr val="accent1"/>
          </a:lnRef>
          <a:fillRef idx="0">
            <a:schemeClr val="accent1"/>
          </a:fillRef>
          <a:effectRef idx="0">
            <a:schemeClr val="accent1"/>
          </a:effectRef>
          <a:fontRef idx="minor">
            <a:schemeClr val="tx1"/>
          </a:fontRef>
        </p:style>
      </p:cxnSp>
      <p:pic>
        <p:nvPicPr>
          <p:cNvPr id="15" name="Picture 6">
            <a:extLst>
              <a:ext uri="{FF2B5EF4-FFF2-40B4-BE49-F238E27FC236}">
                <a16:creationId xmlns:a16="http://schemas.microsoft.com/office/drawing/2014/main" id="{A2850147-B414-0AB6-6F9C-1FD2EA2030A6}"/>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0544" t="16748" r="30626" b="21549"/>
          <a:stretch/>
        </p:blipFill>
        <p:spPr bwMode="auto">
          <a:xfrm>
            <a:off x="9714198" y="3106102"/>
            <a:ext cx="397066" cy="881063"/>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BE631679-0BBC-9AD4-7EC2-A00D11442555}"/>
                  </a:ext>
                </a:extLst>
              </p:cNvPr>
              <p:cNvSpPr txBox="1"/>
              <p:nvPr/>
            </p:nvSpPr>
            <p:spPr>
              <a:xfrm>
                <a:off x="8994538" y="3546633"/>
                <a:ext cx="724438" cy="369332"/>
              </a:xfrm>
              <a:prstGeom prst="rect">
                <a:avLst/>
              </a:prstGeom>
              <a:solidFill>
                <a:schemeClr val="bg1"/>
              </a:solidFill>
            </p:spPr>
            <p:txBody>
              <a:bodyPr wrap="square">
                <a:spAutoFit/>
              </a:bodyPr>
              <a:lstStyle/>
              <a:p>
                <a14:m>
                  <m:oMath xmlns:m="http://schemas.openxmlformats.org/officeDocument/2006/math">
                    <m:r>
                      <a:rPr lang="en-US" b="1" i="1" spc="-15" smtClean="0">
                        <a:latin typeface="Cambria Math" panose="02040503050406030204" pitchFamily="18" charset="0"/>
                        <a:cs typeface="Calibri"/>
                      </a:rPr>
                      <m:t>𝟎</m:t>
                    </m:r>
                    <m:r>
                      <a:rPr lang="en-US" b="1" i="1" spc="-15" smtClean="0">
                        <a:latin typeface="Cambria Math" panose="02040503050406030204" pitchFamily="18" charset="0"/>
                        <a:cs typeface="Calibri"/>
                      </a:rPr>
                      <m:t>.</m:t>
                    </m:r>
                    <m:r>
                      <a:rPr lang="en-US" b="1" i="1" spc="-15" smtClean="0">
                        <a:latin typeface="Cambria Math" panose="02040503050406030204" pitchFamily="18" charset="0"/>
                        <a:cs typeface="Calibri"/>
                      </a:rPr>
                      <m:t>𝟓</m:t>
                    </m:r>
                    <m:r>
                      <a:rPr lang="en-US" b="1" i="1" spc="-15" smtClean="0">
                        <a:latin typeface="Cambria Math" panose="02040503050406030204" pitchFamily="18" charset="0"/>
                        <a:cs typeface="Calibri"/>
                      </a:rPr>
                      <m:t> </m:t>
                    </m:r>
                    <m:r>
                      <a:rPr lang="en-US" b="1" spc="-15">
                        <a:latin typeface="Cambria Math" panose="02040503050406030204" pitchFamily="18" charset="0"/>
                        <a:cs typeface="Calibri"/>
                      </a:rPr>
                      <m:t>𝐤</m:t>
                    </m:r>
                    <m:r>
                      <a:rPr lang="en-US" b="1" spc="-15">
                        <a:latin typeface="Cambria Math" panose="02040503050406030204" pitchFamily="18" charset="0"/>
                        <a:cs typeface="Calibri"/>
                      </a:rPr>
                      <m:t>𝛀</m:t>
                    </m:r>
                  </m:oMath>
                </a14:m>
                <a:r>
                  <a:rPr lang="en-US" b="1" spc="-15" dirty="0">
                    <a:cs typeface="Calibri"/>
                  </a:rPr>
                  <a:t> </a:t>
                </a:r>
                <a:endParaRPr lang="en-US" dirty="0"/>
              </a:p>
            </p:txBody>
          </p:sp>
        </mc:Choice>
        <mc:Fallback xmlns="">
          <p:sp>
            <p:nvSpPr>
              <p:cNvPr id="16" name="TextBox 15">
                <a:extLst>
                  <a:ext uri="{FF2B5EF4-FFF2-40B4-BE49-F238E27FC236}">
                    <a16:creationId xmlns:a16="http://schemas.microsoft.com/office/drawing/2014/main" id="{BE631679-0BBC-9AD4-7EC2-A00D11442555}"/>
                  </a:ext>
                </a:extLst>
              </p:cNvPr>
              <p:cNvSpPr txBox="1">
                <a:spLocks noRot="1" noChangeAspect="1" noMove="1" noResize="1" noEditPoints="1" noAdjustHandles="1" noChangeArrowheads="1" noChangeShapeType="1" noTextEdit="1"/>
              </p:cNvSpPr>
              <p:nvPr/>
            </p:nvSpPr>
            <p:spPr>
              <a:xfrm>
                <a:off x="8994538" y="3546633"/>
                <a:ext cx="724438" cy="369332"/>
              </a:xfrm>
              <a:prstGeom prst="rect">
                <a:avLst/>
              </a:prstGeom>
              <a:blipFill>
                <a:blip r:embed="rId8"/>
                <a:stretch>
                  <a:fillRect r="-23529"/>
                </a:stretch>
              </a:blipFill>
            </p:spPr>
            <p:txBody>
              <a:bodyPr/>
              <a:lstStyle/>
              <a:p>
                <a:r>
                  <a:rPr lang="en-US">
                    <a:noFill/>
                  </a:rPr>
                  <a:t> </a:t>
                </a:r>
              </a:p>
            </p:txBody>
          </p:sp>
        </mc:Fallback>
      </mc:AlternateContent>
    </p:spTree>
    <p:extLst>
      <p:ext uri="{BB962C8B-B14F-4D97-AF65-F5344CB8AC3E}">
        <p14:creationId xmlns:p14="http://schemas.microsoft.com/office/powerpoint/2010/main" val="6825334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
                                            <p:txEl>
                                              <p:pRg st="5" end="5"/>
                                            </p:txEl>
                                          </p:spTgt>
                                        </p:tgtEl>
                                        <p:attrNameLst>
                                          <p:attrName>style.visibility</p:attrName>
                                        </p:attrNameLst>
                                      </p:cBhvr>
                                      <p:to>
                                        <p:strVal val="visible"/>
                                      </p:to>
                                    </p:set>
                                    <p:animEffect transition="in" filter="fade">
                                      <p:cBhvr>
                                        <p:cTn id="15" dur="500"/>
                                        <p:tgtEl>
                                          <p:spTgt spid="6">
                                            <p:txEl>
                                              <p:pRg st="5" end="5"/>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6">
                                            <p:txEl>
                                              <p:pRg st="7" end="7"/>
                                            </p:txEl>
                                          </p:spTgt>
                                        </p:tgtEl>
                                        <p:attrNameLst>
                                          <p:attrName>style.visibility</p:attrName>
                                        </p:attrNameLst>
                                      </p:cBhvr>
                                      <p:to>
                                        <p:strVal val="visible"/>
                                      </p:to>
                                    </p:set>
                                    <p:animEffect transition="in" filter="fade">
                                      <p:cBhvr>
                                        <p:cTn id="18" dur="500"/>
                                        <p:tgtEl>
                                          <p:spTgt spid="6">
                                            <p:txEl>
                                              <p:pRg st="7" end="7"/>
                                            </p:txEl>
                                          </p:spTgt>
                                        </p:tgtEl>
                                      </p:cBhvr>
                                    </p:animEffect>
                                  </p:childTnLst>
                                </p:cTn>
                              </p:par>
                            </p:childTnLst>
                          </p:cTn>
                        </p:par>
                        <p:par>
                          <p:cTn id="19" fill="hold">
                            <p:stCondLst>
                              <p:cond delay="500"/>
                            </p:stCondLst>
                            <p:childTnLst>
                              <p:par>
                                <p:cTn id="20" presetID="10" presetClass="entr" presetSubtype="0" fill="hold" nodeType="after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par>
                          <p:cTn id="23" fill="hold">
                            <p:stCondLst>
                              <p:cond delay="1000"/>
                            </p:stCondLst>
                            <p:childTnLst>
                              <p:par>
                                <p:cTn id="24" presetID="10" presetClass="entr" presetSubtype="0" fill="hold" grpId="0" nodeType="after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childTnLst>
                          </p:cTn>
                        </p:par>
                        <p:par>
                          <p:cTn id="27" fill="hold">
                            <p:stCondLst>
                              <p:cond delay="1500"/>
                            </p:stCondLst>
                            <p:childTnLst>
                              <p:par>
                                <p:cTn id="28" presetID="10" presetClass="entr" presetSubtype="0" fill="hold" nodeType="after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fade">
                                      <p:cBhvr>
                                        <p:cTn id="30" dur="500"/>
                                        <p:tgtEl>
                                          <p:spTgt spid="10"/>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6">
                                            <p:txEl>
                                              <p:pRg st="10" end="10"/>
                                            </p:txEl>
                                          </p:spTgt>
                                        </p:tgtEl>
                                        <p:attrNameLst>
                                          <p:attrName>style.visibility</p:attrName>
                                        </p:attrNameLst>
                                      </p:cBhvr>
                                      <p:to>
                                        <p:strVal val="visible"/>
                                      </p:to>
                                    </p:set>
                                    <p:animEffect transition="in" filter="fade">
                                      <p:cBhvr>
                                        <p:cTn id="35" dur="500"/>
                                        <p:tgtEl>
                                          <p:spTgt spid="6">
                                            <p:txEl>
                                              <p:pRg st="10" end="10"/>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6">
                                            <p:txEl>
                                              <p:pRg st="11" end="11"/>
                                            </p:txEl>
                                          </p:spTgt>
                                        </p:tgtEl>
                                        <p:attrNameLst>
                                          <p:attrName>style.visibility</p:attrName>
                                        </p:attrNameLst>
                                      </p:cBhvr>
                                      <p:to>
                                        <p:strVal val="visible"/>
                                      </p:to>
                                    </p:set>
                                    <p:animEffect transition="in" filter="fade">
                                      <p:cBhvr>
                                        <p:cTn id="38" dur="500"/>
                                        <p:tgtEl>
                                          <p:spTgt spid="6">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6"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6A5111-69C3-1ECF-0300-786BC9AD8D0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32A64BC-549E-2B1A-E5C1-0E3DFB223D71}"/>
              </a:ext>
            </a:extLst>
          </p:cNvPr>
          <p:cNvSpPr>
            <a:spLocks noGrp="1"/>
          </p:cNvSpPr>
          <p:nvPr>
            <p:ph type="title"/>
          </p:nvPr>
        </p:nvSpPr>
        <p:spPr>
          <a:xfrm>
            <a:off x="838199" y="365125"/>
            <a:ext cx="10676467" cy="1325563"/>
          </a:xfrm>
        </p:spPr>
        <p:txBody>
          <a:bodyPr/>
          <a:lstStyle/>
          <a:p>
            <a:r>
              <a:rPr lang="en-US" dirty="0"/>
              <a:t>Method of Assumed State: Example 4</a:t>
            </a:r>
          </a:p>
        </p:txBody>
      </p:sp>
      <p:pic>
        <p:nvPicPr>
          <p:cNvPr id="8" name="Picture 2">
            <a:extLst>
              <a:ext uri="{FF2B5EF4-FFF2-40B4-BE49-F238E27FC236}">
                <a16:creationId xmlns:a16="http://schemas.microsoft.com/office/drawing/2014/main" id="{9F0B92BB-84E6-6003-25A1-34FA342C9CB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6049" b="10430"/>
          <a:stretch/>
        </p:blipFill>
        <p:spPr bwMode="auto">
          <a:xfrm>
            <a:off x="7425614" y="4416914"/>
            <a:ext cx="3425888" cy="216116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712BA8D-8321-458C-6629-84B7068BB9F4}"/>
                  </a:ext>
                </a:extLst>
              </p:cNvPr>
              <p:cNvSpPr txBox="1"/>
              <p:nvPr/>
            </p:nvSpPr>
            <p:spPr>
              <a:xfrm>
                <a:off x="838199" y="2325332"/>
                <a:ext cx="6328433" cy="4162871"/>
              </a:xfrm>
              <a:prstGeom prst="rect">
                <a:avLst/>
              </a:prstGeom>
              <a:noFill/>
            </p:spPr>
            <p:txBody>
              <a:bodyPr wrap="square">
                <a:spAutoFit/>
              </a:bodyPr>
              <a:lstStyle/>
              <a:p>
                <a:pPr marL="25400">
                  <a:spcBef>
                    <a:spcPts val="145"/>
                  </a:spcBef>
                  <a:tabLst>
                    <a:tab pos="711200" algn="l"/>
                  </a:tabLst>
                </a:pPr>
                <a:r>
                  <a:rPr lang="en-US" sz="2400" b="1" spc="-5" dirty="0">
                    <a:solidFill>
                      <a:srgbClr val="FF0000"/>
                    </a:solidFill>
                    <a:cs typeface="Calibri"/>
                  </a:rPr>
                  <a:t>Assume</a:t>
                </a:r>
                <a:r>
                  <a:rPr lang="en-US" sz="2400" spc="-5" dirty="0">
                    <a:solidFill>
                      <a:srgbClr val="FF0000"/>
                    </a:solidFill>
                    <a:cs typeface="Calibri"/>
                  </a:rPr>
                  <a:t>:</a:t>
                </a:r>
                <a:endParaRPr lang="en-US" sz="2400" spc="-15" dirty="0">
                  <a:cs typeface="Calibri"/>
                </a:endParaRPr>
              </a:p>
              <a:p>
                <a:pPr marL="482600" lvl="1">
                  <a:spcBef>
                    <a:spcPts val="145"/>
                  </a:spcBef>
                  <a:tabLst>
                    <a:tab pos="711200" algn="l"/>
                  </a:tabLst>
                </a:pPr>
                <a:r>
                  <a:rPr lang="en-US" spc="-15" dirty="0">
                    <a:cs typeface="Calibri"/>
                  </a:rPr>
                  <a:t>Let </a:t>
                </a:r>
                <a14:m>
                  <m:oMath xmlns:m="http://schemas.openxmlformats.org/officeDocument/2006/math">
                    <m:sSub>
                      <m:sSubPr>
                        <m:ctrlPr>
                          <a:rPr lang="en-US" b="1" i="1" spc="-15" dirty="0" smtClean="0">
                            <a:latin typeface="Cambria Math" panose="02040503050406030204" pitchFamily="18" charset="0"/>
                            <a:cs typeface="Calibri"/>
                          </a:rPr>
                        </m:ctrlPr>
                      </m:sSubPr>
                      <m:e>
                        <m:r>
                          <a:rPr lang="en-US" b="1" i="1" spc="-15" dirty="0" smtClean="0">
                            <a:latin typeface="Cambria Math" panose="02040503050406030204" pitchFamily="18" charset="0"/>
                            <a:cs typeface="Calibri"/>
                          </a:rPr>
                          <m:t>𝑵</m:t>
                        </m:r>
                      </m:e>
                      <m:sub>
                        <m:r>
                          <a:rPr lang="en-US" b="1" i="1" spc="-15" dirty="0" smtClean="0">
                            <a:latin typeface="Cambria Math" panose="02040503050406030204" pitchFamily="18" charset="0"/>
                            <a:cs typeface="Calibri"/>
                          </a:rPr>
                          <m:t>𝑫</m:t>
                        </m:r>
                      </m:sub>
                    </m:sSub>
                  </m:oMath>
                </a14:m>
                <a:r>
                  <a:rPr lang="en-US" b="1" spc="-15" dirty="0">
                    <a:cs typeface="Calibri"/>
                  </a:rPr>
                  <a:t> </a:t>
                </a:r>
                <a:r>
                  <a:rPr lang="en-US" spc="-15" dirty="0">
                    <a:cs typeface="Calibri"/>
                  </a:rPr>
                  <a:t>be in </a:t>
                </a:r>
                <a:r>
                  <a:rPr lang="en-US" b="1" spc="-15" dirty="0">
                    <a:cs typeface="Calibri"/>
                  </a:rPr>
                  <a:t>CD </a:t>
                </a:r>
                <a:r>
                  <a:rPr lang="en-US" spc="-15" dirty="0">
                    <a:cs typeface="Calibri"/>
                  </a:rPr>
                  <a:t>mode: </a:t>
                </a:r>
                <a14:m>
                  <m:oMath xmlns:m="http://schemas.openxmlformats.org/officeDocument/2006/math">
                    <m:r>
                      <a:rPr lang="en-US" b="1" i="1" spc="-15" smtClean="0">
                        <a:latin typeface="Cambria Math" panose="02040503050406030204" pitchFamily="18" charset="0"/>
                        <a:cs typeface="Calibri"/>
                      </a:rPr>
                      <m:t>𝟑</m:t>
                    </m:r>
                    <m:r>
                      <a:rPr lang="en-US" b="1" i="1" spc="-15" smtClean="0">
                        <a:latin typeface="Cambria Math" panose="02040503050406030204" pitchFamily="18" charset="0"/>
                        <a:cs typeface="Calibri"/>
                      </a:rPr>
                      <m:t>.</m:t>
                    </m:r>
                    <m:r>
                      <a:rPr lang="en-US" b="1" i="1" spc="-15" smtClean="0">
                        <a:latin typeface="Cambria Math" panose="02040503050406030204" pitchFamily="18" charset="0"/>
                        <a:cs typeface="Calibri"/>
                      </a:rPr>
                      <m:t>𝟑</m:t>
                    </m:r>
                    <m:r>
                      <a:rPr lang="en-US" b="1" i="1" spc="-15" smtClean="0">
                        <a:latin typeface="Cambria Math" panose="02040503050406030204" pitchFamily="18" charset="0"/>
                        <a:cs typeface="Calibri"/>
                      </a:rPr>
                      <m:t> </m:t>
                    </m:r>
                    <m:r>
                      <a:rPr lang="en-US" b="1" i="0" spc="-15" smtClean="0">
                        <a:latin typeface="Cambria Math" panose="02040503050406030204" pitchFamily="18" charset="0"/>
                        <a:cs typeface="Calibri"/>
                      </a:rPr>
                      <m:t>𝐤</m:t>
                    </m:r>
                    <m:r>
                      <a:rPr lang="en-US" b="1" i="0" spc="-15" smtClean="0">
                        <a:latin typeface="Cambria Math" panose="02040503050406030204" pitchFamily="18" charset="0"/>
                        <a:cs typeface="Calibri"/>
                      </a:rPr>
                      <m:t>𝛀</m:t>
                    </m:r>
                  </m:oMath>
                </a14:m>
                <a:r>
                  <a:rPr lang="en-US" b="1" spc="-15" dirty="0">
                    <a:cs typeface="Calibri"/>
                  </a:rPr>
                  <a:t> </a:t>
                </a:r>
                <a:r>
                  <a:rPr lang="en-US" spc="-15" dirty="0">
                    <a:cs typeface="Calibri"/>
                  </a:rPr>
                  <a:t>resistor in series with a </a:t>
                </a:r>
                <a14:m>
                  <m:oMath xmlns:m="http://schemas.openxmlformats.org/officeDocument/2006/math">
                    <m:r>
                      <a:rPr lang="en-US" b="0" i="0" spc="-15" dirty="0" smtClean="0">
                        <a:latin typeface="Cambria Math" panose="02040503050406030204" pitchFamily="18" charset="0"/>
                        <a:cs typeface="Calibri"/>
                      </a:rPr>
                      <m:t>−</m:t>
                    </m:r>
                    <m:r>
                      <a:rPr lang="en-US" b="1" i="1" spc="-15" dirty="0" smtClean="0">
                        <a:latin typeface="Cambria Math" panose="02040503050406030204" pitchFamily="18" charset="0"/>
                        <a:cs typeface="Calibri"/>
                      </a:rPr>
                      <m:t>𝟏𝟏</m:t>
                    </m:r>
                    <m:r>
                      <a:rPr lang="en-US" b="1" i="1" spc="-15" dirty="0" smtClean="0">
                        <a:latin typeface="Cambria Math" panose="02040503050406030204" pitchFamily="18" charset="0"/>
                        <a:cs typeface="Calibri"/>
                      </a:rPr>
                      <m:t>.</m:t>
                    </m:r>
                    <m:r>
                      <a:rPr lang="en-US" b="1" i="1" spc="-15" dirty="0" smtClean="0">
                        <a:latin typeface="Cambria Math" panose="02040503050406030204" pitchFamily="18" charset="0"/>
                        <a:cs typeface="Calibri"/>
                      </a:rPr>
                      <m:t>𝟐</m:t>
                    </m:r>
                    <m:r>
                      <a:rPr lang="en-US" b="1" i="1" spc="-15" dirty="0" smtClean="0">
                        <a:latin typeface="Cambria Math" panose="02040503050406030204" pitchFamily="18" charset="0"/>
                        <a:cs typeface="Calibri"/>
                      </a:rPr>
                      <m:t> </m:t>
                    </m:r>
                    <m:r>
                      <a:rPr lang="en-US" b="1" i="0" spc="-15" dirty="0" smtClean="0">
                        <a:latin typeface="Cambria Math" panose="02040503050406030204" pitchFamily="18" charset="0"/>
                        <a:cs typeface="Calibri"/>
                      </a:rPr>
                      <m:t>𝐕</m:t>
                    </m:r>
                  </m:oMath>
                </a14:m>
                <a:r>
                  <a:rPr lang="en-US" b="1" spc="-15" dirty="0">
                    <a:cs typeface="Calibri"/>
                  </a:rPr>
                  <a:t> </a:t>
                </a:r>
                <a:r>
                  <a:rPr lang="en-US" spc="-15" dirty="0">
                    <a:cs typeface="Calibri"/>
                  </a:rPr>
                  <a:t>DC voltage source where,</a:t>
                </a:r>
              </a:p>
              <a:p>
                <a:pPr marL="482600" lvl="1">
                  <a:spcBef>
                    <a:spcPts val="145"/>
                  </a:spcBef>
                  <a:tabLst>
                    <a:tab pos="711200" algn="l"/>
                  </a:tabLst>
                </a:pPr>
                <a:r>
                  <a:rPr lang="en-US" spc="-15" dirty="0">
                    <a:cs typeface="Calibri"/>
                  </a:rPr>
                  <a:t>			</a:t>
                </a:r>
                <a14:m>
                  <m:oMath xmlns:m="http://schemas.openxmlformats.org/officeDocument/2006/math">
                    <m:r>
                      <a:rPr lang="en-US" b="1" i="1" spc="-15" smtClean="0">
                        <a:solidFill>
                          <a:srgbClr val="0000FF"/>
                        </a:solidFill>
                        <a:latin typeface="Cambria Math" panose="02040503050406030204" pitchFamily="18" charset="0"/>
                        <a:cs typeface="Calibri"/>
                      </a:rPr>
                      <m:t>𝒗</m:t>
                    </m:r>
                    <m:r>
                      <a:rPr lang="en-US" b="0" i="1" spc="-15" smtClean="0">
                        <a:solidFill>
                          <a:srgbClr val="0000FF"/>
                        </a:solidFill>
                        <a:latin typeface="Cambria Math" panose="02040503050406030204" pitchFamily="18" charset="0"/>
                        <a:cs typeface="Calibri"/>
                      </a:rPr>
                      <m:t>&gt;</m:t>
                    </m:r>
                    <m:r>
                      <a:rPr lang="en-US" b="1" i="1" spc="-15" smtClean="0">
                        <a:latin typeface="Cambria Math" panose="02040503050406030204" pitchFamily="18" charset="0"/>
                        <a:cs typeface="Calibri"/>
                      </a:rPr>
                      <m:t>𝟐</m:t>
                    </m:r>
                    <m:r>
                      <a:rPr lang="en-US" b="1" i="1" spc="-15" smtClean="0">
                        <a:latin typeface="Cambria Math" panose="02040503050406030204" pitchFamily="18" charset="0"/>
                        <a:cs typeface="Calibri"/>
                      </a:rPr>
                      <m:t> </m:t>
                    </m:r>
                    <m:r>
                      <a:rPr lang="en-US" b="1" i="0" spc="-15" smtClean="0">
                        <a:latin typeface="Cambria Math" panose="02040503050406030204" pitchFamily="18" charset="0"/>
                        <a:cs typeface="Calibri"/>
                      </a:rPr>
                      <m:t>𝐕</m:t>
                    </m:r>
                  </m:oMath>
                </a14:m>
                <a:r>
                  <a:rPr lang="en-US" spc="-15" dirty="0">
                    <a:cs typeface="Calibri"/>
                  </a:rPr>
                  <a:t>       </a:t>
                </a:r>
                <a:endParaRPr lang="en-US" spc="-15" dirty="0">
                  <a:latin typeface="Cambria Math" panose="02040503050406030204" pitchFamily="18" charset="0"/>
                  <a:cs typeface="Calibri"/>
                </a:endParaRPr>
              </a:p>
              <a:p>
                <a:pPr marL="482600" lvl="1">
                  <a:spcBef>
                    <a:spcPts val="145"/>
                  </a:spcBef>
                  <a:tabLst>
                    <a:tab pos="711200" algn="l"/>
                  </a:tabLst>
                </a:pPr>
                <a:r>
                  <a:rPr lang="en-US" spc="-15" dirty="0">
                    <a:cs typeface="Calibri"/>
                  </a:rPr>
                  <a:t>			</a:t>
                </a:r>
                <a14:m>
                  <m:oMath xmlns:m="http://schemas.openxmlformats.org/officeDocument/2006/math">
                    <m:r>
                      <a:rPr lang="en-US" b="1" i="1" spc="-15" smtClean="0">
                        <a:solidFill>
                          <a:srgbClr val="FF0000"/>
                        </a:solidFill>
                        <a:latin typeface="Cambria Math" panose="02040503050406030204" pitchFamily="18" charset="0"/>
                        <a:cs typeface="Calibri"/>
                      </a:rPr>
                      <m:t>𝒊</m:t>
                    </m:r>
                    <m:d>
                      <m:dPr>
                        <m:ctrlPr>
                          <a:rPr lang="en-US" b="1" i="1" spc="-15" smtClean="0">
                            <a:solidFill>
                              <a:srgbClr val="FF0000"/>
                            </a:solidFill>
                            <a:latin typeface="Cambria Math" panose="02040503050406030204" pitchFamily="18" charset="0"/>
                            <a:cs typeface="Calibri"/>
                          </a:rPr>
                        </m:ctrlPr>
                      </m:dPr>
                      <m:e>
                        <m:r>
                          <a:rPr lang="en-US" b="1" i="1" spc="-15" smtClean="0">
                            <a:solidFill>
                              <a:srgbClr val="FF0000"/>
                            </a:solidFill>
                            <a:latin typeface="Cambria Math" panose="02040503050406030204" pitchFamily="18" charset="0"/>
                            <a:cs typeface="Calibri"/>
                          </a:rPr>
                          <m:t>=</m:t>
                        </m:r>
                        <m:sSub>
                          <m:sSubPr>
                            <m:ctrlPr>
                              <a:rPr lang="en-US" b="1" i="1" spc="-15" smtClean="0">
                                <a:solidFill>
                                  <a:srgbClr val="FF0000"/>
                                </a:solidFill>
                                <a:latin typeface="Cambria Math" panose="02040503050406030204" pitchFamily="18" charset="0"/>
                                <a:cs typeface="Calibri"/>
                              </a:rPr>
                            </m:ctrlPr>
                          </m:sSubPr>
                          <m:e>
                            <m:r>
                              <a:rPr lang="en-US" b="1" i="1" spc="-15" smtClean="0">
                                <a:solidFill>
                                  <a:srgbClr val="FF0000"/>
                                </a:solidFill>
                                <a:latin typeface="Cambria Math" panose="02040503050406030204" pitchFamily="18" charset="0"/>
                                <a:cs typeface="Calibri"/>
                              </a:rPr>
                              <m:t>𝑰</m:t>
                            </m:r>
                          </m:e>
                          <m:sub>
                            <m:r>
                              <a:rPr lang="en-US" b="1" i="1" spc="-15" smtClean="0">
                                <a:solidFill>
                                  <a:srgbClr val="FF0000"/>
                                </a:solidFill>
                                <a:latin typeface="Cambria Math" panose="02040503050406030204" pitchFamily="18" charset="0"/>
                                <a:cs typeface="Calibri"/>
                              </a:rPr>
                              <m:t>𝟏</m:t>
                            </m:r>
                          </m:sub>
                        </m:sSub>
                      </m:e>
                    </m:d>
                    <m:r>
                      <a:rPr lang="en-US" b="0" i="1" spc="-15" smtClean="0">
                        <a:solidFill>
                          <a:srgbClr val="FF0000"/>
                        </a:solidFill>
                        <a:latin typeface="Cambria Math" panose="02040503050406030204" pitchFamily="18" charset="0"/>
                        <a:cs typeface="Calibri"/>
                      </a:rPr>
                      <m:t>&gt;</m:t>
                    </m:r>
                    <m:r>
                      <a:rPr lang="en-US" b="0" i="1" spc="-15" smtClean="0">
                        <a:latin typeface="Cambria Math" panose="02040503050406030204" pitchFamily="18" charset="0"/>
                        <a:cs typeface="Calibri"/>
                      </a:rPr>
                      <m:t>4 </m:t>
                    </m:r>
                    <m:r>
                      <a:rPr lang="en-US" b="1" i="0" spc="-15" smtClean="0">
                        <a:latin typeface="Cambria Math" panose="02040503050406030204" pitchFamily="18" charset="0"/>
                        <a:cs typeface="Calibri"/>
                      </a:rPr>
                      <m:t>𝐦𝐀</m:t>
                    </m:r>
                  </m:oMath>
                </a14:m>
                <a:endParaRPr lang="en-US" dirty="0">
                  <a:cs typeface="Calibri"/>
                </a:endParaRPr>
              </a:p>
              <a:p>
                <a:r>
                  <a:rPr lang="en-US" sz="2400" b="1" dirty="0">
                    <a:solidFill>
                      <a:srgbClr val="FF0000"/>
                    </a:solidFill>
                  </a:rPr>
                  <a:t>Solve:</a:t>
                </a:r>
                <a:r>
                  <a:rPr lang="en-US" sz="2400" dirty="0"/>
                  <a:t> </a:t>
                </a:r>
              </a:p>
              <a:p>
                <a:r>
                  <a:rPr lang="en-US" dirty="0"/>
                  <a:t>Equation: 	</a:t>
                </a:r>
                <a14:m>
                  <m:oMath xmlns:m="http://schemas.openxmlformats.org/officeDocument/2006/math">
                    <m:sSub>
                      <m:sSubPr>
                        <m:ctrlPr>
                          <a:rPr lang="en-US" b="1" i="1" smtClean="0">
                            <a:solidFill>
                              <a:srgbClr val="FF0000"/>
                            </a:solidFill>
                            <a:latin typeface="Cambria Math" panose="02040503050406030204" pitchFamily="18" charset="0"/>
                          </a:rPr>
                        </m:ctrlPr>
                      </m:sSubPr>
                      <m:e>
                        <m:r>
                          <a:rPr lang="en-US" b="1" i="1">
                            <a:solidFill>
                              <a:srgbClr val="FF0000"/>
                            </a:solidFill>
                            <a:latin typeface="Cambria Math" panose="02040503050406030204" pitchFamily="18" charset="0"/>
                          </a:rPr>
                          <m:t>𝑰</m:t>
                        </m:r>
                      </m:e>
                      <m:sub>
                        <m:r>
                          <a:rPr lang="en-US" b="1" i="1" smtClean="0">
                            <a:solidFill>
                              <a:srgbClr val="FF0000"/>
                            </a:solidFill>
                            <a:latin typeface="Cambria Math" panose="02040503050406030204" pitchFamily="18" charset="0"/>
                          </a:rPr>
                          <m:t>𝟏</m:t>
                        </m:r>
                      </m:sub>
                    </m:sSub>
                    <m:r>
                      <a:rPr lang="en-US" b="1" i="1">
                        <a:latin typeface="Cambria Math" panose="02040503050406030204" pitchFamily="18" charset="0"/>
                      </a:rPr>
                      <m:t>=</m:t>
                    </m:r>
                    <m:f>
                      <m:fPr>
                        <m:ctrlPr>
                          <a:rPr lang="en-US" b="1" i="1">
                            <a:latin typeface="Cambria Math" panose="02040503050406030204" pitchFamily="18" charset="0"/>
                          </a:rPr>
                        </m:ctrlPr>
                      </m:fPr>
                      <m:num>
                        <m:r>
                          <a:rPr lang="en-US" b="1" i="1" smtClean="0">
                            <a:latin typeface="Cambria Math" panose="02040503050406030204" pitchFamily="18" charset="0"/>
                          </a:rPr>
                          <m:t>𝟐𝟎</m:t>
                        </m:r>
                        <m:r>
                          <a:rPr lang="en-US" b="1" i="1" smtClean="0">
                            <a:latin typeface="Cambria Math" panose="02040503050406030204" pitchFamily="18" charset="0"/>
                          </a:rPr>
                          <m:t>−(−</m:t>
                        </m:r>
                        <m:r>
                          <a:rPr lang="en-US" b="1" i="1" smtClean="0">
                            <a:latin typeface="Cambria Math" panose="02040503050406030204" pitchFamily="18" charset="0"/>
                          </a:rPr>
                          <m:t>𝟏𝟏</m:t>
                        </m:r>
                        <m:r>
                          <a:rPr lang="en-US" b="1" i="1" smtClean="0">
                            <a:latin typeface="Cambria Math" panose="02040503050406030204" pitchFamily="18" charset="0"/>
                          </a:rPr>
                          <m:t>.</m:t>
                        </m:r>
                        <m:r>
                          <a:rPr lang="en-US" b="1" i="1" smtClean="0">
                            <a:latin typeface="Cambria Math" panose="02040503050406030204" pitchFamily="18" charset="0"/>
                          </a:rPr>
                          <m:t>𝟐</m:t>
                        </m:r>
                        <m:r>
                          <a:rPr lang="en-US" b="1" i="1" smtClean="0">
                            <a:latin typeface="Cambria Math" panose="02040503050406030204" pitchFamily="18" charset="0"/>
                          </a:rPr>
                          <m:t>)</m:t>
                        </m:r>
                      </m:num>
                      <m:den>
                        <m:r>
                          <a:rPr lang="en-US" b="1" i="1" smtClean="0">
                            <a:latin typeface="Cambria Math" panose="02040503050406030204" pitchFamily="18" charset="0"/>
                          </a:rPr>
                          <m:t>𝟏</m:t>
                        </m:r>
                        <m:r>
                          <a:rPr lang="en-US" b="1" i="1" smtClean="0">
                            <a:latin typeface="Cambria Math" panose="02040503050406030204" pitchFamily="18" charset="0"/>
                          </a:rPr>
                          <m:t>+</m:t>
                        </m:r>
                        <m:r>
                          <a:rPr lang="en-US" b="1" i="1" smtClean="0">
                            <a:latin typeface="Cambria Math" panose="02040503050406030204" pitchFamily="18" charset="0"/>
                          </a:rPr>
                          <m:t>𝟎</m:t>
                        </m:r>
                        <m:r>
                          <a:rPr lang="en-US" b="1" i="1" smtClean="0">
                            <a:latin typeface="Cambria Math" panose="02040503050406030204" pitchFamily="18" charset="0"/>
                          </a:rPr>
                          <m:t>.</m:t>
                        </m:r>
                        <m:r>
                          <a:rPr lang="en-US" b="1" i="1" smtClean="0">
                            <a:latin typeface="Cambria Math" panose="02040503050406030204" pitchFamily="18" charset="0"/>
                          </a:rPr>
                          <m:t>𝟓</m:t>
                        </m:r>
                        <m:r>
                          <a:rPr lang="en-US" b="1" i="1">
                            <a:latin typeface="Cambria Math" panose="02040503050406030204" pitchFamily="18" charset="0"/>
                          </a:rPr>
                          <m:t>+</m:t>
                        </m:r>
                        <m:r>
                          <a:rPr lang="en-US" b="1" i="1" smtClean="0">
                            <a:latin typeface="Cambria Math" panose="02040503050406030204" pitchFamily="18" charset="0"/>
                          </a:rPr>
                          <m:t>𝟑</m:t>
                        </m:r>
                        <m:r>
                          <a:rPr lang="en-US" b="1" i="1" smtClean="0">
                            <a:latin typeface="Cambria Math" panose="02040503050406030204" pitchFamily="18" charset="0"/>
                          </a:rPr>
                          <m:t>.</m:t>
                        </m:r>
                        <m:r>
                          <a:rPr lang="en-US" b="1" i="1" smtClean="0">
                            <a:latin typeface="Cambria Math" panose="02040503050406030204" pitchFamily="18" charset="0"/>
                          </a:rPr>
                          <m:t>𝟑</m:t>
                        </m:r>
                      </m:den>
                    </m:f>
                    <m:r>
                      <a:rPr lang="en-US" b="1" i="1" smtClean="0">
                        <a:solidFill>
                          <a:schemeClr val="tx1"/>
                        </a:solidFill>
                        <a:latin typeface="Cambria Math" panose="02040503050406030204" pitchFamily="18" charset="0"/>
                      </a:rPr>
                      <m:t>=</m:t>
                    </m:r>
                    <m:r>
                      <a:rPr lang="en-US" b="1" i="1" smtClean="0">
                        <a:solidFill>
                          <a:schemeClr val="tx1"/>
                        </a:solidFill>
                        <a:latin typeface="Cambria Math" panose="02040503050406030204" pitchFamily="18" charset="0"/>
                      </a:rPr>
                      <m:t>𝟔</m:t>
                    </m:r>
                    <m:r>
                      <a:rPr lang="en-US" b="1" i="1" smtClean="0">
                        <a:solidFill>
                          <a:schemeClr val="tx1"/>
                        </a:solidFill>
                        <a:latin typeface="Cambria Math" panose="02040503050406030204" pitchFamily="18" charset="0"/>
                      </a:rPr>
                      <m:t>.</m:t>
                    </m:r>
                    <m:r>
                      <a:rPr lang="en-US" b="1" i="1" smtClean="0">
                        <a:solidFill>
                          <a:schemeClr val="tx1"/>
                        </a:solidFill>
                        <a:latin typeface="Cambria Math" panose="02040503050406030204" pitchFamily="18" charset="0"/>
                      </a:rPr>
                      <m:t>𝟓</m:t>
                    </m:r>
                    <m:r>
                      <a:rPr lang="en-US" b="1" i="1">
                        <a:solidFill>
                          <a:schemeClr val="tx1"/>
                        </a:solidFill>
                        <a:latin typeface="Cambria Math" panose="02040503050406030204" pitchFamily="18" charset="0"/>
                      </a:rPr>
                      <m:t> </m:t>
                    </m:r>
                    <m:r>
                      <a:rPr lang="en-US" b="1">
                        <a:solidFill>
                          <a:schemeClr val="tx1"/>
                        </a:solidFill>
                        <a:latin typeface="Cambria Math" panose="02040503050406030204" pitchFamily="18" charset="0"/>
                      </a:rPr>
                      <m:t>𝐦𝐀</m:t>
                    </m:r>
                    <m:r>
                      <a:rPr lang="en-US" b="1" i="1" smtClean="0">
                        <a:latin typeface="Cambria Math" panose="02040503050406030204" pitchFamily="18" charset="0"/>
                      </a:rPr>
                      <m:t>=</m:t>
                    </m:r>
                    <m:r>
                      <a:rPr lang="en-US" b="1" i="1" smtClean="0">
                        <a:solidFill>
                          <a:srgbClr val="FF0000"/>
                        </a:solidFill>
                        <a:latin typeface="Cambria Math" panose="02040503050406030204" pitchFamily="18" charset="0"/>
                      </a:rPr>
                      <m:t>𝒊</m:t>
                    </m:r>
                  </m:oMath>
                </a14:m>
                <a:endParaRPr lang="en-US" b="1" i="1" dirty="0"/>
              </a:p>
              <a:p>
                <a:r>
                  <a:rPr lang="en-US" b="1" dirty="0"/>
                  <a:t>		</a:t>
                </a:r>
              </a:p>
              <a:p>
                <a:r>
                  <a:rPr lang="en-US" b="1" dirty="0"/>
                  <a:t>		</a:t>
                </a:r>
                <a14:m>
                  <m:oMath xmlns:m="http://schemas.openxmlformats.org/officeDocument/2006/math">
                    <m:r>
                      <a:rPr lang="en-US" b="1" i="1" smtClean="0">
                        <a:latin typeface="Cambria Math" panose="02040503050406030204" pitchFamily="18" charset="0"/>
                      </a:rPr>
                      <m:t>𝒗</m:t>
                    </m:r>
                    <m:r>
                      <a:rPr lang="en-US" b="1" i="1" smtClean="0">
                        <a:latin typeface="Cambria Math" panose="02040503050406030204" pitchFamily="18" charset="0"/>
                      </a:rPr>
                      <m:t>=</m:t>
                    </m:r>
                    <m:r>
                      <a:rPr lang="en-US" b="1" i="1" smtClean="0">
                        <a:latin typeface="Cambria Math" panose="02040503050406030204" pitchFamily="18" charset="0"/>
                      </a:rPr>
                      <m:t>𝟑</m:t>
                    </m:r>
                    <m:r>
                      <a:rPr lang="en-US" b="1" i="1" smtClean="0">
                        <a:latin typeface="Cambria Math" panose="02040503050406030204" pitchFamily="18" charset="0"/>
                      </a:rPr>
                      <m:t>.</m:t>
                    </m:r>
                    <m:r>
                      <a:rPr lang="en-US" b="1" i="1" smtClean="0">
                        <a:latin typeface="Cambria Math" panose="02040503050406030204" pitchFamily="18" charset="0"/>
                      </a:rPr>
                      <m:t>𝟑</m:t>
                    </m:r>
                    <m:r>
                      <a:rPr lang="en-US" b="1" i="1" smtClean="0">
                        <a:latin typeface="Cambria Math" panose="02040503050406030204" pitchFamily="18" charset="0"/>
                      </a:rPr>
                      <m:t>𝒊</m:t>
                    </m:r>
                    <m:r>
                      <a:rPr lang="en-US" b="1" i="1" smtClean="0">
                        <a:latin typeface="Cambria Math" panose="02040503050406030204" pitchFamily="18" charset="0"/>
                      </a:rPr>
                      <m:t>−</m:t>
                    </m:r>
                    <m:r>
                      <a:rPr lang="en-US" b="1" i="1" smtClean="0">
                        <a:latin typeface="Cambria Math" panose="02040503050406030204" pitchFamily="18" charset="0"/>
                      </a:rPr>
                      <m:t>𝟏𝟏</m:t>
                    </m:r>
                    <m:r>
                      <a:rPr lang="en-US" b="1" i="1" smtClean="0">
                        <a:latin typeface="Cambria Math" panose="02040503050406030204" pitchFamily="18" charset="0"/>
                      </a:rPr>
                      <m:t>.</m:t>
                    </m:r>
                    <m:r>
                      <a:rPr lang="en-US" b="1" i="1" smtClean="0">
                        <a:latin typeface="Cambria Math" panose="02040503050406030204" pitchFamily="18" charset="0"/>
                      </a:rPr>
                      <m:t>𝟐</m:t>
                    </m:r>
                    <m:r>
                      <a:rPr lang="en-US" b="1" i="1" smtClean="0">
                        <a:latin typeface="Cambria Math" panose="02040503050406030204" pitchFamily="18" charset="0"/>
                      </a:rPr>
                      <m:t>=</m:t>
                    </m:r>
                    <m:r>
                      <a:rPr lang="en-US" b="1" i="1" smtClean="0">
                        <a:latin typeface="Cambria Math" panose="02040503050406030204" pitchFamily="18" charset="0"/>
                      </a:rPr>
                      <m:t>𝟏𝟎</m:t>
                    </m:r>
                    <m:r>
                      <a:rPr lang="en-US" b="1" i="1" smtClean="0">
                        <a:latin typeface="Cambria Math" panose="02040503050406030204" pitchFamily="18" charset="0"/>
                      </a:rPr>
                      <m:t>.</m:t>
                    </m:r>
                    <m:r>
                      <a:rPr lang="en-US" b="1" i="1" smtClean="0">
                        <a:latin typeface="Cambria Math" panose="02040503050406030204" pitchFamily="18" charset="0"/>
                      </a:rPr>
                      <m:t>𝟐𝟓</m:t>
                    </m:r>
                    <m:r>
                      <a:rPr lang="en-US" b="1" i="1" smtClean="0">
                        <a:latin typeface="Cambria Math" panose="02040503050406030204" pitchFamily="18" charset="0"/>
                      </a:rPr>
                      <m:t> </m:t>
                    </m:r>
                    <m:r>
                      <a:rPr lang="en-US" b="1" i="0" smtClean="0">
                        <a:latin typeface="Cambria Math" panose="02040503050406030204" pitchFamily="18" charset="0"/>
                      </a:rPr>
                      <m:t>𝐕</m:t>
                    </m:r>
                  </m:oMath>
                </a14:m>
                <a:endParaRPr lang="en-US" b="1" dirty="0"/>
              </a:p>
              <a:p>
                <a:pPr marL="25400">
                  <a:spcBef>
                    <a:spcPts val="145"/>
                  </a:spcBef>
                  <a:tabLst>
                    <a:tab pos="711200" algn="l"/>
                  </a:tabLst>
                </a:pPr>
                <a:r>
                  <a:rPr lang="en-US" sz="2400" b="1" dirty="0">
                    <a:solidFill>
                      <a:srgbClr val="FF0000"/>
                    </a:solidFill>
                  </a:rPr>
                  <a:t>Verify:</a:t>
                </a:r>
                <a:r>
                  <a:rPr lang="en-US" b="1" dirty="0">
                    <a:solidFill>
                      <a:srgbClr val="FF0000"/>
                    </a:solidFill>
                  </a:rPr>
                  <a:t>	</a:t>
                </a:r>
                <a:r>
                  <a:rPr lang="en-US" dirty="0"/>
                  <a:t>For </a:t>
                </a:r>
                <a:r>
                  <a:rPr lang="en-US" b="1" spc="-15" dirty="0">
                    <a:cs typeface="Calibri"/>
                  </a:rPr>
                  <a:t>BC </a:t>
                </a:r>
                <a:r>
                  <a:rPr lang="en-US" spc="-15" dirty="0">
                    <a:cs typeface="Calibri"/>
                  </a:rPr>
                  <a:t>mode   </a:t>
                </a:r>
                <a14:m>
                  <m:oMath xmlns:m="http://schemas.openxmlformats.org/officeDocument/2006/math">
                    <m:r>
                      <a:rPr lang="en-US" i="1">
                        <a:latin typeface="Cambria Math" panose="02040503050406030204" pitchFamily="18" charset="0"/>
                      </a:rPr>
                      <m:t>→ </m:t>
                    </m:r>
                  </m:oMath>
                </a14:m>
                <a:r>
                  <a:rPr lang="en-US" dirty="0"/>
                  <a:t>	</a:t>
                </a:r>
                <a14:m>
                  <m:oMath xmlns:m="http://schemas.openxmlformats.org/officeDocument/2006/math">
                    <m:r>
                      <a:rPr lang="en-US" b="1" i="1" spc="-15">
                        <a:solidFill>
                          <a:srgbClr val="0000FF"/>
                        </a:solidFill>
                        <a:latin typeface="Cambria Math" panose="02040503050406030204" pitchFamily="18" charset="0"/>
                        <a:cs typeface="Calibri"/>
                      </a:rPr>
                      <m:t>𝒗</m:t>
                    </m:r>
                    <m:r>
                      <a:rPr lang="en-US" i="1" spc="-15">
                        <a:solidFill>
                          <a:srgbClr val="0000FF"/>
                        </a:solidFill>
                        <a:latin typeface="Cambria Math" panose="02040503050406030204" pitchFamily="18" charset="0"/>
                        <a:cs typeface="Calibri"/>
                      </a:rPr>
                      <m:t>&gt;</m:t>
                    </m:r>
                    <m:r>
                      <a:rPr lang="en-US" b="1" i="1" spc="-15">
                        <a:latin typeface="Cambria Math" panose="02040503050406030204" pitchFamily="18" charset="0"/>
                        <a:cs typeface="Calibri"/>
                      </a:rPr>
                      <m:t>𝟐</m:t>
                    </m:r>
                    <m:r>
                      <a:rPr lang="en-US" b="1" i="1" spc="-15">
                        <a:latin typeface="Cambria Math" panose="02040503050406030204" pitchFamily="18" charset="0"/>
                        <a:cs typeface="Calibri"/>
                      </a:rPr>
                      <m:t> </m:t>
                    </m:r>
                    <m:r>
                      <a:rPr lang="en-US" b="1" spc="-15">
                        <a:latin typeface="Cambria Math" panose="02040503050406030204" pitchFamily="18" charset="0"/>
                        <a:cs typeface="Calibri"/>
                      </a:rPr>
                      <m:t>𝐕</m:t>
                    </m:r>
                  </m:oMath>
                </a14:m>
                <a:r>
                  <a:rPr lang="en-US" spc="-15" dirty="0">
                    <a:cs typeface="Calibri"/>
                  </a:rPr>
                  <a:t>       </a:t>
                </a:r>
                <a:endParaRPr lang="en-US" spc="-15" dirty="0">
                  <a:latin typeface="Cambria Math" panose="02040503050406030204" pitchFamily="18" charset="0"/>
                  <a:cs typeface="Calibri"/>
                </a:endParaRPr>
              </a:p>
              <a:p>
                <a:pPr marL="482600" lvl="1">
                  <a:spcBef>
                    <a:spcPts val="145"/>
                  </a:spcBef>
                  <a:tabLst>
                    <a:tab pos="711200" algn="l"/>
                  </a:tabLst>
                </a:pPr>
                <a:r>
                  <a:rPr lang="en-US" spc="-15" dirty="0">
                    <a:cs typeface="Calibri"/>
                  </a:rPr>
                  <a:t>				</a:t>
                </a:r>
                <a14:m>
                  <m:oMath xmlns:m="http://schemas.openxmlformats.org/officeDocument/2006/math">
                    <m:r>
                      <a:rPr lang="en-US" b="1" i="1" spc="-15">
                        <a:solidFill>
                          <a:srgbClr val="FF0000"/>
                        </a:solidFill>
                        <a:latin typeface="Cambria Math" panose="02040503050406030204" pitchFamily="18" charset="0"/>
                        <a:cs typeface="Calibri"/>
                      </a:rPr>
                      <m:t>𝒊</m:t>
                    </m:r>
                    <m:d>
                      <m:dPr>
                        <m:ctrlPr>
                          <a:rPr lang="en-US" b="1" i="1" spc="-15">
                            <a:solidFill>
                              <a:srgbClr val="FF0000"/>
                            </a:solidFill>
                            <a:latin typeface="Cambria Math" panose="02040503050406030204" pitchFamily="18" charset="0"/>
                            <a:cs typeface="Calibri"/>
                          </a:rPr>
                        </m:ctrlPr>
                      </m:dPr>
                      <m:e>
                        <m:r>
                          <a:rPr lang="en-US" b="1" i="1" spc="-15">
                            <a:solidFill>
                              <a:srgbClr val="FF0000"/>
                            </a:solidFill>
                            <a:latin typeface="Cambria Math" panose="02040503050406030204" pitchFamily="18" charset="0"/>
                            <a:cs typeface="Calibri"/>
                          </a:rPr>
                          <m:t>=</m:t>
                        </m:r>
                        <m:sSub>
                          <m:sSubPr>
                            <m:ctrlPr>
                              <a:rPr lang="en-US" b="1" i="1" spc="-15">
                                <a:solidFill>
                                  <a:srgbClr val="FF0000"/>
                                </a:solidFill>
                                <a:latin typeface="Cambria Math" panose="02040503050406030204" pitchFamily="18" charset="0"/>
                                <a:cs typeface="Calibri"/>
                              </a:rPr>
                            </m:ctrlPr>
                          </m:sSubPr>
                          <m:e>
                            <m:r>
                              <a:rPr lang="en-US" b="1" i="1" spc="-15">
                                <a:solidFill>
                                  <a:srgbClr val="FF0000"/>
                                </a:solidFill>
                                <a:latin typeface="Cambria Math" panose="02040503050406030204" pitchFamily="18" charset="0"/>
                                <a:cs typeface="Calibri"/>
                              </a:rPr>
                              <m:t>𝑰</m:t>
                            </m:r>
                          </m:e>
                          <m:sub>
                            <m:r>
                              <a:rPr lang="en-US" b="1" i="1" spc="-15">
                                <a:solidFill>
                                  <a:srgbClr val="FF0000"/>
                                </a:solidFill>
                                <a:latin typeface="Cambria Math" panose="02040503050406030204" pitchFamily="18" charset="0"/>
                                <a:cs typeface="Calibri"/>
                              </a:rPr>
                              <m:t>𝟏</m:t>
                            </m:r>
                          </m:sub>
                        </m:sSub>
                      </m:e>
                    </m:d>
                    <m:r>
                      <a:rPr lang="en-US" i="1" spc="-15">
                        <a:solidFill>
                          <a:srgbClr val="FF0000"/>
                        </a:solidFill>
                        <a:latin typeface="Cambria Math" panose="02040503050406030204" pitchFamily="18" charset="0"/>
                        <a:cs typeface="Calibri"/>
                      </a:rPr>
                      <m:t>&gt;</m:t>
                    </m:r>
                    <m:r>
                      <a:rPr lang="en-US" i="1" spc="-15">
                        <a:latin typeface="Cambria Math" panose="02040503050406030204" pitchFamily="18" charset="0"/>
                        <a:cs typeface="Calibri"/>
                      </a:rPr>
                      <m:t>4 </m:t>
                    </m:r>
                    <m:r>
                      <a:rPr lang="en-US" b="1" spc="-15">
                        <a:latin typeface="Cambria Math" panose="02040503050406030204" pitchFamily="18" charset="0"/>
                        <a:cs typeface="Calibri"/>
                      </a:rPr>
                      <m:t>𝐦𝐀</m:t>
                    </m:r>
                  </m:oMath>
                </a14:m>
                <a:endParaRPr lang="en-US" dirty="0">
                  <a:cs typeface="Calibri"/>
                </a:endParaRPr>
              </a:p>
              <a:p>
                <a:r>
                  <a:rPr lang="en-US" b="1" dirty="0"/>
                  <a:t>	</a:t>
                </a:r>
                <a:r>
                  <a:rPr lang="en-US" dirty="0"/>
                  <a:t>Here, both conditions are fulfilled.</a:t>
                </a:r>
              </a:p>
              <a:p>
                <a:r>
                  <a:rPr lang="en-US" dirty="0"/>
                  <a:t>	</a:t>
                </a:r>
                <a:r>
                  <a:rPr lang="en-US" b="1" dirty="0">
                    <a:solidFill>
                      <a:srgbClr val="008000"/>
                    </a:solidFill>
                  </a:rPr>
                  <a:t>Assumption is Correct!</a:t>
                </a:r>
                <a:r>
                  <a:rPr lang="en-US" b="1" dirty="0"/>
                  <a:t> </a:t>
                </a:r>
              </a:p>
            </p:txBody>
          </p:sp>
        </mc:Choice>
        <mc:Fallback xmlns="">
          <p:sp>
            <p:nvSpPr>
              <p:cNvPr id="6" name="TextBox 5">
                <a:extLst>
                  <a:ext uri="{FF2B5EF4-FFF2-40B4-BE49-F238E27FC236}">
                    <a16:creationId xmlns:a16="http://schemas.microsoft.com/office/drawing/2014/main" id="{B712BA8D-8321-458C-6629-84B7068BB9F4}"/>
                  </a:ext>
                </a:extLst>
              </p:cNvPr>
              <p:cNvSpPr txBox="1">
                <a:spLocks noRot="1" noChangeAspect="1" noMove="1" noResize="1" noEditPoints="1" noAdjustHandles="1" noChangeArrowheads="1" noChangeShapeType="1" noTextEdit="1"/>
              </p:cNvSpPr>
              <p:nvPr/>
            </p:nvSpPr>
            <p:spPr>
              <a:xfrm>
                <a:off x="838199" y="2325332"/>
                <a:ext cx="6328433" cy="4162871"/>
              </a:xfrm>
              <a:prstGeom prst="rect">
                <a:avLst/>
              </a:prstGeom>
              <a:blipFill>
                <a:blip r:embed="rId3"/>
                <a:stretch>
                  <a:fillRect l="-1444" t="-1171" b="-1318"/>
                </a:stretch>
              </a:blipFill>
            </p:spPr>
            <p:txBody>
              <a:bodyPr/>
              <a:lstStyle/>
              <a:p>
                <a:r>
                  <a:rPr lang="en-US">
                    <a:noFill/>
                  </a:rPr>
                  <a:t> </a:t>
                </a:r>
              </a:p>
            </p:txBody>
          </p:sp>
        </mc:Fallback>
      </mc:AlternateContent>
      <p:pic>
        <p:nvPicPr>
          <p:cNvPr id="7174" name="Picture 6">
            <a:extLst>
              <a:ext uri="{FF2B5EF4-FFF2-40B4-BE49-F238E27FC236}">
                <a16:creationId xmlns:a16="http://schemas.microsoft.com/office/drawing/2014/main" id="{5A2CEC73-49BD-845C-509F-D5EEC6297BB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81939" y="2153906"/>
            <a:ext cx="3059231" cy="2321803"/>
          </a:xfrm>
          <a:prstGeom prst="rect">
            <a:avLst/>
          </a:prstGeom>
          <a:noFill/>
          <a:extLst>
            <a:ext uri="{909E8E84-426E-40DD-AFC4-6F175D3DCCD1}">
              <a14:hiddenFill xmlns:a14="http://schemas.microsoft.com/office/drawing/2010/main">
                <a:solidFill>
                  <a:srgbClr val="FFFFFF"/>
                </a:solidFill>
              </a14:hiddenFill>
            </a:ext>
          </a:extLst>
        </p:spPr>
      </p:pic>
      <p:pic>
        <p:nvPicPr>
          <p:cNvPr id="7176" name="Picture 8">
            <a:extLst>
              <a:ext uri="{FF2B5EF4-FFF2-40B4-BE49-F238E27FC236}">
                <a16:creationId xmlns:a16="http://schemas.microsoft.com/office/drawing/2014/main" id="{FF76D978-07C3-6893-2AB6-DED980FF697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7924" b="20996"/>
          <a:stretch/>
        </p:blipFill>
        <p:spPr bwMode="auto">
          <a:xfrm>
            <a:off x="9852135" y="2791378"/>
            <a:ext cx="895350" cy="1483567"/>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0124543E-FFCC-2E7E-71BA-91838C29588B}"/>
                  </a:ext>
                </a:extLst>
              </p:cNvPr>
              <p:cNvSpPr txBox="1">
                <a:spLocks/>
              </p:cNvSpPr>
              <p:nvPr/>
            </p:nvSpPr>
            <p:spPr>
              <a:xfrm>
                <a:off x="838200" y="1499691"/>
                <a:ext cx="10515600" cy="748987"/>
              </a:xfrm>
              <a:prstGeom prst="roundRect">
                <a:avLst/>
              </a:prstGeom>
              <a:ln w="38100">
                <a:solidFill>
                  <a:schemeClr val="tx1"/>
                </a:solidFill>
              </a:ln>
            </p:spPr>
            <p:style>
              <a:lnRef idx="2">
                <a:schemeClr val="dk1"/>
              </a:lnRef>
              <a:fillRef idx="1">
                <a:schemeClr val="lt1"/>
              </a:fillRef>
              <a:effectRef idx="0">
                <a:schemeClr val="dk1"/>
              </a:effectRef>
              <a:fontRef idx="minor">
                <a:schemeClr val="dk1"/>
              </a:fontRef>
            </p:style>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b="1" dirty="0"/>
                  <a:t>Solve </a:t>
                </a:r>
                <a:r>
                  <a:rPr lang="en-US" sz="2400" dirty="0"/>
                  <a:t>the circuit on the right, to find the currents </a:t>
                </a:r>
                <a14:m>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𝑰</m:t>
                        </m:r>
                      </m:e>
                      <m:sub>
                        <m:r>
                          <a:rPr lang="en-US" sz="2400" b="1" i="1" smtClean="0">
                            <a:latin typeface="Cambria Math" panose="02040503050406030204" pitchFamily="18" charset="0"/>
                          </a:rPr>
                          <m:t>𝟏</m:t>
                        </m:r>
                      </m:sub>
                    </m:sSub>
                  </m:oMath>
                </a14:m>
                <a:r>
                  <a:rPr lang="en-US" sz="2400" b="1" dirty="0"/>
                  <a:t>. </a:t>
                </a:r>
                <a:r>
                  <a:rPr lang="en-US" sz="2400" dirty="0"/>
                  <a:t>Additionally, determine the voltage across </a:t>
                </a:r>
                <a14:m>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𝑵</m:t>
                        </m:r>
                      </m:e>
                      <m:sub>
                        <m:r>
                          <a:rPr lang="en-US" sz="2400" b="1" i="1" smtClean="0">
                            <a:latin typeface="Cambria Math" panose="02040503050406030204" pitchFamily="18" charset="0"/>
                          </a:rPr>
                          <m:t>𝑫</m:t>
                        </m:r>
                      </m:sub>
                    </m:sSub>
                  </m:oMath>
                </a14:m>
                <a:r>
                  <a:rPr lang="en-US" sz="2400" b="1" dirty="0"/>
                  <a:t>.</a:t>
                </a:r>
              </a:p>
            </p:txBody>
          </p:sp>
        </mc:Choice>
        <mc:Fallback xmlns="">
          <p:sp>
            <p:nvSpPr>
              <p:cNvPr id="5" name="Content Placeholder 2">
                <a:extLst>
                  <a:ext uri="{FF2B5EF4-FFF2-40B4-BE49-F238E27FC236}">
                    <a16:creationId xmlns:a16="http://schemas.microsoft.com/office/drawing/2014/main" id="{0124543E-FFCC-2E7E-71BA-91838C29588B}"/>
                  </a:ext>
                </a:extLst>
              </p:cNvPr>
              <p:cNvSpPr txBox="1">
                <a:spLocks noRot="1" noChangeAspect="1" noMove="1" noResize="1" noEditPoints="1" noAdjustHandles="1" noChangeArrowheads="1" noChangeShapeType="1" noTextEdit="1"/>
              </p:cNvSpPr>
              <p:nvPr/>
            </p:nvSpPr>
            <p:spPr>
              <a:xfrm>
                <a:off x="838200" y="1499691"/>
                <a:ext cx="10515600" cy="748987"/>
              </a:xfrm>
              <a:prstGeom prst="roundRect">
                <a:avLst/>
              </a:prstGeom>
              <a:blipFill>
                <a:blip r:embed="rId6"/>
                <a:stretch>
                  <a:fillRect l="-289" t="-6202" b="-3876"/>
                </a:stretch>
              </a:blipFill>
              <a:ln w="38100">
                <a:solidFill>
                  <a:schemeClr val="tx1"/>
                </a:solidFill>
              </a:ln>
            </p:spPr>
            <p:txBody>
              <a:bodyPr/>
              <a:lstStyle/>
              <a:p>
                <a:r>
                  <a:rPr lang="en-US">
                    <a:noFill/>
                  </a:rPr>
                  <a:t> </a:t>
                </a:r>
              </a:p>
            </p:txBody>
          </p:sp>
        </mc:Fallback>
      </mc:AlternateContent>
      <p:cxnSp>
        <p:nvCxnSpPr>
          <p:cNvPr id="7" name="Straight Connector 6">
            <a:extLst>
              <a:ext uri="{FF2B5EF4-FFF2-40B4-BE49-F238E27FC236}">
                <a16:creationId xmlns:a16="http://schemas.microsoft.com/office/drawing/2014/main" id="{F9BE8F08-C2AB-176D-C81F-A8B629CF8B68}"/>
              </a:ext>
            </a:extLst>
          </p:cNvPr>
          <p:cNvCxnSpPr>
            <a:cxnSpLocks/>
          </p:cNvCxnSpPr>
          <p:nvPr/>
        </p:nvCxnSpPr>
        <p:spPr>
          <a:xfrm>
            <a:off x="8946576" y="4965294"/>
            <a:ext cx="1350170" cy="0"/>
          </a:xfrm>
          <a:prstGeom prst="line">
            <a:avLst/>
          </a:prstGeom>
          <a:ln w="38100" cap="rnd">
            <a:solidFill>
              <a:srgbClr val="FF0000"/>
            </a:solidFill>
            <a:prstDash val="sysDot"/>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1FE7099D-6A3C-E434-ADE6-6F86805D76B3}"/>
              </a:ext>
            </a:extLst>
          </p:cNvPr>
          <p:cNvSpPr/>
          <p:nvPr/>
        </p:nvSpPr>
        <p:spPr>
          <a:xfrm>
            <a:off x="10141170" y="4887506"/>
            <a:ext cx="155576" cy="155576"/>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F1688A64-FB40-F34A-1469-45FBFCBC4BD9}"/>
              </a:ext>
            </a:extLst>
          </p:cNvPr>
          <p:cNvCxnSpPr>
            <a:cxnSpLocks/>
            <a:stCxn id="9" idx="4"/>
          </p:cNvCxnSpPr>
          <p:nvPr/>
        </p:nvCxnSpPr>
        <p:spPr>
          <a:xfrm>
            <a:off x="10218958" y="5043082"/>
            <a:ext cx="0" cy="688963"/>
          </a:xfrm>
          <a:prstGeom prst="line">
            <a:avLst/>
          </a:prstGeom>
          <a:ln w="38100" cap="rnd">
            <a:solidFill>
              <a:srgbClr val="FF0000"/>
            </a:solidFill>
            <a:prstDash val="sysDot"/>
          </a:ln>
        </p:spPr>
        <p:style>
          <a:lnRef idx="1">
            <a:schemeClr val="accent1"/>
          </a:lnRef>
          <a:fillRef idx="0">
            <a:schemeClr val="accent1"/>
          </a:fillRef>
          <a:effectRef idx="0">
            <a:schemeClr val="accent1"/>
          </a:effectRef>
          <a:fontRef idx="minor">
            <a:schemeClr val="tx1"/>
          </a:fontRef>
        </p:style>
      </p:cxnSp>
      <p:pic>
        <p:nvPicPr>
          <p:cNvPr id="10246" name="Picture 6">
            <a:extLst>
              <a:ext uri="{FF2B5EF4-FFF2-40B4-BE49-F238E27FC236}">
                <a16:creationId xmlns:a16="http://schemas.microsoft.com/office/drawing/2014/main" id="{9EA12FE4-3BD0-3999-4BE0-4643E3F01EB1}"/>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7446" t="11978" b="15322"/>
          <a:stretch/>
        </p:blipFill>
        <p:spPr bwMode="auto">
          <a:xfrm>
            <a:off x="9639915" y="2591861"/>
            <a:ext cx="1380676" cy="168055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Rounded Corners 2">
            <a:extLst>
              <a:ext uri="{FF2B5EF4-FFF2-40B4-BE49-F238E27FC236}">
                <a16:creationId xmlns:a16="http://schemas.microsoft.com/office/drawing/2014/main" id="{23446FE2-095B-6106-DD43-A37593AE3E27}"/>
              </a:ext>
            </a:extLst>
          </p:cNvPr>
          <p:cNvSpPr/>
          <p:nvPr/>
        </p:nvSpPr>
        <p:spPr>
          <a:xfrm>
            <a:off x="4447712" y="4272417"/>
            <a:ext cx="1296139" cy="335094"/>
          </a:xfrm>
          <a:custGeom>
            <a:avLst/>
            <a:gdLst>
              <a:gd name="connsiteX0" fmla="*/ 0 w 1296139"/>
              <a:gd name="connsiteY0" fmla="*/ 55850 h 335094"/>
              <a:gd name="connsiteX1" fmla="*/ 55850 w 1296139"/>
              <a:gd name="connsiteY1" fmla="*/ 0 h 335094"/>
              <a:gd name="connsiteX2" fmla="*/ 624381 w 1296139"/>
              <a:gd name="connsiteY2" fmla="*/ 0 h 335094"/>
              <a:gd name="connsiteX3" fmla="*/ 1240289 w 1296139"/>
              <a:gd name="connsiteY3" fmla="*/ 0 h 335094"/>
              <a:gd name="connsiteX4" fmla="*/ 1296139 w 1296139"/>
              <a:gd name="connsiteY4" fmla="*/ 55850 h 335094"/>
              <a:gd name="connsiteX5" fmla="*/ 1296139 w 1296139"/>
              <a:gd name="connsiteY5" fmla="*/ 279244 h 335094"/>
              <a:gd name="connsiteX6" fmla="*/ 1240289 w 1296139"/>
              <a:gd name="connsiteY6" fmla="*/ 335094 h 335094"/>
              <a:gd name="connsiteX7" fmla="*/ 624381 w 1296139"/>
              <a:gd name="connsiteY7" fmla="*/ 335094 h 335094"/>
              <a:gd name="connsiteX8" fmla="*/ 55850 w 1296139"/>
              <a:gd name="connsiteY8" fmla="*/ 335094 h 335094"/>
              <a:gd name="connsiteX9" fmla="*/ 0 w 1296139"/>
              <a:gd name="connsiteY9" fmla="*/ 279244 h 335094"/>
              <a:gd name="connsiteX10" fmla="*/ 0 w 1296139"/>
              <a:gd name="connsiteY10" fmla="*/ 55850 h 335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96139" h="335094" extrusionOk="0">
                <a:moveTo>
                  <a:pt x="0" y="55850"/>
                </a:moveTo>
                <a:cubicBezTo>
                  <a:pt x="7716" y="25921"/>
                  <a:pt x="24322" y="-919"/>
                  <a:pt x="55850" y="0"/>
                </a:cubicBezTo>
                <a:cubicBezTo>
                  <a:pt x="212072" y="-13394"/>
                  <a:pt x="355729" y="66754"/>
                  <a:pt x="624381" y="0"/>
                </a:cubicBezTo>
                <a:cubicBezTo>
                  <a:pt x="893033" y="-66754"/>
                  <a:pt x="1019549" y="32351"/>
                  <a:pt x="1240289" y="0"/>
                </a:cubicBezTo>
                <a:cubicBezTo>
                  <a:pt x="1269768" y="6110"/>
                  <a:pt x="1293240" y="25488"/>
                  <a:pt x="1296139" y="55850"/>
                </a:cubicBezTo>
                <a:cubicBezTo>
                  <a:pt x="1320852" y="150171"/>
                  <a:pt x="1292208" y="170369"/>
                  <a:pt x="1296139" y="279244"/>
                </a:cubicBezTo>
                <a:cubicBezTo>
                  <a:pt x="1301287" y="313404"/>
                  <a:pt x="1274415" y="331216"/>
                  <a:pt x="1240289" y="335094"/>
                </a:cubicBezTo>
                <a:cubicBezTo>
                  <a:pt x="967847" y="361878"/>
                  <a:pt x="767314" y="270440"/>
                  <a:pt x="624381" y="335094"/>
                </a:cubicBezTo>
                <a:cubicBezTo>
                  <a:pt x="481448" y="399748"/>
                  <a:pt x="216405" y="270138"/>
                  <a:pt x="55850" y="335094"/>
                </a:cubicBezTo>
                <a:cubicBezTo>
                  <a:pt x="24505" y="329093"/>
                  <a:pt x="1" y="302174"/>
                  <a:pt x="0" y="279244"/>
                </a:cubicBezTo>
                <a:cubicBezTo>
                  <a:pt x="-7913" y="189874"/>
                  <a:pt x="16258" y="146536"/>
                  <a:pt x="0" y="55850"/>
                </a:cubicBezTo>
                <a:close/>
              </a:path>
            </a:pathLst>
          </a:custGeom>
          <a:noFill/>
          <a:ln w="38100">
            <a:solidFill>
              <a:srgbClr val="FF0000"/>
            </a:solidFill>
            <a:extLst>
              <a:ext uri="{C807C97D-BFC1-408E-A445-0C87EB9F89A2}">
                <ask:lineSketchStyleProps xmlns:ask="http://schemas.microsoft.com/office/drawing/2018/sketchyshapes" sd="2214188587">
                  <a:prstGeom prst="round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Rounded Corners 3">
            <a:extLst>
              <a:ext uri="{FF2B5EF4-FFF2-40B4-BE49-F238E27FC236}">
                <a16:creationId xmlns:a16="http://schemas.microsoft.com/office/drawing/2014/main" id="{A00F6CE4-0DF4-208B-BBFA-D6E032757B26}"/>
              </a:ext>
            </a:extLst>
          </p:cNvPr>
          <p:cNvSpPr/>
          <p:nvPr/>
        </p:nvSpPr>
        <p:spPr>
          <a:xfrm>
            <a:off x="4651900" y="4887506"/>
            <a:ext cx="976544" cy="335094"/>
          </a:xfrm>
          <a:custGeom>
            <a:avLst/>
            <a:gdLst>
              <a:gd name="connsiteX0" fmla="*/ 0 w 976544"/>
              <a:gd name="connsiteY0" fmla="*/ 55850 h 335094"/>
              <a:gd name="connsiteX1" fmla="*/ 55850 w 976544"/>
              <a:gd name="connsiteY1" fmla="*/ 0 h 335094"/>
              <a:gd name="connsiteX2" fmla="*/ 470975 w 976544"/>
              <a:gd name="connsiteY2" fmla="*/ 0 h 335094"/>
              <a:gd name="connsiteX3" fmla="*/ 920694 w 976544"/>
              <a:gd name="connsiteY3" fmla="*/ 0 h 335094"/>
              <a:gd name="connsiteX4" fmla="*/ 976544 w 976544"/>
              <a:gd name="connsiteY4" fmla="*/ 55850 h 335094"/>
              <a:gd name="connsiteX5" fmla="*/ 976544 w 976544"/>
              <a:gd name="connsiteY5" fmla="*/ 279244 h 335094"/>
              <a:gd name="connsiteX6" fmla="*/ 920694 w 976544"/>
              <a:gd name="connsiteY6" fmla="*/ 335094 h 335094"/>
              <a:gd name="connsiteX7" fmla="*/ 470975 w 976544"/>
              <a:gd name="connsiteY7" fmla="*/ 335094 h 335094"/>
              <a:gd name="connsiteX8" fmla="*/ 55850 w 976544"/>
              <a:gd name="connsiteY8" fmla="*/ 335094 h 335094"/>
              <a:gd name="connsiteX9" fmla="*/ 0 w 976544"/>
              <a:gd name="connsiteY9" fmla="*/ 279244 h 335094"/>
              <a:gd name="connsiteX10" fmla="*/ 0 w 976544"/>
              <a:gd name="connsiteY10" fmla="*/ 55850 h 335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76544" h="335094" extrusionOk="0">
                <a:moveTo>
                  <a:pt x="0" y="55850"/>
                </a:moveTo>
                <a:cubicBezTo>
                  <a:pt x="7716" y="25921"/>
                  <a:pt x="24322" y="-919"/>
                  <a:pt x="55850" y="0"/>
                </a:cubicBezTo>
                <a:cubicBezTo>
                  <a:pt x="244652" y="-27449"/>
                  <a:pt x="362237" y="47120"/>
                  <a:pt x="470975" y="0"/>
                </a:cubicBezTo>
                <a:cubicBezTo>
                  <a:pt x="579714" y="-47120"/>
                  <a:pt x="715376" y="24406"/>
                  <a:pt x="920694" y="0"/>
                </a:cubicBezTo>
                <a:cubicBezTo>
                  <a:pt x="950173" y="6110"/>
                  <a:pt x="973645" y="25488"/>
                  <a:pt x="976544" y="55850"/>
                </a:cubicBezTo>
                <a:cubicBezTo>
                  <a:pt x="1001257" y="150171"/>
                  <a:pt x="972613" y="170369"/>
                  <a:pt x="976544" y="279244"/>
                </a:cubicBezTo>
                <a:cubicBezTo>
                  <a:pt x="981692" y="313404"/>
                  <a:pt x="954820" y="331216"/>
                  <a:pt x="920694" y="335094"/>
                </a:cubicBezTo>
                <a:cubicBezTo>
                  <a:pt x="803124" y="357032"/>
                  <a:pt x="596933" y="292076"/>
                  <a:pt x="470975" y="335094"/>
                </a:cubicBezTo>
                <a:cubicBezTo>
                  <a:pt x="345017" y="378112"/>
                  <a:pt x="226698" y="328853"/>
                  <a:pt x="55850" y="335094"/>
                </a:cubicBezTo>
                <a:cubicBezTo>
                  <a:pt x="24505" y="329093"/>
                  <a:pt x="1" y="302174"/>
                  <a:pt x="0" y="279244"/>
                </a:cubicBezTo>
                <a:cubicBezTo>
                  <a:pt x="-7913" y="189874"/>
                  <a:pt x="16258" y="146536"/>
                  <a:pt x="0" y="55850"/>
                </a:cubicBezTo>
                <a:close/>
              </a:path>
            </a:pathLst>
          </a:custGeom>
          <a:noFill/>
          <a:ln w="38100">
            <a:solidFill>
              <a:srgbClr val="FF0000"/>
            </a:solidFill>
            <a:extLst>
              <a:ext uri="{C807C97D-BFC1-408E-A445-0C87EB9F89A2}">
                <ask:lineSketchStyleProps xmlns:ask="http://schemas.microsoft.com/office/drawing/2018/sketchyshapes" sd="2214188587">
                  <a:prstGeom prst="round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709754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animEffect transition="in" filter="fade">
                                      <p:cBhvr>
                                        <p:cTn id="7" dur="500"/>
                                        <p:tgtEl>
                                          <p:spTgt spid="6">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
                                            <p:txEl>
                                              <p:pRg st="3" end="3"/>
                                            </p:txEl>
                                          </p:spTgt>
                                        </p:tgtEl>
                                        <p:attrNameLst>
                                          <p:attrName>style.visibility</p:attrName>
                                        </p:attrNameLst>
                                      </p:cBhvr>
                                      <p:to>
                                        <p:strVal val="visible"/>
                                      </p:to>
                                    </p:set>
                                    <p:animEffect transition="in" filter="fade">
                                      <p:cBhvr>
                                        <p:cTn id="10" dur="500"/>
                                        <p:tgtEl>
                                          <p:spTgt spid="6">
                                            <p:txEl>
                                              <p:pRg st="3" end="3"/>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6">
                                            <p:txEl>
                                              <p:pRg st="8" end="8"/>
                                            </p:txEl>
                                          </p:spTgt>
                                        </p:tgtEl>
                                        <p:attrNameLst>
                                          <p:attrName>style.visibility</p:attrName>
                                        </p:attrNameLst>
                                      </p:cBhvr>
                                      <p:to>
                                        <p:strVal val="visible"/>
                                      </p:to>
                                    </p:set>
                                    <p:animEffect transition="in" filter="fade">
                                      <p:cBhvr>
                                        <p:cTn id="13" dur="500"/>
                                        <p:tgtEl>
                                          <p:spTgt spid="6">
                                            <p:txEl>
                                              <p:pRg st="8" end="8"/>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6">
                                            <p:txEl>
                                              <p:pRg st="9" end="9"/>
                                            </p:txEl>
                                          </p:spTgt>
                                        </p:tgtEl>
                                        <p:attrNameLst>
                                          <p:attrName>style.visibility</p:attrName>
                                        </p:attrNameLst>
                                      </p:cBhvr>
                                      <p:to>
                                        <p:strVal val="visible"/>
                                      </p:to>
                                    </p:set>
                                    <p:animEffect transition="in" filter="fade">
                                      <p:cBhvr>
                                        <p:cTn id="16" dur="500"/>
                                        <p:tgtEl>
                                          <p:spTgt spid="6">
                                            <p:txEl>
                                              <p:pRg st="9" end="9"/>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0246"/>
                                        </p:tgtEl>
                                        <p:attrNameLst>
                                          <p:attrName>style.visibility</p:attrName>
                                        </p:attrNameLst>
                                      </p:cBhvr>
                                      <p:to>
                                        <p:strVal val="visible"/>
                                      </p:to>
                                    </p:set>
                                    <p:animEffect transition="in" filter="fade">
                                      <p:cBhvr>
                                        <p:cTn id="21" dur="500"/>
                                        <p:tgtEl>
                                          <p:spTgt spid="10246"/>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6">
                                            <p:txEl>
                                              <p:pRg st="5" end="5"/>
                                            </p:txEl>
                                          </p:spTgt>
                                        </p:tgtEl>
                                        <p:attrNameLst>
                                          <p:attrName>style.visibility</p:attrName>
                                        </p:attrNameLst>
                                      </p:cBhvr>
                                      <p:to>
                                        <p:strVal val="visible"/>
                                      </p:to>
                                    </p:set>
                                    <p:animEffect transition="in" filter="fade">
                                      <p:cBhvr>
                                        <p:cTn id="26" dur="500"/>
                                        <p:tgtEl>
                                          <p:spTgt spid="6">
                                            <p:txEl>
                                              <p:pRg st="5" end="5"/>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6">
                                            <p:txEl>
                                              <p:pRg st="7" end="7"/>
                                            </p:txEl>
                                          </p:spTgt>
                                        </p:tgtEl>
                                        <p:attrNameLst>
                                          <p:attrName>style.visibility</p:attrName>
                                        </p:attrNameLst>
                                      </p:cBhvr>
                                      <p:to>
                                        <p:strVal val="visible"/>
                                      </p:to>
                                    </p:set>
                                    <p:animEffect transition="in" filter="fade">
                                      <p:cBhvr>
                                        <p:cTn id="29" dur="500"/>
                                        <p:tgtEl>
                                          <p:spTgt spid="6">
                                            <p:txEl>
                                              <p:pRg st="7" end="7"/>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6">
                                            <p:txEl>
                                              <p:pRg st="10" end="10"/>
                                            </p:txEl>
                                          </p:spTgt>
                                        </p:tgtEl>
                                        <p:attrNameLst>
                                          <p:attrName>style.visibility</p:attrName>
                                        </p:attrNameLst>
                                      </p:cBhvr>
                                      <p:to>
                                        <p:strVal val="visible"/>
                                      </p:to>
                                    </p:set>
                                    <p:animEffect transition="in" filter="fade">
                                      <p:cBhvr>
                                        <p:cTn id="34" dur="500"/>
                                        <p:tgtEl>
                                          <p:spTgt spid="6">
                                            <p:txEl>
                                              <p:pRg st="10" end="10"/>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6">
                                            <p:txEl>
                                              <p:pRg st="11" end="11"/>
                                            </p:txEl>
                                          </p:spTgt>
                                        </p:tgtEl>
                                        <p:attrNameLst>
                                          <p:attrName>style.visibility</p:attrName>
                                        </p:attrNameLst>
                                      </p:cBhvr>
                                      <p:to>
                                        <p:strVal val="visible"/>
                                      </p:to>
                                    </p:set>
                                    <p:animEffect transition="in" filter="fade">
                                      <p:cBhvr>
                                        <p:cTn id="37" dur="500"/>
                                        <p:tgtEl>
                                          <p:spTgt spid="6">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B1F153CE-C9CD-5774-D844-2A2053ECBBF5}"/>
              </a:ext>
            </a:extLst>
          </p:cNvPr>
          <p:cNvSpPr>
            <a:spLocks noGrp="1"/>
          </p:cNvSpPr>
          <p:nvPr>
            <p:ph type="subTitle" idx="1"/>
          </p:nvPr>
        </p:nvSpPr>
        <p:spPr/>
        <p:txBody>
          <a:bodyPr/>
          <a:lstStyle/>
          <a:p>
            <a:r>
              <a:rPr lang="en-US" dirty="0"/>
              <a:t>Part 1 ends here</a:t>
            </a:r>
          </a:p>
        </p:txBody>
      </p:sp>
    </p:spTree>
    <p:extLst>
      <p:ext uri="{BB962C8B-B14F-4D97-AF65-F5344CB8AC3E}">
        <p14:creationId xmlns:p14="http://schemas.microsoft.com/office/powerpoint/2010/main" val="34381125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F62E9C-6F5A-15AC-3A9D-5CE933F576A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0EF17A6-33F6-C8ED-0A9E-C4FE2F48E571}"/>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D6BF0F89-7B9C-EA26-0419-83CF6857192E}"/>
              </a:ext>
            </a:extLst>
          </p:cNvPr>
          <p:cNvSpPr>
            <a:spLocks noGrp="1"/>
          </p:cNvSpPr>
          <p:nvPr>
            <p:ph idx="1"/>
          </p:nvPr>
        </p:nvSpPr>
        <p:spPr>
          <a:xfrm>
            <a:off x="838200" y="1825625"/>
            <a:ext cx="10773792" cy="4351338"/>
          </a:xfrm>
        </p:spPr>
        <p:txBody>
          <a:bodyPr/>
          <a:lstStyle/>
          <a:p>
            <a:pPr>
              <a:lnSpc>
                <a:spcPct val="150000"/>
              </a:lnSpc>
            </a:pPr>
            <a:r>
              <a:rPr lang="en-US" dirty="0"/>
              <a:t>Semiconductor Materials</a:t>
            </a:r>
          </a:p>
          <a:p>
            <a:pPr lvl="1">
              <a:lnSpc>
                <a:spcPct val="150000"/>
              </a:lnSpc>
            </a:pPr>
            <a:r>
              <a:rPr lang="en-US" dirty="0"/>
              <a:t>n-type </a:t>
            </a:r>
          </a:p>
          <a:p>
            <a:pPr lvl="1">
              <a:lnSpc>
                <a:spcPct val="150000"/>
              </a:lnSpc>
            </a:pPr>
            <a:r>
              <a:rPr lang="en-US" dirty="0"/>
              <a:t>p-type</a:t>
            </a:r>
          </a:p>
          <a:p>
            <a:pPr>
              <a:lnSpc>
                <a:spcPct val="150000"/>
              </a:lnSpc>
            </a:pPr>
            <a:r>
              <a:rPr lang="en-US" dirty="0"/>
              <a:t>Semiconductor Devices: </a:t>
            </a:r>
            <a:r>
              <a:rPr lang="en-US" dirty="0" err="1"/>
              <a:t>pn</a:t>
            </a:r>
            <a:r>
              <a:rPr lang="en-US" dirty="0"/>
              <a:t> junction Diode</a:t>
            </a:r>
          </a:p>
          <a:p>
            <a:pPr lvl="1">
              <a:lnSpc>
                <a:spcPct val="150000"/>
              </a:lnSpc>
            </a:pPr>
            <a:r>
              <a:rPr lang="en-US" dirty="0"/>
              <a:t>Physical Characteristics</a:t>
            </a:r>
          </a:p>
          <a:p>
            <a:pPr lvl="1">
              <a:lnSpc>
                <a:spcPct val="150000"/>
              </a:lnSpc>
            </a:pPr>
            <a:r>
              <a:rPr lang="en-US" dirty="0"/>
              <a:t>Modes of Operation</a:t>
            </a:r>
          </a:p>
        </p:txBody>
      </p:sp>
    </p:spTree>
    <p:extLst>
      <p:ext uri="{BB962C8B-B14F-4D97-AF65-F5344CB8AC3E}">
        <p14:creationId xmlns:p14="http://schemas.microsoft.com/office/powerpoint/2010/main" val="28224086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A0643C-55AC-83C2-5CA7-30FECAB8256B}"/>
              </a:ext>
            </a:extLst>
          </p:cNvPr>
          <p:cNvSpPr>
            <a:spLocks noGrp="1"/>
          </p:cNvSpPr>
          <p:nvPr>
            <p:ph type="title"/>
          </p:nvPr>
        </p:nvSpPr>
        <p:spPr/>
        <p:txBody>
          <a:bodyPr/>
          <a:lstStyle/>
          <a:p>
            <a:r>
              <a:rPr lang="en-US" dirty="0"/>
              <a:t>Semiconductor Materials</a:t>
            </a:r>
          </a:p>
        </p:txBody>
      </p:sp>
      <p:sp>
        <p:nvSpPr>
          <p:cNvPr id="3" name="Content Placeholder 2">
            <a:extLst>
              <a:ext uri="{FF2B5EF4-FFF2-40B4-BE49-F238E27FC236}">
                <a16:creationId xmlns:a16="http://schemas.microsoft.com/office/drawing/2014/main" id="{E0F00B8A-BB51-FAB4-CC83-C46EADDA3E5F}"/>
              </a:ext>
            </a:extLst>
          </p:cNvPr>
          <p:cNvSpPr>
            <a:spLocks noGrp="1"/>
          </p:cNvSpPr>
          <p:nvPr>
            <p:ph idx="1"/>
          </p:nvPr>
        </p:nvSpPr>
        <p:spPr/>
        <p:txBody>
          <a:bodyPr>
            <a:normAutofit fontScale="85000" lnSpcReduction="20000"/>
          </a:bodyPr>
          <a:lstStyle/>
          <a:p>
            <a:r>
              <a:rPr lang="en-US" dirty="0"/>
              <a:t>Semiconductors are special class of materials (as opposed to conductors and insulators) that fall </a:t>
            </a:r>
            <a:r>
              <a:rPr lang="en-US" b="1" dirty="0">
                <a:solidFill>
                  <a:srgbClr val="FF0000"/>
                </a:solidFill>
              </a:rPr>
              <a:t>between conductors and insulators </a:t>
            </a:r>
            <a:r>
              <a:rPr lang="en-US" dirty="0"/>
              <a:t>in terms of their electrical conductivity. </a:t>
            </a:r>
          </a:p>
          <a:p>
            <a:endParaRPr lang="en-US" dirty="0"/>
          </a:p>
          <a:p>
            <a:r>
              <a:rPr lang="en-US" dirty="0"/>
              <a:t>By making </a:t>
            </a:r>
            <a:r>
              <a:rPr lang="en-US" u="sng" dirty="0"/>
              <a:t>simple material changes</a:t>
            </a:r>
            <a:r>
              <a:rPr lang="en-US" dirty="0"/>
              <a:t>, such as </a:t>
            </a:r>
            <a:r>
              <a:rPr lang="en-US" b="1" dirty="0">
                <a:solidFill>
                  <a:srgbClr val="FF0000"/>
                </a:solidFill>
              </a:rPr>
              <a:t>doping</a:t>
            </a:r>
            <a:r>
              <a:rPr lang="en-US" dirty="0"/>
              <a:t>, these materials can achieve remarkably precise control over electron flow. </a:t>
            </a:r>
          </a:p>
          <a:p>
            <a:endParaRPr lang="en-US" dirty="0"/>
          </a:p>
          <a:p>
            <a:r>
              <a:rPr lang="en-US" dirty="0"/>
              <a:t>This ability to </a:t>
            </a:r>
            <a:r>
              <a:rPr lang="en-US" b="1" dirty="0">
                <a:solidFill>
                  <a:srgbClr val="FF0000"/>
                </a:solidFill>
              </a:rPr>
              <a:t>control electron flow </a:t>
            </a:r>
            <a:r>
              <a:rPr lang="en-US" dirty="0"/>
              <a:t>makes semiconductors the optimal candidate for building non-linear electrical devices, where </a:t>
            </a:r>
            <a:r>
              <a:rPr lang="en-US" u="sng" dirty="0">
                <a:effectLst>
                  <a:outerShdw blurRad="38100" dist="38100" dir="2700000" algn="tl">
                    <a:srgbClr val="000000">
                      <a:alpha val="43137"/>
                    </a:srgbClr>
                  </a:outerShdw>
                </a:effectLst>
              </a:rPr>
              <a:t>electron (current) flow is not always just proportional to the applied voltage</a:t>
            </a:r>
            <a:r>
              <a:rPr lang="en-US" dirty="0"/>
              <a:t>.  </a:t>
            </a:r>
          </a:p>
          <a:p>
            <a:endParaRPr lang="en-US" dirty="0"/>
          </a:p>
          <a:p>
            <a:r>
              <a:rPr lang="en-US" dirty="0"/>
              <a:t>As these non-linear devices offer exceptional </a:t>
            </a:r>
            <a:r>
              <a:rPr lang="en-US" u="sng" dirty="0">
                <a:effectLst>
                  <a:outerShdw blurRad="38100" dist="38100" dir="2700000" algn="tl">
                    <a:srgbClr val="000000">
                      <a:alpha val="43137"/>
                    </a:srgbClr>
                  </a:outerShdw>
                </a:effectLst>
              </a:rPr>
              <a:t>control over electron flow</a:t>
            </a:r>
            <a:r>
              <a:rPr lang="en-US" dirty="0"/>
              <a:t>, the class of devices and circuits are branched under the umbrella term </a:t>
            </a:r>
            <a:r>
              <a:rPr lang="en-US" b="1" dirty="0">
                <a:solidFill>
                  <a:srgbClr val="FF0000"/>
                </a:solidFill>
              </a:rPr>
              <a:t>“Electronics” </a:t>
            </a:r>
          </a:p>
        </p:txBody>
      </p:sp>
    </p:spTree>
    <p:extLst>
      <p:ext uri="{BB962C8B-B14F-4D97-AF65-F5344CB8AC3E}">
        <p14:creationId xmlns:p14="http://schemas.microsoft.com/office/powerpoint/2010/main" val="32401877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173AC3-521F-F3DD-77A7-9EF848EBAA1B}"/>
              </a:ext>
            </a:extLst>
          </p:cNvPr>
          <p:cNvSpPr>
            <a:spLocks noGrp="1"/>
          </p:cNvSpPr>
          <p:nvPr>
            <p:ph type="title"/>
          </p:nvPr>
        </p:nvSpPr>
        <p:spPr/>
        <p:txBody>
          <a:bodyPr/>
          <a:lstStyle/>
          <a:p>
            <a:r>
              <a:rPr lang="en-US" dirty="0"/>
              <a:t>Semiconductor Materials</a:t>
            </a:r>
          </a:p>
        </p:txBody>
      </p:sp>
      <p:sp>
        <p:nvSpPr>
          <p:cNvPr id="3" name="Content Placeholder 2">
            <a:extLst>
              <a:ext uri="{FF2B5EF4-FFF2-40B4-BE49-F238E27FC236}">
                <a16:creationId xmlns:a16="http://schemas.microsoft.com/office/drawing/2014/main" id="{A6C9CB81-4441-6D5C-9F54-3E2DAAEA7D94}"/>
              </a:ext>
            </a:extLst>
          </p:cNvPr>
          <p:cNvSpPr>
            <a:spLocks noGrp="1"/>
          </p:cNvSpPr>
          <p:nvPr>
            <p:ph idx="1"/>
          </p:nvPr>
        </p:nvSpPr>
        <p:spPr>
          <a:xfrm>
            <a:off x="838200" y="1613870"/>
            <a:ext cx="10515600" cy="4667250"/>
          </a:xfrm>
        </p:spPr>
        <p:txBody>
          <a:bodyPr>
            <a:normAutofit fontScale="92500" lnSpcReduction="20000"/>
          </a:bodyPr>
          <a:lstStyle/>
          <a:p>
            <a:pPr marL="0" indent="0">
              <a:buNone/>
            </a:pPr>
            <a:r>
              <a:rPr lang="en-US" sz="3200" b="1" dirty="0"/>
              <a:t>What is doping?</a:t>
            </a:r>
          </a:p>
          <a:p>
            <a:pPr marL="0" indent="0">
              <a:buNone/>
            </a:pPr>
            <a:endParaRPr lang="en-US" dirty="0"/>
          </a:p>
          <a:p>
            <a:pPr marL="0" indent="0">
              <a:buNone/>
            </a:pPr>
            <a:r>
              <a:rPr lang="en-US" dirty="0"/>
              <a:t>Doping is to deliberately inject atomic level “impurities” into a material (such as an “</a:t>
            </a:r>
            <a:r>
              <a:rPr lang="en-US" dirty="0">
                <a:solidFill>
                  <a:srgbClr val="FF0000"/>
                </a:solidFill>
              </a:rPr>
              <a:t>intrinsic</a:t>
            </a:r>
            <a:r>
              <a:rPr lang="en-US" dirty="0"/>
              <a:t>” or </a:t>
            </a:r>
            <a:r>
              <a:rPr lang="en-US" b="1" dirty="0"/>
              <a:t>pure semiconductor </a:t>
            </a:r>
            <a:r>
              <a:rPr lang="en-US" dirty="0"/>
              <a:t>such as </a:t>
            </a:r>
            <a:r>
              <a:rPr lang="en-US" b="1" dirty="0"/>
              <a:t>Silicon</a:t>
            </a:r>
            <a:r>
              <a:rPr lang="en-US" dirty="0"/>
              <a:t>. These atoms are called </a:t>
            </a:r>
            <a:r>
              <a:rPr lang="en-US" dirty="0">
                <a:solidFill>
                  <a:srgbClr val="FF0000"/>
                </a:solidFill>
              </a:rPr>
              <a:t>dopants</a:t>
            </a:r>
            <a:r>
              <a:rPr lang="en-US" dirty="0"/>
              <a:t>.</a:t>
            </a:r>
          </a:p>
          <a:p>
            <a:pPr marL="0" indent="0">
              <a:buNone/>
            </a:pPr>
            <a:endParaRPr lang="en-US" dirty="0"/>
          </a:p>
          <a:p>
            <a:pPr marL="0" indent="0">
              <a:buNone/>
            </a:pPr>
            <a:r>
              <a:rPr lang="en-US" dirty="0"/>
              <a:t>Usually, the concentration of the “</a:t>
            </a:r>
            <a:r>
              <a:rPr lang="en-US" dirty="0">
                <a:solidFill>
                  <a:srgbClr val="FF0000"/>
                </a:solidFill>
              </a:rPr>
              <a:t>dopant</a:t>
            </a:r>
            <a:r>
              <a:rPr lang="en-US" dirty="0"/>
              <a:t>” atoms is much less than the actual concentration of the host material. </a:t>
            </a:r>
          </a:p>
          <a:p>
            <a:pPr marL="0" indent="0">
              <a:buNone/>
            </a:pPr>
            <a:endParaRPr lang="en-US" dirty="0"/>
          </a:p>
          <a:p>
            <a:pPr marL="0" indent="0">
              <a:buNone/>
            </a:pPr>
            <a:r>
              <a:rPr lang="en-US" dirty="0"/>
              <a:t>Since the atoms being injected are different from the actual material atom, they are considered impurities. A </a:t>
            </a:r>
            <a:r>
              <a:rPr lang="en-US" dirty="0">
                <a:solidFill>
                  <a:srgbClr val="FF0000"/>
                </a:solidFill>
              </a:rPr>
              <a:t>doped </a:t>
            </a:r>
            <a:r>
              <a:rPr lang="en-US" dirty="0"/>
              <a:t>semiconductor is also known as “</a:t>
            </a:r>
            <a:r>
              <a:rPr lang="en-US" b="1" dirty="0"/>
              <a:t>Extrinsic</a:t>
            </a:r>
            <a:r>
              <a:rPr lang="en-US" dirty="0"/>
              <a:t>” semiconductor.</a:t>
            </a:r>
          </a:p>
        </p:txBody>
      </p:sp>
    </p:spTree>
    <p:extLst>
      <p:ext uri="{BB962C8B-B14F-4D97-AF65-F5344CB8AC3E}">
        <p14:creationId xmlns:p14="http://schemas.microsoft.com/office/powerpoint/2010/main" val="21255665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CFB307-1782-F01A-D9C9-18466E3CD9DB}"/>
              </a:ext>
            </a:extLst>
          </p:cNvPr>
          <p:cNvSpPr>
            <a:spLocks noGrp="1"/>
          </p:cNvSpPr>
          <p:nvPr>
            <p:ph type="title"/>
          </p:nvPr>
        </p:nvSpPr>
        <p:spPr/>
        <p:txBody>
          <a:bodyPr/>
          <a:lstStyle/>
          <a:p>
            <a:r>
              <a:rPr lang="en-US" dirty="0"/>
              <a:t>Semiconductor Materials</a:t>
            </a:r>
          </a:p>
        </p:txBody>
      </p:sp>
      <p:pic>
        <p:nvPicPr>
          <p:cNvPr id="10" name="Content Placeholder 9">
            <a:extLst>
              <a:ext uri="{FF2B5EF4-FFF2-40B4-BE49-F238E27FC236}">
                <a16:creationId xmlns:a16="http://schemas.microsoft.com/office/drawing/2014/main" id="{662EC05A-0EAD-1963-3186-A85F2BE1CEB8}"/>
              </a:ext>
            </a:extLst>
          </p:cNvPr>
          <p:cNvPicPr>
            <a:picLocks noGrp="1" noChangeAspect="1"/>
          </p:cNvPicPr>
          <p:nvPr>
            <p:ph idx="1"/>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r="67645"/>
          <a:stretch/>
        </p:blipFill>
        <p:spPr>
          <a:xfrm>
            <a:off x="838200" y="1881991"/>
            <a:ext cx="3402368" cy="3603337"/>
          </a:xfrm>
          <a:prstGeom prst="rect">
            <a:avLst/>
          </a:prstGeom>
        </p:spPr>
      </p:pic>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A486B9D0-3171-42E7-698D-3C3F13ADFDAA}"/>
                  </a:ext>
                </a:extLst>
              </p:cNvPr>
              <p:cNvSpPr txBox="1"/>
              <p:nvPr/>
            </p:nvSpPr>
            <p:spPr>
              <a:xfrm>
                <a:off x="4478955" y="5676631"/>
                <a:ext cx="3583620" cy="707886"/>
              </a:xfrm>
              <a:prstGeom prst="rect">
                <a:avLst/>
              </a:prstGeom>
              <a:noFill/>
            </p:spPr>
            <p:txBody>
              <a:bodyPr wrap="square" rtlCol="0">
                <a:spAutoFit/>
              </a:bodyPr>
              <a:lstStyle/>
              <a:p>
                <a14:m>
                  <m:oMath xmlns:m="http://schemas.openxmlformats.org/officeDocument/2006/math">
                    <m:r>
                      <a:rPr lang="en-US" sz="2000" b="1" i="1" dirty="0" smtClean="0">
                        <a:solidFill>
                          <a:srgbClr val="FF0000"/>
                        </a:solidFill>
                        <a:latin typeface="Cambria Math" panose="02040503050406030204" pitchFamily="18" charset="0"/>
                      </a:rPr>
                      <m:t>𝒏</m:t>
                    </m:r>
                    <m:r>
                      <a:rPr lang="en-US" sz="2000" b="1" i="1" dirty="0" smtClean="0">
                        <a:solidFill>
                          <a:srgbClr val="FF0000"/>
                        </a:solidFill>
                        <a:latin typeface="Cambria Math" panose="02040503050406030204" pitchFamily="18" charset="0"/>
                      </a:rPr>
                      <m:t>−</m:t>
                    </m:r>
                  </m:oMath>
                </a14:m>
                <a:r>
                  <a:rPr lang="en-US" sz="2000" b="1" dirty="0">
                    <a:solidFill>
                      <a:srgbClr val="FF0000"/>
                    </a:solidFill>
                  </a:rPr>
                  <a:t>type doped </a:t>
                </a:r>
                <a:r>
                  <a:rPr lang="en-US" sz="2000" dirty="0">
                    <a:sym typeface="Wingdings" panose="05000000000000000000" pitchFamily="2" charset="2"/>
                  </a:rPr>
                  <a:t> Si lattice is riddled with </a:t>
                </a:r>
                <a:r>
                  <a:rPr lang="en-US" sz="2000" b="1" dirty="0">
                    <a:solidFill>
                      <a:srgbClr val="FF0000"/>
                    </a:solidFill>
                    <a:sym typeface="Wingdings" panose="05000000000000000000" pitchFamily="2" charset="2"/>
                  </a:rPr>
                  <a:t>pentavalent atoms</a:t>
                </a:r>
                <a:endParaRPr lang="en-US" sz="2000" b="1" dirty="0">
                  <a:solidFill>
                    <a:srgbClr val="FF0000"/>
                  </a:solidFill>
                </a:endParaRPr>
              </a:p>
            </p:txBody>
          </p:sp>
        </mc:Choice>
        <mc:Fallback xmlns="">
          <p:sp>
            <p:nvSpPr>
              <p:cNvPr id="11" name="TextBox 10">
                <a:extLst>
                  <a:ext uri="{FF2B5EF4-FFF2-40B4-BE49-F238E27FC236}">
                    <a16:creationId xmlns:a16="http://schemas.microsoft.com/office/drawing/2014/main" id="{A486B9D0-3171-42E7-698D-3C3F13ADFDAA}"/>
                  </a:ext>
                </a:extLst>
              </p:cNvPr>
              <p:cNvSpPr txBox="1">
                <a:spLocks noRot="1" noChangeAspect="1" noMove="1" noResize="1" noEditPoints="1" noAdjustHandles="1" noChangeArrowheads="1" noChangeShapeType="1" noTextEdit="1"/>
              </p:cNvSpPr>
              <p:nvPr/>
            </p:nvSpPr>
            <p:spPr>
              <a:xfrm>
                <a:off x="4478955" y="5676631"/>
                <a:ext cx="3583620" cy="707886"/>
              </a:xfrm>
              <a:prstGeom prst="rect">
                <a:avLst/>
              </a:prstGeom>
              <a:blipFill>
                <a:blip r:embed="rId4"/>
                <a:stretch>
                  <a:fillRect l="-1871" t="-5172" b="-1465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01390472-F870-75B8-7A4D-8E3D5E7F7255}"/>
                  </a:ext>
                </a:extLst>
              </p:cNvPr>
              <p:cNvSpPr txBox="1"/>
              <p:nvPr/>
            </p:nvSpPr>
            <p:spPr>
              <a:xfrm>
                <a:off x="8148587" y="5676631"/>
                <a:ext cx="3445845" cy="707886"/>
              </a:xfrm>
              <a:prstGeom prst="rect">
                <a:avLst/>
              </a:prstGeom>
              <a:noFill/>
            </p:spPr>
            <p:txBody>
              <a:bodyPr wrap="square" rtlCol="0">
                <a:spAutoFit/>
              </a:bodyPr>
              <a:lstStyle/>
              <a:p>
                <a14:m>
                  <m:oMath xmlns:m="http://schemas.openxmlformats.org/officeDocument/2006/math">
                    <m:r>
                      <a:rPr lang="en-US" sz="2000" b="1" i="1" dirty="0" smtClean="0">
                        <a:solidFill>
                          <a:srgbClr val="0000FF"/>
                        </a:solidFill>
                        <a:latin typeface="Cambria Math" panose="02040503050406030204" pitchFamily="18" charset="0"/>
                      </a:rPr>
                      <m:t>𝒑</m:t>
                    </m:r>
                    <m:r>
                      <a:rPr lang="en-US" sz="2000" b="1" i="1" dirty="0" smtClean="0">
                        <a:solidFill>
                          <a:srgbClr val="0000FF"/>
                        </a:solidFill>
                        <a:latin typeface="Cambria Math" panose="02040503050406030204" pitchFamily="18" charset="0"/>
                      </a:rPr>
                      <m:t>−</m:t>
                    </m:r>
                  </m:oMath>
                </a14:m>
                <a:r>
                  <a:rPr lang="en-US" sz="2000" b="1" dirty="0">
                    <a:solidFill>
                      <a:srgbClr val="0000FF"/>
                    </a:solidFill>
                  </a:rPr>
                  <a:t>type doped </a:t>
                </a:r>
                <a:r>
                  <a:rPr lang="en-US" sz="2000" dirty="0">
                    <a:sym typeface="Wingdings" panose="05000000000000000000" pitchFamily="2" charset="2"/>
                  </a:rPr>
                  <a:t> Si lattice is riddled with </a:t>
                </a:r>
                <a:r>
                  <a:rPr lang="en-US" sz="2000" b="1" dirty="0">
                    <a:solidFill>
                      <a:srgbClr val="0000FF"/>
                    </a:solidFill>
                    <a:sym typeface="Wingdings" panose="05000000000000000000" pitchFamily="2" charset="2"/>
                  </a:rPr>
                  <a:t>trivalent atoms</a:t>
                </a:r>
                <a:endParaRPr lang="en-US" sz="2000" b="1" dirty="0">
                  <a:solidFill>
                    <a:srgbClr val="0000FF"/>
                  </a:solidFill>
                </a:endParaRPr>
              </a:p>
            </p:txBody>
          </p:sp>
        </mc:Choice>
        <mc:Fallback xmlns="">
          <p:sp>
            <p:nvSpPr>
              <p:cNvPr id="12" name="TextBox 11">
                <a:extLst>
                  <a:ext uri="{FF2B5EF4-FFF2-40B4-BE49-F238E27FC236}">
                    <a16:creationId xmlns:a16="http://schemas.microsoft.com/office/drawing/2014/main" id="{01390472-F870-75B8-7A4D-8E3D5E7F7255}"/>
                  </a:ext>
                </a:extLst>
              </p:cNvPr>
              <p:cNvSpPr txBox="1">
                <a:spLocks noRot="1" noChangeAspect="1" noMove="1" noResize="1" noEditPoints="1" noAdjustHandles="1" noChangeArrowheads="1" noChangeShapeType="1" noTextEdit="1"/>
              </p:cNvSpPr>
              <p:nvPr/>
            </p:nvSpPr>
            <p:spPr>
              <a:xfrm>
                <a:off x="8148587" y="5676631"/>
                <a:ext cx="3445845" cy="707886"/>
              </a:xfrm>
              <a:prstGeom prst="rect">
                <a:avLst/>
              </a:prstGeom>
              <a:blipFill>
                <a:blip r:embed="rId5"/>
                <a:stretch>
                  <a:fillRect l="-1947" t="-5172" b="-14655"/>
                </a:stretch>
              </a:blipFill>
            </p:spPr>
            <p:txBody>
              <a:bodyPr/>
              <a:lstStyle/>
              <a:p>
                <a:r>
                  <a:rPr lang="en-US">
                    <a:noFill/>
                  </a:rPr>
                  <a:t> </a:t>
                </a:r>
              </a:p>
            </p:txBody>
          </p:sp>
        </mc:Fallback>
      </mc:AlternateContent>
      <p:pic>
        <p:nvPicPr>
          <p:cNvPr id="3" name="Content Placeholder 9">
            <a:extLst>
              <a:ext uri="{FF2B5EF4-FFF2-40B4-BE49-F238E27FC236}">
                <a16:creationId xmlns:a16="http://schemas.microsoft.com/office/drawing/2014/main" id="{FFF16E39-D5E2-A3C5-EDE7-D5B276F7CE16}"/>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33312" r="32609"/>
          <a:stretch/>
        </p:blipFill>
        <p:spPr>
          <a:xfrm>
            <a:off x="4341181" y="1881990"/>
            <a:ext cx="3583620" cy="3603337"/>
          </a:xfrm>
          <a:prstGeom prst="rect">
            <a:avLst/>
          </a:prstGeom>
        </p:spPr>
      </p:pic>
      <p:pic>
        <p:nvPicPr>
          <p:cNvPr id="4" name="Content Placeholder 9">
            <a:extLst>
              <a:ext uri="{FF2B5EF4-FFF2-40B4-BE49-F238E27FC236}">
                <a16:creationId xmlns:a16="http://schemas.microsoft.com/office/drawing/2014/main" id="{8615B3DA-50FF-06E4-A876-A3F8A17CE1EA}"/>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68348"/>
          <a:stretch/>
        </p:blipFill>
        <p:spPr>
          <a:xfrm>
            <a:off x="8025414" y="1881989"/>
            <a:ext cx="3328386" cy="3603337"/>
          </a:xfrm>
          <a:prstGeom prst="rect">
            <a:avLst/>
          </a:prstGeom>
        </p:spPr>
      </p:pic>
    </p:spTree>
    <p:extLst>
      <p:ext uri="{BB962C8B-B14F-4D97-AF65-F5344CB8AC3E}">
        <p14:creationId xmlns:p14="http://schemas.microsoft.com/office/powerpoint/2010/main" val="30800879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009BB-57C2-E6AF-857C-6F3C56DA98A9}"/>
              </a:ext>
            </a:extLst>
          </p:cNvPr>
          <p:cNvSpPr>
            <a:spLocks noGrp="1"/>
          </p:cNvSpPr>
          <p:nvPr>
            <p:ph type="title"/>
          </p:nvPr>
        </p:nvSpPr>
        <p:spPr/>
        <p:txBody>
          <a:bodyPr/>
          <a:lstStyle/>
          <a:p>
            <a:r>
              <a:rPr lang="en-US" b="1" dirty="0"/>
              <a:t>n-type doping</a:t>
            </a:r>
          </a:p>
        </p:txBody>
      </p:sp>
      <p:pic>
        <p:nvPicPr>
          <p:cNvPr id="6" name="Content Placeholder 5">
            <a:extLst>
              <a:ext uri="{FF2B5EF4-FFF2-40B4-BE49-F238E27FC236}">
                <a16:creationId xmlns:a16="http://schemas.microsoft.com/office/drawing/2014/main" id="{1D5DC98C-B78B-668C-288D-3E5D3CE86E1C}"/>
              </a:ext>
            </a:extLst>
          </p:cNvPr>
          <p:cNvPicPr>
            <a:picLocks noGrp="1" noChangeAspect="1"/>
          </p:cNvPicPr>
          <p:nvPr>
            <p:ph idx="1"/>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5804034" y="1676395"/>
            <a:ext cx="5549766" cy="4563382"/>
          </a:xfrm>
          <a:prstGeom prst="rect">
            <a:avLst/>
          </a:prstGeom>
        </p:spPr>
      </p:pic>
      <p:sp>
        <p:nvSpPr>
          <p:cNvPr id="8" name="Content Placeholder 2">
            <a:extLst>
              <a:ext uri="{FF2B5EF4-FFF2-40B4-BE49-F238E27FC236}">
                <a16:creationId xmlns:a16="http://schemas.microsoft.com/office/drawing/2014/main" id="{F5233AC5-330E-9E00-7D45-DC849D9D7CE9}"/>
              </a:ext>
            </a:extLst>
          </p:cNvPr>
          <p:cNvSpPr txBox="1">
            <a:spLocks/>
          </p:cNvSpPr>
          <p:nvPr/>
        </p:nvSpPr>
        <p:spPr>
          <a:xfrm>
            <a:off x="838200" y="1916112"/>
            <a:ext cx="4658027" cy="4351338"/>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 </a:t>
            </a:r>
            <a:r>
              <a:rPr lang="en-US" dirty="0">
                <a:solidFill>
                  <a:srgbClr val="FF0000"/>
                </a:solidFill>
              </a:rPr>
              <a:t>n-type materials </a:t>
            </a:r>
            <a:r>
              <a:rPr lang="en-US" dirty="0"/>
              <a:t>are doped with pentavalent atoms.</a:t>
            </a:r>
          </a:p>
          <a:p>
            <a:endParaRPr lang="en-US" dirty="0"/>
          </a:p>
          <a:p>
            <a:r>
              <a:rPr lang="en-US" dirty="0">
                <a:solidFill>
                  <a:srgbClr val="FF0000"/>
                </a:solidFill>
              </a:rPr>
              <a:t>Pentavalent</a:t>
            </a:r>
            <a:r>
              <a:rPr lang="en-US" dirty="0"/>
              <a:t> atoms have one more electron than the surrounding </a:t>
            </a:r>
            <a:r>
              <a:rPr lang="en-US" dirty="0">
                <a:solidFill>
                  <a:srgbClr val="FF0000"/>
                </a:solidFill>
              </a:rPr>
              <a:t>tetravalent</a:t>
            </a:r>
            <a:r>
              <a:rPr lang="en-US" dirty="0"/>
              <a:t> </a:t>
            </a:r>
            <a:r>
              <a:rPr lang="en-US" b="1" dirty="0"/>
              <a:t>Si</a:t>
            </a:r>
            <a:r>
              <a:rPr lang="en-US" dirty="0"/>
              <a:t> atoms. </a:t>
            </a:r>
          </a:p>
          <a:p>
            <a:endParaRPr lang="en-US" dirty="0"/>
          </a:p>
          <a:p>
            <a:r>
              <a:rPr lang="en-US" dirty="0"/>
              <a:t>This lone extra electron acts as a </a:t>
            </a:r>
            <a:r>
              <a:rPr lang="en-US" b="1" dirty="0">
                <a:solidFill>
                  <a:srgbClr val="FF0000"/>
                </a:solidFill>
              </a:rPr>
              <a:t>mobile electron</a:t>
            </a:r>
            <a:r>
              <a:rPr lang="en-US" b="1" dirty="0"/>
              <a:t> </a:t>
            </a:r>
            <a:r>
              <a:rPr lang="en-US" dirty="0"/>
              <a:t>that can flow easily as it is not bonded to any atom.  </a:t>
            </a:r>
          </a:p>
        </p:txBody>
      </p:sp>
    </p:spTree>
    <p:extLst>
      <p:ext uri="{BB962C8B-B14F-4D97-AF65-F5344CB8AC3E}">
        <p14:creationId xmlns:p14="http://schemas.microsoft.com/office/powerpoint/2010/main" val="31077938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A8573-508B-5BFB-7222-402203903A2D}"/>
              </a:ext>
            </a:extLst>
          </p:cNvPr>
          <p:cNvSpPr>
            <a:spLocks noGrp="1"/>
          </p:cNvSpPr>
          <p:nvPr>
            <p:ph type="title"/>
          </p:nvPr>
        </p:nvSpPr>
        <p:spPr/>
        <p:txBody>
          <a:bodyPr/>
          <a:lstStyle/>
          <a:p>
            <a:r>
              <a:rPr lang="en-US" b="1" dirty="0"/>
              <a:t>p-type doping</a:t>
            </a:r>
            <a:endParaRPr lang="en-US" dirty="0"/>
          </a:p>
        </p:txBody>
      </p:sp>
      <p:sp>
        <p:nvSpPr>
          <p:cNvPr id="3" name="Content Placeholder 2">
            <a:extLst>
              <a:ext uri="{FF2B5EF4-FFF2-40B4-BE49-F238E27FC236}">
                <a16:creationId xmlns:a16="http://schemas.microsoft.com/office/drawing/2014/main" id="{FF58D497-DCB5-E474-EFA7-F3CFB6DB1719}"/>
              </a:ext>
            </a:extLst>
          </p:cNvPr>
          <p:cNvSpPr>
            <a:spLocks noGrp="1"/>
          </p:cNvSpPr>
          <p:nvPr>
            <p:ph idx="1"/>
          </p:nvPr>
        </p:nvSpPr>
        <p:spPr>
          <a:xfrm>
            <a:off x="838200" y="1825625"/>
            <a:ext cx="5257800" cy="4351338"/>
          </a:xfrm>
        </p:spPr>
        <p:txBody>
          <a:bodyPr>
            <a:normAutofit fontScale="92500" lnSpcReduction="20000"/>
          </a:bodyPr>
          <a:lstStyle/>
          <a:p>
            <a:r>
              <a:rPr lang="en-US" dirty="0">
                <a:solidFill>
                  <a:srgbClr val="0070C0"/>
                </a:solidFill>
              </a:rPr>
              <a:t>p-type</a:t>
            </a:r>
            <a:r>
              <a:rPr lang="en-US" dirty="0"/>
              <a:t> materials are doped with trivalent atoms.</a:t>
            </a:r>
          </a:p>
          <a:p>
            <a:endParaRPr lang="en-US" dirty="0"/>
          </a:p>
          <a:p>
            <a:r>
              <a:rPr lang="en-US" dirty="0">
                <a:solidFill>
                  <a:srgbClr val="0070C0"/>
                </a:solidFill>
              </a:rPr>
              <a:t>Trivalent</a:t>
            </a:r>
            <a:r>
              <a:rPr lang="en-US" dirty="0"/>
              <a:t> atoms have one less electron than the surrounding tetravalent Si atoms. </a:t>
            </a:r>
          </a:p>
          <a:p>
            <a:endParaRPr lang="en-US" dirty="0"/>
          </a:p>
          <a:p>
            <a:r>
              <a:rPr lang="en-US" dirty="0"/>
              <a:t>This </a:t>
            </a:r>
            <a:r>
              <a:rPr lang="en-US" dirty="0">
                <a:highlight>
                  <a:srgbClr val="FFFF00"/>
                </a:highlight>
              </a:rPr>
              <a:t>absence of an electron </a:t>
            </a:r>
            <a:r>
              <a:rPr lang="en-US" dirty="0"/>
              <a:t>(termed as a </a:t>
            </a:r>
            <a:r>
              <a:rPr lang="en-US" dirty="0">
                <a:solidFill>
                  <a:srgbClr val="FF0000"/>
                </a:solidFill>
              </a:rPr>
              <a:t>hole</a:t>
            </a:r>
            <a:r>
              <a:rPr lang="en-US" dirty="0"/>
              <a:t>) acts as can flow easily from atom to atom across the material as it is not bonded to any atom. The flow of holes is opposite to the actual flow of electrons.  </a:t>
            </a:r>
          </a:p>
        </p:txBody>
      </p:sp>
      <p:pic>
        <p:nvPicPr>
          <p:cNvPr id="4" name="Content Placeholder 9">
            <a:extLst>
              <a:ext uri="{FF2B5EF4-FFF2-40B4-BE49-F238E27FC236}">
                <a16:creationId xmlns:a16="http://schemas.microsoft.com/office/drawing/2014/main" id="{3279DDAE-7012-35FF-756B-BD40508D4CC4}"/>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68368"/>
          <a:stretch/>
        </p:blipFill>
        <p:spPr>
          <a:xfrm>
            <a:off x="6756935" y="1836431"/>
            <a:ext cx="4298481" cy="4656444"/>
          </a:xfrm>
          <a:prstGeom prst="rect">
            <a:avLst/>
          </a:prstGeom>
        </p:spPr>
      </p:pic>
    </p:spTree>
    <p:extLst>
      <p:ext uri="{BB962C8B-B14F-4D97-AF65-F5344CB8AC3E}">
        <p14:creationId xmlns:p14="http://schemas.microsoft.com/office/powerpoint/2010/main" val="7718504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29AE58-52F4-9027-7F6D-F011BFE35B16}"/>
              </a:ext>
            </a:extLst>
          </p:cNvPr>
          <p:cNvSpPr>
            <a:spLocks noGrp="1"/>
          </p:cNvSpPr>
          <p:nvPr>
            <p:ph type="title"/>
          </p:nvPr>
        </p:nvSpPr>
        <p:spPr/>
        <p:txBody>
          <a:bodyPr/>
          <a:lstStyle/>
          <a:p>
            <a:r>
              <a:rPr lang="en-US" dirty="0"/>
              <a:t>Current-Voltage (I-V) Characteristics</a:t>
            </a:r>
          </a:p>
        </p:txBody>
      </p:sp>
      <p:sp>
        <p:nvSpPr>
          <p:cNvPr id="3" name="Content Placeholder 2">
            <a:extLst>
              <a:ext uri="{FF2B5EF4-FFF2-40B4-BE49-F238E27FC236}">
                <a16:creationId xmlns:a16="http://schemas.microsoft.com/office/drawing/2014/main" id="{448D9A82-0977-5623-F52A-68683E21CAB1}"/>
              </a:ext>
            </a:extLst>
          </p:cNvPr>
          <p:cNvSpPr>
            <a:spLocks noGrp="1"/>
          </p:cNvSpPr>
          <p:nvPr>
            <p:ph idx="1"/>
          </p:nvPr>
        </p:nvSpPr>
        <p:spPr/>
        <p:txBody>
          <a:bodyPr>
            <a:normAutofit/>
          </a:bodyPr>
          <a:lstStyle/>
          <a:p>
            <a:pPr>
              <a:lnSpc>
                <a:spcPct val="110000"/>
              </a:lnSpc>
            </a:pPr>
            <a:r>
              <a:rPr lang="en-US" sz="2400" dirty="0"/>
              <a:t>I-V characteristic defines the relationship between the </a:t>
            </a:r>
            <a:r>
              <a:rPr lang="en-US" sz="2400" b="1" dirty="0"/>
              <a:t>current flow (through), I</a:t>
            </a:r>
            <a:r>
              <a:rPr lang="en-US" sz="2400" dirty="0"/>
              <a:t> and </a:t>
            </a:r>
            <a:r>
              <a:rPr lang="en-US" sz="2400" b="1" dirty="0"/>
              <a:t>voltage (across), V </a:t>
            </a:r>
            <a:r>
              <a:rPr lang="en-US" sz="2400" dirty="0"/>
              <a:t>an electronic device or element. </a:t>
            </a:r>
          </a:p>
          <a:p>
            <a:pPr marL="0" indent="0">
              <a:lnSpc>
                <a:spcPct val="110000"/>
              </a:lnSpc>
              <a:buNone/>
            </a:pPr>
            <a:endParaRPr lang="en-US" sz="2400" dirty="0"/>
          </a:p>
          <a:p>
            <a:pPr>
              <a:lnSpc>
                <a:spcPct val="110000"/>
              </a:lnSpc>
            </a:pPr>
            <a:r>
              <a:rPr lang="en-US" sz="2400" dirty="0"/>
              <a:t>A tool for understanding the operation of the circuit element. </a:t>
            </a:r>
          </a:p>
          <a:p>
            <a:pPr>
              <a:lnSpc>
                <a:spcPct val="110000"/>
              </a:lnSpc>
            </a:pPr>
            <a:endParaRPr lang="en-US" sz="2400" dirty="0"/>
          </a:p>
          <a:p>
            <a:pPr>
              <a:lnSpc>
                <a:spcPct val="110000"/>
              </a:lnSpc>
            </a:pPr>
            <a:r>
              <a:rPr lang="en-US" sz="2400" dirty="0"/>
              <a:t>The Current-Voltage (I-V) characteristics are found by evaluating the </a:t>
            </a:r>
            <a:r>
              <a:rPr lang="en-US" sz="2400" b="1" dirty="0"/>
              <a:t>response</a:t>
            </a:r>
            <a:r>
              <a:rPr lang="en-US" sz="2400" dirty="0"/>
              <a:t> of a device/element under different </a:t>
            </a:r>
            <a:r>
              <a:rPr lang="en-US" sz="2400" b="1" dirty="0"/>
              <a:t>excitation</a:t>
            </a:r>
            <a:r>
              <a:rPr lang="en-US" sz="2400" dirty="0"/>
              <a:t> conditions. The behavior of a device depends on the </a:t>
            </a:r>
            <a:r>
              <a:rPr lang="en-US" sz="2400" b="1" dirty="0"/>
              <a:t>applied excitation </a:t>
            </a:r>
            <a:r>
              <a:rPr lang="en-US" sz="2400" dirty="0"/>
              <a:t>and can change if the excitation changes. </a:t>
            </a:r>
          </a:p>
        </p:txBody>
      </p:sp>
    </p:spTree>
    <p:extLst>
      <p:ext uri="{BB962C8B-B14F-4D97-AF65-F5344CB8AC3E}">
        <p14:creationId xmlns:p14="http://schemas.microsoft.com/office/powerpoint/2010/main" val="13781476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40D631-FAE7-7BA5-D356-5EE44B10F411}"/>
              </a:ext>
            </a:extLst>
          </p:cNvPr>
          <p:cNvSpPr>
            <a:spLocks noGrp="1"/>
          </p:cNvSpPr>
          <p:nvPr>
            <p:ph type="title"/>
          </p:nvPr>
        </p:nvSpPr>
        <p:spPr/>
        <p:txBody>
          <a:bodyPr/>
          <a:lstStyle/>
          <a:p>
            <a:r>
              <a:rPr lang="en-US" dirty="0"/>
              <a:t>Semiconductor Devices: Diode</a:t>
            </a:r>
          </a:p>
        </p:txBody>
      </p:sp>
      <p:sp>
        <p:nvSpPr>
          <p:cNvPr id="3" name="Content Placeholder 2">
            <a:extLst>
              <a:ext uri="{FF2B5EF4-FFF2-40B4-BE49-F238E27FC236}">
                <a16:creationId xmlns:a16="http://schemas.microsoft.com/office/drawing/2014/main" id="{B39B99D4-B027-5024-9E02-773832C9EDD3}"/>
              </a:ext>
            </a:extLst>
          </p:cNvPr>
          <p:cNvSpPr>
            <a:spLocks noGrp="1"/>
          </p:cNvSpPr>
          <p:nvPr>
            <p:ph idx="1"/>
          </p:nvPr>
        </p:nvSpPr>
        <p:spPr/>
        <p:txBody>
          <a:bodyPr>
            <a:normAutofit/>
          </a:bodyPr>
          <a:lstStyle/>
          <a:p>
            <a:r>
              <a:rPr lang="en-US" b="1" dirty="0"/>
              <a:t>Diode</a:t>
            </a:r>
            <a:r>
              <a:rPr lang="en-US" dirty="0"/>
              <a:t> is the most basic semiconductor device.</a:t>
            </a:r>
          </a:p>
          <a:p>
            <a:r>
              <a:rPr lang="en-US" dirty="0"/>
              <a:t>It is made by doping an intrinsic semiconductor (</a:t>
            </a:r>
            <a:r>
              <a:rPr lang="en-US" b="1" dirty="0"/>
              <a:t>Si</a:t>
            </a:r>
            <a:r>
              <a:rPr lang="en-US" dirty="0"/>
              <a:t>) half as </a:t>
            </a:r>
            <a:r>
              <a:rPr lang="en-US" b="1" dirty="0">
                <a:solidFill>
                  <a:srgbClr val="FF0000"/>
                </a:solidFill>
              </a:rPr>
              <a:t>p-type</a:t>
            </a:r>
            <a:r>
              <a:rPr lang="en-US" dirty="0"/>
              <a:t> and the other half as </a:t>
            </a:r>
            <a:r>
              <a:rPr lang="en-US" b="1" dirty="0">
                <a:solidFill>
                  <a:srgbClr val="FF0000"/>
                </a:solidFill>
              </a:rPr>
              <a:t>n-type</a:t>
            </a:r>
            <a:r>
              <a:rPr lang="en-US" dirty="0"/>
              <a:t>. </a:t>
            </a:r>
          </a:p>
        </p:txBody>
      </p:sp>
      <p:pic>
        <p:nvPicPr>
          <p:cNvPr id="4" name="Picture 3" descr="A picture containing text, screenshot, rectangle, line">
            <a:extLst>
              <a:ext uri="{FF2B5EF4-FFF2-40B4-BE49-F238E27FC236}">
                <a16:creationId xmlns:a16="http://schemas.microsoft.com/office/drawing/2014/main" id="{12D8D558-FEFC-CA6A-E665-8F7E017454FC}"/>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5441" t="10677" r="5826" b="40303"/>
          <a:stretch/>
        </p:blipFill>
        <p:spPr>
          <a:xfrm>
            <a:off x="2827286" y="3651402"/>
            <a:ext cx="6537427" cy="2525561"/>
          </a:xfrm>
          <a:prstGeom prst="rect">
            <a:avLst/>
          </a:prstGeom>
        </p:spPr>
      </p:pic>
    </p:spTree>
    <p:extLst>
      <p:ext uri="{BB962C8B-B14F-4D97-AF65-F5344CB8AC3E}">
        <p14:creationId xmlns:p14="http://schemas.microsoft.com/office/powerpoint/2010/main" val="34634993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3001B-6D09-976D-842B-EDBEC420E219}"/>
              </a:ext>
            </a:extLst>
          </p:cNvPr>
          <p:cNvSpPr>
            <a:spLocks noGrp="1"/>
          </p:cNvSpPr>
          <p:nvPr>
            <p:ph type="title"/>
          </p:nvPr>
        </p:nvSpPr>
        <p:spPr/>
        <p:txBody>
          <a:bodyPr/>
          <a:lstStyle/>
          <a:p>
            <a:r>
              <a:rPr lang="en-US" dirty="0"/>
              <a:t>The </a:t>
            </a:r>
            <a:r>
              <a:rPr lang="en-US" b="1" dirty="0" err="1"/>
              <a:t>pn</a:t>
            </a:r>
            <a:r>
              <a:rPr lang="en-US" dirty="0"/>
              <a:t> junction diode: Physical characteristics</a:t>
            </a:r>
          </a:p>
        </p:txBody>
      </p:sp>
      <p:pic>
        <p:nvPicPr>
          <p:cNvPr id="6" name="Content Placeholder 5" descr="A picture containing tube, diode&#10;&#10;Description automatically generated">
            <a:extLst>
              <a:ext uri="{FF2B5EF4-FFF2-40B4-BE49-F238E27FC236}">
                <a16:creationId xmlns:a16="http://schemas.microsoft.com/office/drawing/2014/main" id="{1133C528-90BD-5D69-4309-05EF623D90E3}"/>
              </a:ext>
            </a:extLst>
          </p:cNvPr>
          <p:cNvPicPr>
            <a:picLocks noGrp="1" noChangeAspect="1"/>
          </p:cNvPicPr>
          <p:nvPr>
            <p:ph idx="1"/>
          </p:nvPr>
        </p:nvPicPr>
        <p:blipFill>
          <a:blip r:embed="rId2" cstate="hq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rot="19703878">
            <a:off x="5828747" y="4549453"/>
            <a:ext cx="3248829" cy="2060299"/>
          </a:xfrm>
        </p:spPr>
      </p:pic>
      <p:pic>
        <p:nvPicPr>
          <p:cNvPr id="4" name="Picture 3">
            <a:extLst>
              <a:ext uri="{FF2B5EF4-FFF2-40B4-BE49-F238E27FC236}">
                <a16:creationId xmlns:a16="http://schemas.microsoft.com/office/drawing/2014/main" id="{F2AD7FC6-A23F-2C8A-FD0E-FBA670773DEE}"/>
              </a:ext>
            </a:extLst>
          </p:cNvPr>
          <p:cNvPicPr>
            <a:picLocks noChangeAspect="1"/>
          </p:cNvPicPr>
          <p:nvPr/>
        </p:nvPicPr>
        <p:blipFill>
          <a:blip r:embed="rId4"/>
          <a:stretch>
            <a:fillRect/>
          </a:stretch>
        </p:blipFill>
        <p:spPr>
          <a:xfrm>
            <a:off x="6390065" y="3336194"/>
            <a:ext cx="2126193" cy="1509180"/>
          </a:xfrm>
          <a:prstGeom prst="rect">
            <a:avLst/>
          </a:prstGeom>
        </p:spPr>
      </p:pic>
      <p:sp>
        <p:nvSpPr>
          <p:cNvPr id="7" name="Rectangle 6">
            <a:extLst>
              <a:ext uri="{FF2B5EF4-FFF2-40B4-BE49-F238E27FC236}">
                <a16:creationId xmlns:a16="http://schemas.microsoft.com/office/drawing/2014/main" id="{209C7401-7627-37F9-6274-C20A01308442}"/>
              </a:ext>
            </a:extLst>
          </p:cNvPr>
          <p:cNvSpPr/>
          <p:nvPr/>
        </p:nvSpPr>
        <p:spPr>
          <a:xfrm>
            <a:off x="5634069" y="5549066"/>
            <a:ext cx="3301356" cy="58200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89E8252C-D597-6B05-769D-282F6E3DB1DB}"/>
              </a:ext>
            </a:extLst>
          </p:cNvPr>
          <p:cNvSpPr txBox="1"/>
          <p:nvPr/>
        </p:nvSpPr>
        <p:spPr>
          <a:xfrm>
            <a:off x="5140427" y="3668547"/>
            <a:ext cx="1138453" cy="523220"/>
          </a:xfrm>
          <a:prstGeom prst="rect">
            <a:avLst/>
          </a:prstGeom>
          <a:noFill/>
        </p:spPr>
        <p:txBody>
          <a:bodyPr wrap="none" rtlCol="0">
            <a:spAutoFit/>
          </a:bodyPr>
          <a:lstStyle/>
          <a:p>
            <a:r>
              <a:rPr lang="en-US" sz="2800" dirty="0"/>
              <a:t>Anode</a:t>
            </a:r>
          </a:p>
        </p:txBody>
      </p:sp>
      <p:sp>
        <p:nvSpPr>
          <p:cNvPr id="9" name="TextBox 8">
            <a:extLst>
              <a:ext uri="{FF2B5EF4-FFF2-40B4-BE49-F238E27FC236}">
                <a16:creationId xmlns:a16="http://schemas.microsoft.com/office/drawing/2014/main" id="{B3002C7C-6C21-92A6-E073-C3DE44DCE26A}"/>
              </a:ext>
            </a:extLst>
          </p:cNvPr>
          <p:cNvSpPr txBox="1"/>
          <p:nvPr/>
        </p:nvSpPr>
        <p:spPr>
          <a:xfrm>
            <a:off x="9105089" y="3672261"/>
            <a:ext cx="1409232" cy="523220"/>
          </a:xfrm>
          <a:prstGeom prst="rect">
            <a:avLst/>
          </a:prstGeom>
          <a:noFill/>
        </p:spPr>
        <p:txBody>
          <a:bodyPr wrap="none" rtlCol="0">
            <a:spAutoFit/>
          </a:bodyPr>
          <a:lstStyle/>
          <a:p>
            <a:r>
              <a:rPr lang="en-US" sz="2800" dirty="0"/>
              <a:t>Cathode</a:t>
            </a:r>
          </a:p>
        </p:txBody>
      </p:sp>
      <p:pic>
        <p:nvPicPr>
          <p:cNvPr id="11" name="Picture 10" descr="A picture containing text, screenshot, rectangle, line">
            <a:extLst>
              <a:ext uri="{FF2B5EF4-FFF2-40B4-BE49-F238E27FC236}">
                <a16:creationId xmlns:a16="http://schemas.microsoft.com/office/drawing/2014/main" id="{D75AB7B1-5F9F-0111-2FF4-875C759A0C82}"/>
              </a:ext>
            </a:extLst>
          </p:cNvPr>
          <p:cNvPicPr>
            <a:picLocks noChangeAspect="1"/>
          </p:cNvPicPr>
          <p:nvPr/>
        </p:nvPicPr>
        <p:blipFill rotWithShape="1">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l="5441" t="10677" r="5826" b="40303"/>
          <a:stretch/>
        </p:blipFill>
        <p:spPr>
          <a:xfrm>
            <a:off x="5674508" y="1832408"/>
            <a:ext cx="3906520" cy="1509180"/>
          </a:xfrm>
          <a:prstGeom prst="rect">
            <a:avLst/>
          </a:prstGeom>
        </p:spPr>
      </p:pic>
      <p:sp>
        <p:nvSpPr>
          <p:cNvPr id="18" name="TextBox 17">
            <a:extLst>
              <a:ext uri="{FF2B5EF4-FFF2-40B4-BE49-F238E27FC236}">
                <a16:creationId xmlns:a16="http://schemas.microsoft.com/office/drawing/2014/main" id="{A4AB2D2F-058C-4C85-2439-17937BBCBD2E}"/>
              </a:ext>
            </a:extLst>
          </p:cNvPr>
          <p:cNvSpPr txBox="1"/>
          <p:nvPr/>
        </p:nvSpPr>
        <p:spPr>
          <a:xfrm>
            <a:off x="2042107" y="2379599"/>
            <a:ext cx="3129933" cy="3108543"/>
          </a:xfrm>
          <a:prstGeom prst="rect">
            <a:avLst/>
          </a:prstGeom>
          <a:noFill/>
        </p:spPr>
        <p:txBody>
          <a:bodyPr wrap="square" rtlCol="0">
            <a:spAutoFit/>
          </a:bodyPr>
          <a:lstStyle/>
          <a:p>
            <a:r>
              <a:rPr lang="en-US" sz="2800" b="1" dirty="0"/>
              <a:t>Internal Structure</a:t>
            </a:r>
          </a:p>
          <a:p>
            <a:endParaRPr lang="en-US" sz="2800" b="1" dirty="0"/>
          </a:p>
          <a:p>
            <a:endParaRPr lang="en-US" sz="2800" b="1" dirty="0"/>
          </a:p>
          <a:p>
            <a:r>
              <a:rPr lang="en-US" sz="2800" b="1" dirty="0"/>
              <a:t>Circuit Schematic</a:t>
            </a:r>
          </a:p>
          <a:p>
            <a:endParaRPr lang="en-US" sz="2800" b="1" dirty="0"/>
          </a:p>
          <a:p>
            <a:endParaRPr lang="en-US" sz="2800" b="1" dirty="0"/>
          </a:p>
          <a:p>
            <a:r>
              <a:rPr lang="en-US" sz="2800" b="1" dirty="0"/>
              <a:t>Real device image</a:t>
            </a:r>
          </a:p>
        </p:txBody>
      </p:sp>
      <p:cxnSp>
        <p:nvCxnSpPr>
          <p:cNvPr id="20" name="Straight Connector 19">
            <a:extLst>
              <a:ext uri="{FF2B5EF4-FFF2-40B4-BE49-F238E27FC236}">
                <a16:creationId xmlns:a16="http://schemas.microsoft.com/office/drawing/2014/main" id="{6BF67156-E954-B0D9-69FD-AA9A49237C80}"/>
              </a:ext>
            </a:extLst>
          </p:cNvPr>
          <p:cNvCxnSpPr/>
          <p:nvPr/>
        </p:nvCxnSpPr>
        <p:spPr>
          <a:xfrm>
            <a:off x="5032937" y="2379599"/>
            <a:ext cx="0" cy="3108543"/>
          </a:xfrm>
          <a:prstGeom prst="line">
            <a:avLst/>
          </a:prstGeom>
          <a:ln w="38100" cap="rnd">
            <a:solidFill>
              <a:schemeClr val="tx1"/>
            </a:solidFill>
            <a:prstDash val="dash"/>
          </a:ln>
        </p:spPr>
        <p:style>
          <a:lnRef idx="1">
            <a:schemeClr val="accent1"/>
          </a:lnRef>
          <a:fillRef idx="0">
            <a:schemeClr val="accent1"/>
          </a:fillRef>
          <a:effectRef idx="0">
            <a:schemeClr val="accent1"/>
          </a:effectRef>
          <a:fontRef idx="minor">
            <a:schemeClr val="tx1"/>
          </a:fontRef>
        </p:style>
      </p:cxnSp>
      <p:grpSp>
        <p:nvGrpSpPr>
          <p:cNvPr id="25" name="Group 24">
            <a:extLst>
              <a:ext uri="{FF2B5EF4-FFF2-40B4-BE49-F238E27FC236}">
                <a16:creationId xmlns:a16="http://schemas.microsoft.com/office/drawing/2014/main" id="{B94D715D-08C2-C866-D047-0680E2DCD044}"/>
              </a:ext>
            </a:extLst>
          </p:cNvPr>
          <p:cNvGrpSpPr/>
          <p:nvPr/>
        </p:nvGrpSpPr>
        <p:grpSpPr>
          <a:xfrm>
            <a:off x="6394060" y="4603340"/>
            <a:ext cx="261720" cy="304200"/>
            <a:chOff x="6394060" y="4603340"/>
            <a:chExt cx="261720" cy="304200"/>
          </a:xfrm>
        </p:grpSpPr>
        <mc:AlternateContent xmlns:mc="http://schemas.openxmlformats.org/markup-compatibility/2006" xmlns:p14="http://schemas.microsoft.com/office/powerpoint/2010/main">
          <mc:Choice Requires="p14">
            <p:contentPart p14:bwMode="auto" r:id="rId7">
              <p14:nvContentPartPr>
                <p14:cNvPr id="23" name="Ink 22">
                  <a:extLst>
                    <a:ext uri="{FF2B5EF4-FFF2-40B4-BE49-F238E27FC236}">
                      <a16:creationId xmlns:a16="http://schemas.microsoft.com/office/drawing/2014/main" id="{85853508-D738-3E00-8DEA-5D4E798A7DD8}"/>
                    </a:ext>
                  </a:extLst>
                </p14:cNvPr>
                <p14:cNvContentPartPr/>
                <p14:nvPr/>
              </p14:nvContentPartPr>
              <p14:xfrm>
                <a:off x="6394060" y="4730420"/>
                <a:ext cx="261720" cy="7560"/>
              </p14:xfrm>
            </p:contentPart>
          </mc:Choice>
          <mc:Fallback xmlns="">
            <p:pic>
              <p:nvPicPr>
                <p:cNvPr id="23" name="Ink 22">
                  <a:extLst>
                    <a:ext uri="{FF2B5EF4-FFF2-40B4-BE49-F238E27FC236}">
                      <a16:creationId xmlns:a16="http://schemas.microsoft.com/office/drawing/2014/main" id="{85853508-D738-3E00-8DEA-5D4E798A7DD8}"/>
                    </a:ext>
                  </a:extLst>
                </p:cNvPr>
                <p:cNvPicPr/>
                <p:nvPr/>
              </p:nvPicPr>
              <p:blipFill>
                <a:blip r:embed="rId8"/>
                <a:stretch>
                  <a:fillRect/>
                </a:stretch>
              </p:blipFill>
              <p:spPr>
                <a:xfrm>
                  <a:off x="6385420" y="4721420"/>
                  <a:ext cx="279360" cy="252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4" name="Ink 23">
                  <a:extLst>
                    <a:ext uri="{FF2B5EF4-FFF2-40B4-BE49-F238E27FC236}">
                      <a16:creationId xmlns:a16="http://schemas.microsoft.com/office/drawing/2014/main" id="{61D63142-8442-76D1-F19D-9027864984BF}"/>
                    </a:ext>
                  </a:extLst>
                </p14:cNvPr>
                <p14:cNvContentPartPr/>
                <p14:nvPr/>
              </p14:nvContentPartPr>
              <p14:xfrm>
                <a:off x="6508540" y="4603340"/>
                <a:ext cx="6840" cy="304200"/>
              </p14:xfrm>
            </p:contentPart>
          </mc:Choice>
          <mc:Fallback xmlns="">
            <p:pic>
              <p:nvPicPr>
                <p:cNvPr id="24" name="Ink 23">
                  <a:extLst>
                    <a:ext uri="{FF2B5EF4-FFF2-40B4-BE49-F238E27FC236}">
                      <a16:creationId xmlns:a16="http://schemas.microsoft.com/office/drawing/2014/main" id="{61D63142-8442-76D1-F19D-9027864984BF}"/>
                    </a:ext>
                  </a:extLst>
                </p:cNvPr>
                <p:cNvPicPr/>
                <p:nvPr/>
              </p:nvPicPr>
              <p:blipFill>
                <a:blip r:embed="rId10"/>
                <a:stretch>
                  <a:fillRect/>
                </a:stretch>
              </p:blipFill>
              <p:spPr>
                <a:xfrm>
                  <a:off x="6499040" y="4594340"/>
                  <a:ext cx="25460" cy="3218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1">
            <p14:nvContentPartPr>
              <p14:cNvPr id="26" name="Ink 25">
                <a:extLst>
                  <a:ext uri="{FF2B5EF4-FFF2-40B4-BE49-F238E27FC236}">
                    <a16:creationId xmlns:a16="http://schemas.microsoft.com/office/drawing/2014/main" id="{F128E427-C6BC-ABA1-7586-43D2A9281D2D}"/>
                  </a:ext>
                </a:extLst>
              </p14:cNvPr>
              <p14:cNvContentPartPr/>
              <p14:nvPr/>
            </p14:nvContentPartPr>
            <p14:xfrm>
              <a:off x="8019820" y="4839500"/>
              <a:ext cx="312120" cy="5760"/>
            </p14:xfrm>
          </p:contentPart>
        </mc:Choice>
        <mc:Fallback xmlns="">
          <p:pic>
            <p:nvPicPr>
              <p:cNvPr id="26" name="Ink 25">
                <a:extLst>
                  <a:ext uri="{FF2B5EF4-FFF2-40B4-BE49-F238E27FC236}">
                    <a16:creationId xmlns:a16="http://schemas.microsoft.com/office/drawing/2014/main" id="{F128E427-C6BC-ABA1-7586-43D2A9281D2D}"/>
                  </a:ext>
                </a:extLst>
              </p:cNvPr>
              <p:cNvPicPr/>
              <p:nvPr/>
            </p:nvPicPr>
            <p:blipFill>
              <a:blip r:embed="rId12"/>
              <a:stretch>
                <a:fillRect/>
              </a:stretch>
            </p:blipFill>
            <p:spPr>
              <a:xfrm>
                <a:off x="8011180" y="4830500"/>
                <a:ext cx="329760" cy="23400"/>
              </a:xfrm>
              <a:prstGeom prst="rect">
                <a:avLst/>
              </a:prstGeom>
            </p:spPr>
          </p:pic>
        </mc:Fallback>
      </mc:AlternateContent>
    </p:spTree>
    <p:extLst>
      <p:ext uri="{BB962C8B-B14F-4D97-AF65-F5344CB8AC3E}">
        <p14:creationId xmlns:p14="http://schemas.microsoft.com/office/powerpoint/2010/main" val="26301964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nodeType="with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fade">
                                      <p:cBhvr>
                                        <p:cTn id="16" dur="500"/>
                                        <p:tgtEl>
                                          <p:spTgt spid="25"/>
                                        </p:tgtEl>
                                      </p:cBhvr>
                                    </p:animEffect>
                                  </p:childTnLst>
                                </p:cTn>
                              </p:par>
                              <p:par>
                                <p:cTn id="17" presetID="10" presetClass="entr" presetSubtype="0" fill="hold" nodeType="with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fade">
                                      <p:cBhvr>
                                        <p:cTn id="19"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3001B-6D09-976D-842B-EDBEC420E219}"/>
              </a:ext>
            </a:extLst>
          </p:cNvPr>
          <p:cNvSpPr>
            <a:spLocks noGrp="1"/>
          </p:cNvSpPr>
          <p:nvPr>
            <p:ph type="title"/>
          </p:nvPr>
        </p:nvSpPr>
        <p:spPr/>
        <p:txBody>
          <a:bodyPr/>
          <a:lstStyle/>
          <a:p>
            <a:r>
              <a:rPr lang="en-US" dirty="0"/>
              <a:t>The </a:t>
            </a:r>
            <a:r>
              <a:rPr lang="en-US" b="1" dirty="0" err="1"/>
              <a:t>pn</a:t>
            </a:r>
            <a:r>
              <a:rPr lang="en-US" dirty="0"/>
              <a:t> junction diode: Physical characteristics</a:t>
            </a:r>
          </a:p>
        </p:txBody>
      </p:sp>
      <p:sp>
        <p:nvSpPr>
          <p:cNvPr id="3" name="TextBox 2">
            <a:extLst>
              <a:ext uri="{FF2B5EF4-FFF2-40B4-BE49-F238E27FC236}">
                <a16:creationId xmlns:a16="http://schemas.microsoft.com/office/drawing/2014/main" id="{47837357-D60C-3C4B-BD6D-2F97D739751B}"/>
              </a:ext>
            </a:extLst>
          </p:cNvPr>
          <p:cNvSpPr txBox="1"/>
          <p:nvPr/>
        </p:nvSpPr>
        <p:spPr>
          <a:xfrm>
            <a:off x="838200" y="1690688"/>
            <a:ext cx="3543739" cy="4370427"/>
          </a:xfrm>
          <a:prstGeom prst="rect">
            <a:avLst/>
          </a:prstGeom>
          <a:noFill/>
        </p:spPr>
        <p:txBody>
          <a:bodyPr wrap="square" rtlCol="0">
            <a:spAutoFit/>
          </a:bodyPr>
          <a:lstStyle/>
          <a:p>
            <a:r>
              <a:rPr lang="en-US" sz="2400" b="1" dirty="0"/>
              <a:t>The depletion region: </a:t>
            </a:r>
          </a:p>
          <a:p>
            <a:endParaRPr lang="en-US" sz="2000" dirty="0"/>
          </a:p>
          <a:p>
            <a:r>
              <a:rPr lang="en-US" dirty="0"/>
              <a:t>This is the region in a </a:t>
            </a:r>
            <a:r>
              <a:rPr lang="en-US" b="1" dirty="0" err="1">
                <a:solidFill>
                  <a:srgbClr val="FF0000"/>
                </a:solidFill>
              </a:rPr>
              <a:t>pn</a:t>
            </a:r>
            <a:r>
              <a:rPr lang="en-US" b="1" dirty="0">
                <a:solidFill>
                  <a:srgbClr val="FF0000"/>
                </a:solidFill>
              </a:rPr>
              <a:t>-</a:t>
            </a:r>
            <a:r>
              <a:rPr lang="en-US" dirty="0"/>
              <a:t>junction device sandwiched between the </a:t>
            </a:r>
            <a:r>
              <a:rPr lang="en-US" i="1" dirty="0">
                <a:solidFill>
                  <a:srgbClr val="FF0000"/>
                </a:solidFill>
              </a:rPr>
              <a:t>n-doped</a:t>
            </a:r>
            <a:r>
              <a:rPr lang="en-US" dirty="0"/>
              <a:t> and </a:t>
            </a:r>
            <a:r>
              <a:rPr lang="en-US" i="1" dirty="0">
                <a:solidFill>
                  <a:srgbClr val="FF0000"/>
                </a:solidFill>
              </a:rPr>
              <a:t>p-doped</a:t>
            </a:r>
            <a:r>
              <a:rPr lang="en-US" dirty="0"/>
              <a:t> regions.</a:t>
            </a:r>
          </a:p>
          <a:p>
            <a:endParaRPr lang="en-US" dirty="0"/>
          </a:p>
          <a:p>
            <a:r>
              <a:rPr lang="en-US" dirty="0"/>
              <a:t>In n-doped region, mobile electrons dominate charge flow. In p-type, holes dominate. </a:t>
            </a:r>
          </a:p>
          <a:p>
            <a:endParaRPr lang="en-US" dirty="0"/>
          </a:p>
          <a:p>
            <a:r>
              <a:rPr lang="en-US" dirty="0"/>
              <a:t>In a </a:t>
            </a:r>
            <a:r>
              <a:rPr lang="en-US" dirty="0" err="1"/>
              <a:t>pn</a:t>
            </a:r>
            <a:r>
              <a:rPr lang="en-US" dirty="0"/>
              <a:t>-junction depletion regions form naturally, as charge carriers (holes in p-type and electrons in n-type) near the </a:t>
            </a:r>
            <a:r>
              <a:rPr lang="en-US" dirty="0" err="1"/>
              <a:t>pn</a:t>
            </a:r>
            <a:r>
              <a:rPr lang="en-US" dirty="0"/>
              <a:t> junction boundary seep into each other. </a:t>
            </a:r>
          </a:p>
        </p:txBody>
      </p:sp>
      <p:pic>
        <p:nvPicPr>
          <p:cNvPr id="20" name="Picture 19" descr="A picture containing text, screenshot, line, diagram&#10;&#10;Description automatically generated">
            <a:extLst>
              <a:ext uri="{FF2B5EF4-FFF2-40B4-BE49-F238E27FC236}">
                <a16:creationId xmlns:a16="http://schemas.microsoft.com/office/drawing/2014/main" id="{19CC297A-7D0E-331B-5ABC-7FAFD4E42CEA}"/>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4381939" y="1690688"/>
            <a:ext cx="6971861" cy="4335230"/>
          </a:xfrm>
          <a:prstGeom prst="rect">
            <a:avLst/>
          </a:prstGeom>
        </p:spPr>
      </p:pic>
    </p:spTree>
    <p:extLst>
      <p:ext uri="{BB962C8B-B14F-4D97-AF65-F5344CB8AC3E}">
        <p14:creationId xmlns:p14="http://schemas.microsoft.com/office/powerpoint/2010/main" val="12853685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3001B-6D09-976D-842B-EDBEC420E219}"/>
              </a:ext>
            </a:extLst>
          </p:cNvPr>
          <p:cNvSpPr>
            <a:spLocks noGrp="1"/>
          </p:cNvSpPr>
          <p:nvPr>
            <p:ph type="title"/>
          </p:nvPr>
        </p:nvSpPr>
        <p:spPr/>
        <p:txBody>
          <a:bodyPr/>
          <a:lstStyle/>
          <a:p>
            <a:r>
              <a:rPr lang="en-US" dirty="0"/>
              <a:t>The </a:t>
            </a:r>
            <a:r>
              <a:rPr lang="en-US" b="1" dirty="0" err="1"/>
              <a:t>pn</a:t>
            </a:r>
            <a:r>
              <a:rPr lang="en-US" dirty="0"/>
              <a:t> junction diode: Physical characteristics</a:t>
            </a:r>
          </a:p>
        </p:txBody>
      </p:sp>
      <p:sp>
        <p:nvSpPr>
          <p:cNvPr id="3" name="TextBox 2">
            <a:extLst>
              <a:ext uri="{FF2B5EF4-FFF2-40B4-BE49-F238E27FC236}">
                <a16:creationId xmlns:a16="http://schemas.microsoft.com/office/drawing/2014/main" id="{47837357-D60C-3C4B-BD6D-2F97D739751B}"/>
              </a:ext>
            </a:extLst>
          </p:cNvPr>
          <p:cNvSpPr txBox="1"/>
          <p:nvPr/>
        </p:nvSpPr>
        <p:spPr>
          <a:xfrm>
            <a:off x="838200" y="1690688"/>
            <a:ext cx="3543739" cy="4924425"/>
          </a:xfrm>
          <a:prstGeom prst="rect">
            <a:avLst/>
          </a:prstGeom>
          <a:noFill/>
        </p:spPr>
        <p:txBody>
          <a:bodyPr wrap="square" rtlCol="0">
            <a:spAutoFit/>
          </a:bodyPr>
          <a:lstStyle/>
          <a:p>
            <a:r>
              <a:rPr lang="en-US" sz="2400" b="1" dirty="0"/>
              <a:t>The depletion region: </a:t>
            </a:r>
          </a:p>
          <a:p>
            <a:endParaRPr lang="en-US" sz="2000" dirty="0"/>
          </a:p>
          <a:p>
            <a:r>
              <a:rPr lang="en-US" dirty="0"/>
              <a:t>In a </a:t>
            </a:r>
            <a:r>
              <a:rPr lang="en-US" dirty="0" err="1"/>
              <a:t>pn</a:t>
            </a:r>
            <a:r>
              <a:rPr lang="en-US" dirty="0"/>
              <a:t>-junction depletion regions form naturally, as charge carriers (holes in p-type and electrons in n-type) near the </a:t>
            </a:r>
            <a:r>
              <a:rPr lang="en-US" dirty="0" err="1"/>
              <a:t>pn</a:t>
            </a:r>
            <a:r>
              <a:rPr lang="en-US" dirty="0"/>
              <a:t> junction boundary seep into each other. </a:t>
            </a:r>
          </a:p>
          <a:p>
            <a:endParaRPr lang="en-US" dirty="0"/>
          </a:p>
          <a:p>
            <a:r>
              <a:rPr lang="en-US" dirty="0"/>
              <a:t>Electrons from n-type region flow into p-type region while holes flow into n-type region from p-type region.</a:t>
            </a:r>
          </a:p>
          <a:p>
            <a:endParaRPr lang="en-US" dirty="0"/>
          </a:p>
          <a:p>
            <a:r>
              <a:rPr lang="en-US" dirty="0"/>
              <a:t>This mutual overflow into the opposite region, creates a space charge barrier, (like that in a capacitor).  </a:t>
            </a:r>
          </a:p>
        </p:txBody>
      </p:sp>
      <p:pic>
        <p:nvPicPr>
          <p:cNvPr id="20" name="Picture 19" descr="A picture containing text, screenshot, line, diagram&#10;&#10;Description automatically generated">
            <a:extLst>
              <a:ext uri="{FF2B5EF4-FFF2-40B4-BE49-F238E27FC236}">
                <a16:creationId xmlns:a16="http://schemas.microsoft.com/office/drawing/2014/main" id="{19CC297A-7D0E-331B-5ABC-7FAFD4E42CEA}"/>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4381939" y="1690688"/>
            <a:ext cx="6971861" cy="4335230"/>
          </a:xfrm>
          <a:prstGeom prst="rect">
            <a:avLst/>
          </a:prstGeom>
        </p:spPr>
      </p:pic>
    </p:spTree>
    <p:extLst>
      <p:ext uri="{BB962C8B-B14F-4D97-AF65-F5344CB8AC3E}">
        <p14:creationId xmlns:p14="http://schemas.microsoft.com/office/powerpoint/2010/main" val="18491856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B19973D2-16DD-ABC6-DC6E-7647D1FD3A98}"/>
              </a:ext>
            </a:extLst>
          </p:cNvPr>
          <p:cNvPicPr>
            <a:picLocks noChangeAspect="1"/>
          </p:cNvPicPr>
          <p:nvPr/>
        </p:nvPicPr>
        <p:blipFill rotWithShape="1">
          <a:blip r:embed="rId2"/>
          <a:srcRect l="65092" r="1278" b="15113"/>
          <a:stretch/>
        </p:blipFill>
        <p:spPr>
          <a:xfrm>
            <a:off x="4872771" y="3709770"/>
            <a:ext cx="2518913" cy="2358271"/>
          </a:xfrm>
          <a:prstGeom prst="rect">
            <a:avLst/>
          </a:prstGeom>
        </p:spPr>
      </p:pic>
      <p:pic>
        <p:nvPicPr>
          <p:cNvPr id="23" name="Picture 22">
            <a:extLst>
              <a:ext uri="{FF2B5EF4-FFF2-40B4-BE49-F238E27FC236}">
                <a16:creationId xmlns:a16="http://schemas.microsoft.com/office/drawing/2014/main" id="{3CC2A118-C5A4-014F-FB04-88C188C98EE7}"/>
              </a:ext>
            </a:extLst>
          </p:cNvPr>
          <p:cNvPicPr>
            <a:picLocks noChangeAspect="1"/>
          </p:cNvPicPr>
          <p:nvPr/>
        </p:nvPicPr>
        <p:blipFill rotWithShape="1">
          <a:blip r:embed="rId2"/>
          <a:srcRect l="30172" r="37120" b="15113"/>
          <a:stretch/>
        </p:blipFill>
        <p:spPr>
          <a:xfrm>
            <a:off x="9327464" y="3598645"/>
            <a:ext cx="2449902" cy="2358271"/>
          </a:xfrm>
          <a:prstGeom prst="rect">
            <a:avLst/>
          </a:prstGeom>
        </p:spPr>
      </p:pic>
      <p:pic>
        <p:nvPicPr>
          <p:cNvPr id="21" name="Picture 20">
            <a:extLst>
              <a:ext uri="{FF2B5EF4-FFF2-40B4-BE49-F238E27FC236}">
                <a16:creationId xmlns:a16="http://schemas.microsoft.com/office/drawing/2014/main" id="{BF5E583B-5277-8D86-CB9A-4BC3741CCEC6}"/>
              </a:ext>
            </a:extLst>
          </p:cNvPr>
          <p:cNvPicPr>
            <a:picLocks noChangeAspect="1"/>
          </p:cNvPicPr>
          <p:nvPr/>
        </p:nvPicPr>
        <p:blipFill rotWithShape="1">
          <a:blip r:embed="rId2"/>
          <a:srcRect l="1693" r="72411"/>
          <a:stretch/>
        </p:blipFill>
        <p:spPr>
          <a:xfrm>
            <a:off x="7355251" y="3720605"/>
            <a:ext cx="1939635" cy="2778125"/>
          </a:xfrm>
          <a:prstGeom prst="rect">
            <a:avLst/>
          </a:prstGeom>
        </p:spPr>
      </p:pic>
      <p:pic>
        <p:nvPicPr>
          <p:cNvPr id="10" name="Content Placeholder 3">
            <a:extLst>
              <a:ext uri="{FF2B5EF4-FFF2-40B4-BE49-F238E27FC236}">
                <a16:creationId xmlns:a16="http://schemas.microsoft.com/office/drawing/2014/main" id="{FA81C82D-D601-FD03-34CB-5D70235ECB73}"/>
              </a:ext>
            </a:extLst>
          </p:cNvPr>
          <p:cNvPicPr>
            <a:picLocks noChangeAspect="1"/>
          </p:cNvPicPr>
          <p:nvPr/>
        </p:nvPicPr>
        <p:blipFill rotWithShape="1">
          <a:blip r:embed="rId3"/>
          <a:srcRect t="65272"/>
          <a:stretch/>
        </p:blipFill>
        <p:spPr>
          <a:xfrm>
            <a:off x="662866" y="4696919"/>
            <a:ext cx="3786809" cy="1613342"/>
          </a:xfrm>
          <a:prstGeom prst="rect">
            <a:avLst/>
          </a:prstGeom>
        </p:spPr>
      </p:pic>
      <p:pic>
        <p:nvPicPr>
          <p:cNvPr id="9" name="Content Placeholder 3">
            <a:extLst>
              <a:ext uri="{FF2B5EF4-FFF2-40B4-BE49-F238E27FC236}">
                <a16:creationId xmlns:a16="http://schemas.microsoft.com/office/drawing/2014/main" id="{88FD6CB9-12C5-EB9E-6682-144DD5FB8D21}"/>
              </a:ext>
            </a:extLst>
          </p:cNvPr>
          <p:cNvPicPr>
            <a:picLocks noChangeAspect="1"/>
          </p:cNvPicPr>
          <p:nvPr/>
        </p:nvPicPr>
        <p:blipFill rotWithShape="1">
          <a:blip r:embed="rId3"/>
          <a:srcRect t="31657" b="33616"/>
          <a:stretch/>
        </p:blipFill>
        <p:spPr>
          <a:xfrm>
            <a:off x="703146" y="3164439"/>
            <a:ext cx="3786809" cy="1613342"/>
          </a:xfrm>
          <a:prstGeom prst="rect">
            <a:avLst/>
          </a:prstGeom>
        </p:spPr>
      </p:pic>
      <p:sp>
        <p:nvSpPr>
          <p:cNvPr id="2" name="Title 1">
            <a:extLst>
              <a:ext uri="{FF2B5EF4-FFF2-40B4-BE49-F238E27FC236}">
                <a16:creationId xmlns:a16="http://schemas.microsoft.com/office/drawing/2014/main" id="{14C6F034-D292-415D-7CEF-811491DF8A49}"/>
              </a:ext>
            </a:extLst>
          </p:cNvPr>
          <p:cNvSpPr>
            <a:spLocks noGrp="1"/>
          </p:cNvSpPr>
          <p:nvPr>
            <p:ph type="title"/>
          </p:nvPr>
        </p:nvSpPr>
        <p:spPr/>
        <p:txBody>
          <a:bodyPr/>
          <a:lstStyle/>
          <a:p>
            <a:r>
              <a:rPr lang="en-US" dirty="0"/>
              <a:t>The </a:t>
            </a:r>
            <a:r>
              <a:rPr lang="en-US" b="1" dirty="0" err="1"/>
              <a:t>pn</a:t>
            </a:r>
            <a:r>
              <a:rPr lang="en-US" dirty="0"/>
              <a:t> junction diode: Modes of operation</a:t>
            </a:r>
          </a:p>
        </p:txBody>
      </p:sp>
      <p:pic>
        <p:nvPicPr>
          <p:cNvPr id="4" name="Content Placeholder 3">
            <a:extLst>
              <a:ext uri="{FF2B5EF4-FFF2-40B4-BE49-F238E27FC236}">
                <a16:creationId xmlns:a16="http://schemas.microsoft.com/office/drawing/2014/main" id="{4EF56DD5-B29B-A063-979B-FD4FDF1048A7}"/>
              </a:ext>
            </a:extLst>
          </p:cNvPr>
          <p:cNvPicPr>
            <a:picLocks noGrp="1" noChangeAspect="1"/>
          </p:cNvPicPr>
          <p:nvPr>
            <p:ph idx="1"/>
          </p:nvPr>
        </p:nvPicPr>
        <p:blipFill rotWithShape="1">
          <a:blip r:embed="rId3"/>
          <a:srcRect b="68588"/>
          <a:stretch/>
        </p:blipFill>
        <p:spPr>
          <a:xfrm>
            <a:off x="662867" y="1815452"/>
            <a:ext cx="3786809" cy="1459283"/>
          </a:xfrm>
          <a:prstGeom prst="rect">
            <a:avLst/>
          </a:prstGeom>
        </p:spPr>
      </p:pic>
      <p:sp>
        <p:nvSpPr>
          <p:cNvPr id="5" name="TextBox 4">
            <a:extLst>
              <a:ext uri="{FF2B5EF4-FFF2-40B4-BE49-F238E27FC236}">
                <a16:creationId xmlns:a16="http://schemas.microsoft.com/office/drawing/2014/main" id="{A0003E6C-DD24-E51D-8328-6E9692CE95CA}"/>
              </a:ext>
            </a:extLst>
          </p:cNvPr>
          <p:cNvSpPr txBox="1"/>
          <p:nvPr/>
        </p:nvSpPr>
        <p:spPr>
          <a:xfrm>
            <a:off x="6941866" y="2224901"/>
            <a:ext cx="1739964" cy="923330"/>
          </a:xfrm>
          <a:prstGeom prst="rect">
            <a:avLst/>
          </a:prstGeom>
          <a:noFill/>
        </p:spPr>
        <p:txBody>
          <a:bodyPr wrap="none" rtlCol="0">
            <a:spAutoFit/>
          </a:bodyPr>
          <a:lstStyle/>
          <a:p>
            <a:pPr marL="342900" indent="-342900">
              <a:buAutoNum type="alphaUcParenR"/>
            </a:pPr>
            <a:r>
              <a:rPr lang="en-US" dirty="0"/>
              <a:t>Reverse Bias</a:t>
            </a:r>
          </a:p>
          <a:p>
            <a:pPr marL="342900" indent="-342900">
              <a:buAutoNum type="alphaUcParenR"/>
            </a:pPr>
            <a:r>
              <a:rPr lang="en-US" b="1" dirty="0"/>
              <a:t>No Bias</a:t>
            </a:r>
          </a:p>
          <a:p>
            <a:pPr marL="342900" indent="-342900">
              <a:buAutoNum type="alphaUcParenR"/>
            </a:pPr>
            <a:r>
              <a:rPr lang="en-US" dirty="0"/>
              <a:t>Forward Bias</a:t>
            </a:r>
          </a:p>
        </p:txBody>
      </p:sp>
      <p:sp>
        <p:nvSpPr>
          <p:cNvPr id="6" name="TextBox 5">
            <a:extLst>
              <a:ext uri="{FF2B5EF4-FFF2-40B4-BE49-F238E27FC236}">
                <a16:creationId xmlns:a16="http://schemas.microsoft.com/office/drawing/2014/main" id="{2D7467B9-9764-2CE3-C693-3DDFD24914F0}"/>
              </a:ext>
            </a:extLst>
          </p:cNvPr>
          <p:cNvSpPr txBox="1"/>
          <p:nvPr/>
        </p:nvSpPr>
        <p:spPr>
          <a:xfrm>
            <a:off x="1901562" y="6359943"/>
            <a:ext cx="1800045" cy="369332"/>
          </a:xfrm>
          <a:prstGeom prst="rect">
            <a:avLst/>
          </a:prstGeom>
          <a:noFill/>
        </p:spPr>
        <p:txBody>
          <a:bodyPr wrap="none" rtlCol="0">
            <a:spAutoFit/>
          </a:bodyPr>
          <a:lstStyle/>
          <a:p>
            <a:r>
              <a:rPr lang="en-US" dirty="0"/>
              <a:t>Depletion Region</a:t>
            </a:r>
          </a:p>
        </p:txBody>
      </p:sp>
      <p:cxnSp>
        <p:nvCxnSpPr>
          <p:cNvPr id="8" name="Straight Connector 7">
            <a:extLst>
              <a:ext uri="{FF2B5EF4-FFF2-40B4-BE49-F238E27FC236}">
                <a16:creationId xmlns:a16="http://schemas.microsoft.com/office/drawing/2014/main" id="{411D369C-5735-7A5F-C300-9B84EF9E1D26}"/>
              </a:ext>
            </a:extLst>
          </p:cNvPr>
          <p:cNvCxnSpPr>
            <a:cxnSpLocks/>
          </p:cNvCxnSpPr>
          <p:nvPr/>
        </p:nvCxnSpPr>
        <p:spPr>
          <a:xfrm flipH="1">
            <a:off x="2556271" y="1906438"/>
            <a:ext cx="40280" cy="433009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C9A4C3EB-CC8C-36A2-2B77-340A5B48E20D}"/>
              </a:ext>
            </a:extLst>
          </p:cNvPr>
          <p:cNvCxnSpPr>
            <a:cxnSpLocks/>
          </p:cNvCxnSpPr>
          <p:nvPr/>
        </p:nvCxnSpPr>
        <p:spPr>
          <a:xfrm flipH="1">
            <a:off x="3038871" y="1889185"/>
            <a:ext cx="23506" cy="434734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437BC274-686B-54F4-06B3-D97E18D158DA}"/>
              </a:ext>
            </a:extLst>
          </p:cNvPr>
          <p:cNvGrpSpPr/>
          <p:nvPr/>
        </p:nvGrpSpPr>
        <p:grpSpPr>
          <a:xfrm>
            <a:off x="1680247" y="2317234"/>
            <a:ext cx="2327854" cy="369332"/>
            <a:chOff x="3594100" y="2272784"/>
            <a:chExt cx="2327854" cy="369332"/>
          </a:xfrm>
        </p:grpSpPr>
        <p:sp>
          <p:nvSpPr>
            <p:cNvPr id="12" name="TextBox 11">
              <a:extLst>
                <a:ext uri="{FF2B5EF4-FFF2-40B4-BE49-F238E27FC236}">
                  <a16:creationId xmlns:a16="http://schemas.microsoft.com/office/drawing/2014/main" id="{3E189560-02E2-6131-7C92-7AF06EA3EE1E}"/>
                </a:ext>
              </a:extLst>
            </p:cNvPr>
            <p:cNvSpPr txBox="1"/>
            <p:nvPr/>
          </p:nvSpPr>
          <p:spPr>
            <a:xfrm>
              <a:off x="3594100" y="2272784"/>
              <a:ext cx="303288" cy="369332"/>
            </a:xfrm>
            <a:prstGeom prst="rect">
              <a:avLst/>
            </a:prstGeom>
            <a:noFill/>
          </p:spPr>
          <p:txBody>
            <a:bodyPr wrap="none" rtlCol="0">
              <a:spAutoFit/>
            </a:bodyPr>
            <a:lstStyle/>
            <a:p>
              <a:r>
                <a:rPr lang="en-US" dirty="0"/>
                <a:t>P</a:t>
              </a:r>
            </a:p>
          </p:txBody>
        </p:sp>
        <p:sp>
          <p:nvSpPr>
            <p:cNvPr id="13" name="TextBox 12">
              <a:extLst>
                <a:ext uri="{FF2B5EF4-FFF2-40B4-BE49-F238E27FC236}">
                  <a16:creationId xmlns:a16="http://schemas.microsoft.com/office/drawing/2014/main" id="{C8D36424-9075-432A-E3BC-6F87270F2C5C}"/>
                </a:ext>
              </a:extLst>
            </p:cNvPr>
            <p:cNvSpPr txBox="1"/>
            <p:nvPr/>
          </p:nvSpPr>
          <p:spPr>
            <a:xfrm>
              <a:off x="5615460" y="2272784"/>
              <a:ext cx="306494" cy="369332"/>
            </a:xfrm>
            <a:prstGeom prst="rect">
              <a:avLst/>
            </a:prstGeom>
            <a:noFill/>
          </p:spPr>
          <p:txBody>
            <a:bodyPr wrap="none" rtlCol="0">
              <a:spAutoFit/>
            </a:bodyPr>
            <a:lstStyle/>
            <a:p>
              <a:r>
                <a:rPr lang="en-US" dirty="0"/>
                <a:t>n</a:t>
              </a:r>
            </a:p>
          </p:txBody>
        </p:sp>
      </p:grpSp>
      <p:grpSp>
        <p:nvGrpSpPr>
          <p:cNvPr id="15" name="Group 14">
            <a:extLst>
              <a:ext uri="{FF2B5EF4-FFF2-40B4-BE49-F238E27FC236}">
                <a16:creationId xmlns:a16="http://schemas.microsoft.com/office/drawing/2014/main" id="{30328246-CA53-8E49-0241-416FBABC9445}"/>
              </a:ext>
            </a:extLst>
          </p:cNvPr>
          <p:cNvGrpSpPr/>
          <p:nvPr/>
        </p:nvGrpSpPr>
        <p:grpSpPr>
          <a:xfrm>
            <a:off x="1637657" y="3903032"/>
            <a:ext cx="2327854" cy="369332"/>
            <a:chOff x="3594100" y="2272784"/>
            <a:chExt cx="2327854" cy="369332"/>
          </a:xfrm>
        </p:grpSpPr>
        <p:sp>
          <p:nvSpPr>
            <p:cNvPr id="16" name="TextBox 15">
              <a:extLst>
                <a:ext uri="{FF2B5EF4-FFF2-40B4-BE49-F238E27FC236}">
                  <a16:creationId xmlns:a16="http://schemas.microsoft.com/office/drawing/2014/main" id="{63E173E7-95B0-0E2F-2FED-DB74BAEBA643}"/>
                </a:ext>
              </a:extLst>
            </p:cNvPr>
            <p:cNvSpPr txBox="1"/>
            <p:nvPr/>
          </p:nvSpPr>
          <p:spPr>
            <a:xfrm>
              <a:off x="3594100" y="2272784"/>
              <a:ext cx="303288" cy="369332"/>
            </a:xfrm>
            <a:prstGeom prst="rect">
              <a:avLst/>
            </a:prstGeom>
            <a:noFill/>
          </p:spPr>
          <p:txBody>
            <a:bodyPr wrap="none" rtlCol="0">
              <a:spAutoFit/>
            </a:bodyPr>
            <a:lstStyle/>
            <a:p>
              <a:r>
                <a:rPr lang="en-US" dirty="0"/>
                <a:t>P</a:t>
              </a:r>
            </a:p>
          </p:txBody>
        </p:sp>
        <p:sp>
          <p:nvSpPr>
            <p:cNvPr id="17" name="TextBox 16">
              <a:extLst>
                <a:ext uri="{FF2B5EF4-FFF2-40B4-BE49-F238E27FC236}">
                  <a16:creationId xmlns:a16="http://schemas.microsoft.com/office/drawing/2014/main" id="{286C3AD0-CF02-80AD-70A4-140A6182EBDA}"/>
                </a:ext>
              </a:extLst>
            </p:cNvPr>
            <p:cNvSpPr txBox="1"/>
            <p:nvPr/>
          </p:nvSpPr>
          <p:spPr>
            <a:xfrm>
              <a:off x="5615460" y="2272784"/>
              <a:ext cx="306494" cy="369332"/>
            </a:xfrm>
            <a:prstGeom prst="rect">
              <a:avLst/>
            </a:prstGeom>
            <a:noFill/>
          </p:spPr>
          <p:txBody>
            <a:bodyPr wrap="none" rtlCol="0">
              <a:spAutoFit/>
            </a:bodyPr>
            <a:lstStyle/>
            <a:p>
              <a:r>
                <a:rPr lang="en-US" dirty="0"/>
                <a:t>n</a:t>
              </a:r>
            </a:p>
          </p:txBody>
        </p:sp>
      </p:grpSp>
      <p:grpSp>
        <p:nvGrpSpPr>
          <p:cNvPr id="18" name="Group 17">
            <a:extLst>
              <a:ext uri="{FF2B5EF4-FFF2-40B4-BE49-F238E27FC236}">
                <a16:creationId xmlns:a16="http://schemas.microsoft.com/office/drawing/2014/main" id="{B3396027-B426-600D-DD62-029F973DA443}"/>
              </a:ext>
            </a:extLst>
          </p:cNvPr>
          <p:cNvGrpSpPr/>
          <p:nvPr/>
        </p:nvGrpSpPr>
        <p:grpSpPr>
          <a:xfrm>
            <a:off x="1637657" y="5419757"/>
            <a:ext cx="2327854" cy="369332"/>
            <a:chOff x="3594100" y="2272784"/>
            <a:chExt cx="2327854" cy="369332"/>
          </a:xfrm>
        </p:grpSpPr>
        <p:sp>
          <p:nvSpPr>
            <p:cNvPr id="19" name="TextBox 18">
              <a:extLst>
                <a:ext uri="{FF2B5EF4-FFF2-40B4-BE49-F238E27FC236}">
                  <a16:creationId xmlns:a16="http://schemas.microsoft.com/office/drawing/2014/main" id="{35932DD5-7F47-B1C1-2FFF-D6D900E93CDA}"/>
                </a:ext>
              </a:extLst>
            </p:cNvPr>
            <p:cNvSpPr txBox="1"/>
            <p:nvPr/>
          </p:nvSpPr>
          <p:spPr>
            <a:xfrm>
              <a:off x="3594100" y="2272784"/>
              <a:ext cx="303288" cy="369332"/>
            </a:xfrm>
            <a:prstGeom prst="rect">
              <a:avLst/>
            </a:prstGeom>
            <a:noFill/>
          </p:spPr>
          <p:txBody>
            <a:bodyPr wrap="none" rtlCol="0">
              <a:spAutoFit/>
            </a:bodyPr>
            <a:lstStyle/>
            <a:p>
              <a:r>
                <a:rPr lang="en-US" dirty="0"/>
                <a:t>P</a:t>
              </a:r>
            </a:p>
          </p:txBody>
        </p:sp>
        <p:sp>
          <p:nvSpPr>
            <p:cNvPr id="20" name="TextBox 19">
              <a:extLst>
                <a:ext uri="{FF2B5EF4-FFF2-40B4-BE49-F238E27FC236}">
                  <a16:creationId xmlns:a16="http://schemas.microsoft.com/office/drawing/2014/main" id="{2A37422E-0600-B4A0-69D1-D9F39A9EC00E}"/>
                </a:ext>
              </a:extLst>
            </p:cNvPr>
            <p:cNvSpPr txBox="1"/>
            <p:nvPr/>
          </p:nvSpPr>
          <p:spPr>
            <a:xfrm>
              <a:off x="5615460" y="2272784"/>
              <a:ext cx="306494" cy="369332"/>
            </a:xfrm>
            <a:prstGeom prst="rect">
              <a:avLst/>
            </a:prstGeom>
            <a:noFill/>
          </p:spPr>
          <p:txBody>
            <a:bodyPr wrap="none" rtlCol="0">
              <a:spAutoFit/>
            </a:bodyPr>
            <a:lstStyle/>
            <a:p>
              <a:r>
                <a:rPr lang="en-US" dirty="0"/>
                <a:t>n</a:t>
              </a:r>
            </a:p>
          </p:txBody>
        </p:sp>
      </p:grpSp>
      <mc:AlternateContent xmlns:mc="http://schemas.openxmlformats.org/markup-compatibility/2006" xmlns:p14="http://schemas.microsoft.com/office/powerpoint/2010/main">
        <mc:Choice Requires="p14">
          <p:contentPart p14:bwMode="auto" r:id="rId4">
            <p14:nvContentPartPr>
              <p14:cNvPr id="22" name="Ink 21">
                <a:extLst>
                  <a:ext uri="{FF2B5EF4-FFF2-40B4-BE49-F238E27FC236}">
                    <a16:creationId xmlns:a16="http://schemas.microsoft.com/office/drawing/2014/main" id="{525283C3-2F39-18B4-A14C-1ECF3C2CAEE9}"/>
                  </a:ext>
                </a:extLst>
              </p14:cNvPr>
              <p14:cNvContentPartPr/>
              <p14:nvPr/>
            </p14:nvContentPartPr>
            <p14:xfrm>
              <a:off x="1123660" y="3403460"/>
              <a:ext cx="360" cy="360"/>
            </p14:xfrm>
          </p:contentPart>
        </mc:Choice>
        <mc:Fallback xmlns="">
          <p:pic>
            <p:nvPicPr>
              <p:cNvPr id="22" name="Ink 21">
                <a:extLst>
                  <a:ext uri="{FF2B5EF4-FFF2-40B4-BE49-F238E27FC236}">
                    <a16:creationId xmlns:a16="http://schemas.microsoft.com/office/drawing/2014/main" id="{525283C3-2F39-18B4-A14C-1ECF3C2CAEE9}"/>
                  </a:ext>
                </a:extLst>
              </p:cNvPr>
              <p:cNvPicPr/>
              <p:nvPr/>
            </p:nvPicPr>
            <p:blipFill>
              <a:blip r:embed="rId5"/>
              <a:stretch>
                <a:fillRect/>
              </a:stretch>
            </p:blipFill>
            <p:spPr>
              <a:xfrm>
                <a:off x="1115020" y="3394820"/>
                <a:ext cx="18000" cy="18000"/>
              </a:xfrm>
              <a:prstGeom prst="rect">
                <a:avLst/>
              </a:prstGeom>
            </p:spPr>
          </p:pic>
        </mc:Fallback>
      </mc:AlternateContent>
    </p:spTree>
    <p:extLst>
      <p:ext uri="{BB962C8B-B14F-4D97-AF65-F5344CB8AC3E}">
        <p14:creationId xmlns:p14="http://schemas.microsoft.com/office/powerpoint/2010/main" val="6576524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500"/>
                                        <p:tgtEl>
                                          <p:spTgt spid="4"/>
                                        </p:tgtEl>
                                      </p:cBhvr>
                                    </p:animEffect>
                                  </p:childTnLst>
                                </p:cTn>
                              </p:par>
                              <p:par>
                                <p:cTn id="21" presetID="10" presetClass="entr" presetSubtype="0" fill="hold" nodeType="withEffect">
                                  <p:stCondLst>
                                    <p:cond delay="0"/>
                                  </p:stCondLst>
                                  <p:childTnLst>
                                    <p:set>
                                      <p:cBhvr>
                                        <p:cTn id="22" dur="1" fill="hold">
                                          <p:stCondLst>
                                            <p:cond delay="0"/>
                                          </p:stCondLst>
                                        </p:cTn>
                                        <p:tgtEl>
                                          <p:spTgt spid="24"/>
                                        </p:tgtEl>
                                        <p:attrNameLst>
                                          <p:attrName>style.visibility</p:attrName>
                                        </p:attrNameLst>
                                      </p:cBhvr>
                                      <p:to>
                                        <p:strVal val="visible"/>
                                      </p:to>
                                    </p:set>
                                    <p:animEffect transition="in" filter="fade">
                                      <p:cBhvr>
                                        <p:cTn id="23" dur="500"/>
                                        <p:tgtEl>
                                          <p:spTgt spid="24"/>
                                        </p:tgtEl>
                                      </p:cBhvr>
                                    </p:animEffect>
                                  </p:childTnLst>
                                </p:cTn>
                              </p:par>
                              <p:par>
                                <p:cTn id="24" presetID="10" presetClass="entr" presetSubtype="0" fill="hold" nodeType="withEffect">
                                  <p:stCondLst>
                                    <p:cond delay="0"/>
                                  </p:stCondLst>
                                  <p:childTnLst>
                                    <p:set>
                                      <p:cBhvr>
                                        <p:cTn id="25" dur="1" fill="hold">
                                          <p:stCondLst>
                                            <p:cond delay="0"/>
                                          </p:stCondLst>
                                        </p:cTn>
                                        <p:tgtEl>
                                          <p:spTgt spid="5">
                                            <p:txEl>
                                              <p:pRg st="0" end="0"/>
                                            </p:txEl>
                                          </p:spTgt>
                                        </p:tgtEl>
                                        <p:attrNameLst>
                                          <p:attrName>style.visibility</p:attrName>
                                        </p:attrNameLst>
                                      </p:cBhvr>
                                      <p:to>
                                        <p:strVal val="visible"/>
                                      </p:to>
                                    </p:set>
                                    <p:animEffect transition="in" filter="fade">
                                      <p:cBhvr>
                                        <p:cTn id="26" dur="500"/>
                                        <p:tgtEl>
                                          <p:spTgt spid="5">
                                            <p:txEl>
                                              <p:pRg st="0" end="0"/>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fade">
                                      <p:cBhvr>
                                        <p:cTn id="29" dur="500"/>
                                        <p:tgtEl>
                                          <p:spTgt spid="14"/>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5">
                                            <p:txEl>
                                              <p:pRg st="2" end="2"/>
                                            </p:txEl>
                                          </p:spTgt>
                                        </p:tgtEl>
                                        <p:attrNameLst>
                                          <p:attrName>style.visibility</p:attrName>
                                        </p:attrNameLst>
                                      </p:cBhvr>
                                      <p:to>
                                        <p:strVal val="visible"/>
                                      </p:to>
                                    </p:set>
                                    <p:animEffect transition="in" filter="fade">
                                      <p:cBhvr>
                                        <p:cTn id="34" dur="500"/>
                                        <p:tgtEl>
                                          <p:spTgt spid="5">
                                            <p:txEl>
                                              <p:pRg st="2" end="2"/>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fade">
                                      <p:cBhvr>
                                        <p:cTn id="37" dur="500"/>
                                        <p:tgtEl>
                                          <p:spTgt spid="10"/>
                                        </p:tgtEl>
                                      </p:cBhvr>
                                    </p:animEffect>
                                  </p:childTnLst>
                                </p:cTn>
                              </p:par>
                              <p:par>
                                <p:cTn id="38" presetID="10" presetClass="entr" presetSubtype="0" fill="hold" nodeType="withEffect">
                                  <p:stCondLst>
                                    <p:cond delay="0"/>
                                  </p:stCondLst>
                                  <p:childTnLst>
                                    <p:set>
                                      <p:cBhvr>
                                        <p:cTn id="39" dur="1" fill="hold">
                                          <p:stCondLst>
                                            <p:cond delay="0"/>
                                          </p:stCondLst>
                                        </p:cTn>
                                        <p:tgtEl>
                                          <p:spTgt spid="18"/>
                                        </p:tgtEl>
                                        <p:attrNameLst>
                                          <p:attrName>style.visibility</p:attrName>
                                        </p:attrNameLst>
                                      </p:cBhvr>
                                      <p:to>
                                        <p:strVal val="visible"/>
                                      </p:to>
                                    </p:set>
                                    <p:animEffect transition="in" filter="fade">
                                      <p:cBhvr>
                                        <p:cTn id="40" dur="500"/>
                                        <p:tgtEl>
                                          <p:spTgt spid="18"/>
                                        </p:tgtEl>
                                      </p:cBhvr>
                                    </p:animEffect>
                                  </p:childTnLst>
                                </p:cTn>
                              </p:par>
                              <p:par>
                                <p:cTn id="41" presetID="10" presetClass="entr" presetSubtype="0" fill="hold" nodeType="withEffect">
                                  <p:stCondLst>
                                    <p:cond delay="0"/>
                                  </p:stCondLst>
                                  <p:childTnLst>
                                    <p:set>
                                      <p:cBhvr>
                                        <p:cTn id="42" dur="1" fill="hold">
                                          <p:stCondLst>
                                            <p:cond delay="0"/>
                                          </p:stCondLst>
                                        </p:cTn>
                                        <p:tgtEl>
                                          <p:spTgt spid="23"/>
                                        </p:tgtEl>
                                        <p:attrNameLst>
                                          <p:attrName>style.visibility</p:attrName>
                                        </p:attrNameLst>
                                      </p:cBhvr>
                                      <p:to>
                                        <p:strVal val="visible"/>
                                      </p:to>
                                    </p:set>
                                    <p:animEffect transition="in" filter="fade">
                                      <p:cBhvr>
                                        <p:cTn id="43"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C81611-A184-A972-7FC2-078DD807FC24}"/>
              </a:ext>
            </a:extLst>
          </p:cNvPr>
          <p:cNvSpPr>
            <a:spLocks noGrp="1"/>
          </p:cNvSpPr>
          <p:nvPr>
            <p:ph type="title"/>
          </p:nvPr>
        </p:nvSpPr>
        <p:spPr/>
        <p:txBody>
          <a:bodyPr/>
          <a:lstStyle/>
          <a:p>
            <a:r>
              <a:rPr lang="en-US" dirty="0"/>
              <a:t>The </a:t>
            </a:r>
            <a:r>
              <a:rPr lang="en-US" b="1" dirty="0" err="1"/>
              <a:t>pn</a:t>
            </a:r>
            <a:r>
              <a:rPr lang="en-US" dirty="0"/>
              <a:t> junction diode: 2 Modes of operation</a:t>
            </a:r>
          </a:p>
        </p:txBody>
      </p:sp>
      <p:sp>
        <p:nvSpPr>
          <p:cNvPr id="3" name="Content Placeholder 2">
            <a:extLst>
              <a:ext uri="{FF2B5EF4-FFF2-40B4-BE49-F238E27FC236}">
                <a16:creationId xmlns:a16="http://schemas.microsoft.com/office/drawing/2014/main" id="{EE777F05-5D4E-EF43-F10A-8C2887EF3C9A}"/>
              </a:ext>
            </a:extLst>
          </p:cNvPr>
          <p:cNvSpPr>
            <a:spLocks noGrp="1"/>
          </p:cNvSpPr>
          <p:nvPr>
            <p:ph idx="1"/>
          </p:nvPr>
        </p:nvSpPr>
        <p:spPr>
          <a:xfrm>
            <a:off x="838200" y="1825625"/>
            <a:ext cx="10515600" cy="4157732"/>
          </a:xfrm>
        </p:spPr>
        <p:txBody>
          <a:bodyPr>
            <a:normAutofit fontScale="92500" lnSpcReduction="20000"/>
          </a:bodyPr>
          <a:lstStyle/>
          <a:p>
            <a:pPr marL="514350" indent="-514350">
              <a:buAutoNum type="arabicPeriod"/>
            </a:pPr>
            <a:r>
              <a:rPr lang="en-US" dirty="0"/>
              <a:t>Forward Bias (FB):</a:t>
            </a:r>
          </a:p>
          <a:p>
            <a:pPr lvl="1"/>
            <a:r>
              <a:rPr lang="en-US" dirty="0"/>
              <a:t>Depletion Region is </a:t>
            </a:r>
            <a:r>
              <a:rPr lang="en-US" b="1" dirty="0"/>
              <a:t>constricted</a:t>
            </a:r>
            <a:r>
              <a:rPr lang="en-US" dirty="0"/>
              <a:t>.</a:t>
            </a:r>
          </a:p>
          <a:p>
            <a:pPr lvl="1"/>
            <a:r>
              <a:rPr lang="en-US" b="1" i="1" dirty="0"/>
              <a:t>Allow</a:t>
            </a:r>
            <a:r>
              <a:rPr lang="en-US" dirty="0"/>
              <a:t> electrons to flow through the junction</a:t>
            </a:r>
          </a:p>
          <a:p>
            <a:pPr lvl="1"/>
            <a:r>
              <a:rPr lang="en-US" dirty="0"/>
              <a:t>Ideally acts as a </a:t>
            </a:r>
            <a:r>
              <a:rPr lang="en-US" b="1" dirty="0">
                <a:solidFill>
                  <a:srgbClr val="FF0000"/>
                </a:solidFill>
              </a:rPr>
              <a:t>short circuit </a:t>
            </a:r>
          </a:p>
          <a:p>
            <a:pPr marL="514350" indent="-514350">
              <a:buAutoNum type="arabicPeriod"/>
            </a:pPr>
            <a:endParaRPr lang="en-US" dirty="0"/>
          </a:p>
          <a:p>
            <a:pPr marL="514350" indent="-514350">
              <a:buAutoNum type="arabicPeriod"/>
            </a:pPr>
            <a:endParaRPr lang="en-US" dirty="0"/>
          </a:p>
          <a:p>
            <a:pPr marL="514350" indent="-514350">
              <a:buAutoNum type="arabicPeriod"/>
            </a:pPr>
            <a:endParaRPr lang="en-US" dirty="0"/>
          </a:p>
          <a:p>
            <a:pPr marL="514350" indent="-514350">
              <a:buAutoNum type="arabicPeriod"/>
            </a:pPr>
            <a:r>
              <a:rPr lang="en-US" dirty="0"/>
              <a:t>Reverse Bias (RB):</a:t>
            </a:r>
          </a:p>
          <a:p>
            <a:pPr lvl="1"/>
            <a:r>
              <a:rPr lang="en-US" dirty="0"/>
              <a:t>Depletion Region is </a:t>
            </a:r>
            <a:r>
              <a:rPr lang="en-US" b="1" dirty="0"/>
              <a:t>expanded</a:t>
            </a:r>
            <a:r>
              <a:rPr lang="en-US" dirty="0"/>
              <a:t>.</a:t>
            </a:r>
          </a:p>
          <a:p>
            <a:pPr lvl="1"/>
            <a:r>
              <a:rPr lang="en-US" dirty="0"/>
              <a:t>Bars / does not allow electron flow through the junction.</a:t>
            </a:r>
          </a:p>
          <a:p>
            <a:pPr lvl="1"/>
            <a:r>
              <a:rPr lang="en-US" dirty="0"/>
              <a:t>Ideally acts as an </a:t>
            </a:r>
            <a:r>
              <a:rPr lang="en-US" b="1" dirty="0">
                <a:solidFill>
                  <a:srgbClr val="FF0000"/>
                </a:solidFill>
              </a:rPr>
              <a:t>open circuit</a:t>
            </a:r>
          </a:p>
        </p:txBody>
      </p:sp>
      <p:pic>
        <p:nvPicPr>
          <p:cNvPr id="1026" name="Picture 2">
            <a:extLst>
              <a:ext uri="{FF2B5EF4-FFF2-40B4-BE49-F238E27FC236}">
                <a16:creationId xmlns:a16="http://schemas.microsoft.com/office/drawing/2014/main" id="{85D7CE0B-DAB9-872E-923A-E5B49FA6643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1125" b="16203"/>
          <a:stretch/>
        </p:blipFill>
        <p:spPr bwMode="auto">
          <a:xfrm>
            <a:off x="8340672" y="4051052"/>
            <a:ext cx="2225267" cy="206724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a:extLst>
              <a:ext uri="{FF2B5EF4-FFF2-40B4-BE49-F238E27FC236}">
                <a16:creationId xmlns:a16="http://schemas.microsoft.com/office/drawing/2014/main" id="{CE7096C8-62E0-45CB-8BA6-3DA8ED768F1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51125" b="16203"/>
          <a:stretch/>
        </p:blipFill>
        <p:spPr bwMode="auto">
          <a:xfrm>
            <a:off x="8340672" y="1482528"/>
            <a:ext cx="2225266" cy="206724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1C3F0C60-CCBA-6C75-B132-FEA31F50241D}"/>
              </a:ext>
            </a:extLst>
          </p:cNvPr>
          <p:cNvPicPr>
            <a:picLocks noChangeAspect="1"/>
          </p:cNvPicPr>
          <p:nvPr/>
        </p:nvPicPr>
        <p:blipFill rotWithShape="1">
          <a:blip r:embed="rId3"/>
          <a:srcRect l="65092" r="1278" b="15113"/>
          <a:stretch/>
        </p:blipFill>
        <p:spPr>
          <a:xfrm>
            <a:off x="8202168" y="3957964"/>
            <a:ext cx="2651760" cy="2482645"/>
          </a:xfrm>
          <a:prstGeom prst="rect">
            <a:avLst/>
          </a:prstGeom>
        </p:spPr>
      </p:pic>
      <p:pic>
        <p:nvPicPr>
          <p:cNvPr id="6" name="Picture 5">
            <a:extLst>
              <a:ext uri="{FF2B5EF4-FFF2-40B4-BE49-F238E27FC236}">
                <a16:creationId xmlns:a16="http://schemas.microsoft.com/office/drawing/2014/main" id="{9DE8996D-8460-FB39-03A6-15AB22616333}"/>
              </a:ext>
            </a:extLst>
          </p:cNvPr>
          <p:cNvPicPr>
            <a:picLocks noChangeAspect="1"/>
          </p:cNvPicPr>
          <p:nvPr/>
        </p:nvPicPr>
        <p:blipFill rotWithShape="1">
          <a:blip r:embed="rId3"/>
          <a:srcRect l="30172" r="37120" b="15113"/>
          <a:stretch/>
        </p:blipFill>
        <p:spPr>
          <a:xfrm>
            <a:off x="8090737" y="1482528"/>
            <a:ext cx="2449902" cy="2358271"/>
          </a:xfrm>
          <a:prstGeom prst="rect">
            <a:avLst/>
          </a:prstGeom>
        </p:spPr>
      </p:pic>
    </p:spTree>
    <p:extLst>
      <p:ext uri="{BB962C8B-B14F-4D97-AF65-F5344CB8AC3E}">
        <p14:creationId xmlns:p14="http://schemas.microsoft.com/office/powerpoint/2010/main" val="1998407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6"/>
                                        </p:tgtEl>
                                      </p:cBhvr>
                                    </p:animEffect>
                                    <p:set>
                                      <p:cBhvr>
                                        <p:cTn id="10" dur="1" fill="hold">
                                          <p:stCondLst>
                                            <p:cond delay="499"/>
                                          </p:stCondLst>
                                        </p:cTn>
                                        <p:tgtEl>
                                          <p:spTgt spid="6"/>
                                        </p:tgtEl>
                                        <p:attrNameLst>
                                          <p:attrName>style.visibility</p:attrName>
                                        </p:attrNameLst>
                                      </p:cBhvr>
                                      <p:to>
                                        <p:strVal val="hidden"/>
                                      </p:to>
                                    </p:set>
                                  </p:childTnLst>
                                </p:cTn>
                              </p:par>
                              <p:par>
                                <p:cTn id="11" presetID="10"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10" presetClass="entr" presetSubtype="0" fill="hold" nodeType="withEffect">
                                  <p:stCondLst>
                                    <p:cond delay="0"/>
                                  </p:stCondLst>
                                  <p:childTnLst>
                                    <p:set>
                                      <p:cBhvr>
                                        <p:cTn id="15" dur="1" fill="hold">
                                          <p:stCondLst>
                                            <p:cond delay="0"/>
                                          </p:stCondLst>
                                        </p:cTn>
                                        <p:tgtEl>
                                          <p:spTgt spid="1026"/>
                                        </p:tgtEl>
                                        <p:attrNameLst>
                                          <p:attrName>style.visibility</p:attrName>
                                        </p:attrNameLst>
                                      </p:cBhvr>
                                      <p:to>
                                        <p:strVal val="visible"/>
                                      </p:to>
                                    </p:set>
                                    <p:animEffect transition="in" filter="fade">
                                      <p:cBhvr>
                                        <p:cTn id="16" dur="500"/>
                                        <p:tgtEl>
                                          <p:spTgt spid="1026"/>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500"/>
                                        <p:tgtEl>
                                          <p:spTgt spid="3">
                                            <p:txEl>
                                              <p:pRg st="2" end="2"/>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animEffect transition="in" filter="fade">
                                      <p:cBhvr>
                                        <p:cTn id="24" dur="500"/>
                                        <p:tgtEl>
                                          <p:spTgt spid="3">
                                            <p:txEl>
                                              <p:pRg st="3" end="3"/>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animEffect transition="in" filter="fade">
                                      <p:cBhvr>
                                        <p:cTn id="29" dur="500"/>
                                        <p:tgtEl>
                                          <p:spTgt spid="3">
                                            <p:txEl>
                                              <p:pRg st="9" end="9"/>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3">
                                            <p:txEl>
                                              <p:pRg st="10" end="10"/>
                                            </p:txEl>
                                          </p:spTgt>
                                        </p:tgtEl>
                                        <p:attrNameLst>
                                          <p:attrName>style.visibility</p:attrName>
                                        </p:attrNameLst>
                                      </p:cBhvr>
                                      <p:to>
                                        <p:strVal val="visible"/>
                                      </p:to>
                                    </p:set>
                                    <p:animEffect transition="in" filter="fade">
                                      <p:cBhvr>
                                        <p:cTn id="32"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C5C84F-F54A-150E-B462-E29593CCAA8A}"/>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C06C4DB9-2615-4695-202E-8CA089142337}"/>
              </a:ext>
            </a:extLst>
          </p:cNvPr>
          <p:cNvSpPr>
            <a:spLocks noGrp="1"/>
          </p:cNvSpPr>
          <p:nvPr>
            <p:ph type="subTitle" idx="1"/>
          </p:nvPr>
        </p:nvSpPr>
        <p:spPr/>
        <p:txBody>
          <a:bodyPr/>
          <a:lstStyle/>
          <a:p>
            <a:r>
              <a:rPr lang="en-US" dirty="0"/>
              <a:t>Part 2 ends here</a:t>
            </a:r>
          </a:p>
        </p:txBody>
      </p:sp>
    </p:spTree>
    <p:extLst>
      <p:ext uri="{BB962C8B-B14F-4D97-AF65-F5344CB8AC3E}">
        <p14:creationId xmlns:p14="http://schemas.microsoft.com/office/powerpoint/2010/main" val="352928425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FF3953-43A0-DDF0-FFBA-E9A6F2AFBE8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B260A6D-BEA1-7F27-CDB3-9C6298ECBC38}"/>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251F4BEC-E18B-3A3A-01F7-55B030496DF7}"/>
              </a:ext>
            </a:extLst>
          </p:cNvPr>
          <p:cNvSpPr>
            <a:spLocks noGrp="1"/>
          </p:cNvSpPr>
          <p:nvPr>
            <p:ph idx="1"/>
          </p:nvPr>
        </p:nvSpPr>
        <p:spPr>
          <a:xfrm>
            <a:off x="838200" y="1825625"/>
            <a:ext cx="10773792" cy="4351338"/>
          </a:xfrm>
        </p:spPr>
        <p:txBody>
          <a:bodyPr>
            <a:normAutofit/>
          </a:bodyPr>
          <a:lstStyle/>
          <a:p>
            <a:pPr>
              <a:lnSpc>
                <a:spcPct val="150000"/>
              </a:lnSpc>
            </a:pPr>
            <a:r>
              <a:rPr lang="en-US" b="1" dirty="0" err="1"/>
              <a:t>pn</a:t>
            </a:r>
            <a:r>
              <a:rPr lang="en-US" dirty="0"/>
              <a:t> junction Diode IV Characteristics: Circuit Model</a:t>
            </a:r>
          </a:p>
          <a:p>
            <a:pPr lvl="1">
              <a:lnSpc>
                <a:spcPct val="150000"/>
              </a:lnSpc>
            </a:pPr>
            <a:r>
              <a:rPr lang="en-US" dirty="0"/>
              <a:t>Ideal Diode Model:</a:t>
            </a:r>
          </a:p>
          <a:p>
            <a:pPr lvl="1">
              <a:lnSpc>
                <a:spcPct val="150000"/>
              </a:lnSpc>
            </a:pPr>
            <a:r>
              <a:rPr lang="en-US" dirty="0"/>
              <a:t>Constant Voltage Drop (CVD) Model:</a:t>
            </a:r>
          </a:p>
          <a:p>
            <a:pPr lvl="1">
              <a:lnSpc>
                <a:spcPct val="150000"/>
              </a:lnSpc>
            </a:pPr>
            <a:r>
              <a:rPr lang="en-US" dirty="0"/>
              <a:t>Constant Voltage Drop with Resistor (CVD+R) Model</a:t>
            </a:r>
          </a:p>
          <a:p>
            <a:pPr lvl="1">
              <a:lnSpc>
                <a:spcPct val="150000"/>
              </a:lnSpc>
            </a:pPr>
            <a:r>
              <a:rPr lang="en-US" dirty="0"/>
              <a:t>Exponential Model (Shockley Model):</a:t>
            </a:r>
          </a:p>
          <a:p>
            <a:pPr>
              <a:lnSpc>
                <a:spcPct val="150000"/>
              </a:lnSpc>
            </a:pPr>
            <a:r>
              <a:rPr lang="en-US" dirty="0"/>
              <a:t>Examples: 6</a:t>
            </a:r>
          </a:p>
        </p:txBody>
      </p:sp>
    </p:spTree>
    <p:extLst>
      <p:ext uri="{BB962C8B-B14F-4D97-AF65-F5344CB8AC3E}">
        <p14:creationId xmlns:p14="http://schemas.microsoft.com/office/powerpoint/2010/main" val="22403814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FE668-BE22-F22B-69A7-6BE8819990DA}"/>
              </a:ext>
            </a:extLst>
          </p:cNvPr>
          <p:cNvSpPr>
            <a:spLocks noGrp="1"/>
          </p:cNvSpPr>
          <p:nvPr>
            <p:ph type="title"/>
          </p:nvPr>
        </p:nvSpPr>
        <p:spPr/>
        <p:txBody>
          <a:bodyPr/>
          <a:lstStyle/>
          <a:p>
            <a:r>
              <a:rPr lang="en-US" dirty="0"/>
              <a:t>Diode Circuit Models</a:t>
            </a:r>
          </a:p>
        </p:txBody>
      </p:sp>
      <p:pic>
        <p:nvPicPr>
          <p:cNvPr id="2050" name="Picture 2">
            <a:extLst>
              <a:ext uri="{FF2B5EF4-FFF2-40B4-BE49-F238E27FC236}">
                <a16:creationId xmlns:a16="http://schemas.microsoft.com/office/drawing/2014/main" id="{F7199A8E-8E96-7CA2-980B-537D021797E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8948"/>
          <a:stretch/>
        </p:blipFill>
        <p:spPr bwMode="auto">
          <a:xfrm>
            <a:off x="935244" y="2317515"/>
            <a:ext cx="3600450" cy="274835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0ECB5793-D09F-DCF9-7D54-FA489D2F0FD9}"/>
              </a:ext>
            </a:extLst>
          </p:cNvPr>
          <p:cNvPicPr>
            <a:picLocks noChangeAspect="1"/>
          </p:cNvPicPr>
          <p:nvPr/>
        </p:nvPicPr>
        <p:blipFill>
          <a:blip r:embed="rId3"/>
          <a:stretch>
            <a:fillRect/>
          </a:stretch>
        </p:blipFill>
        <p:spPr>
          <a:xfrm>
            <a:off x="7219872" y="2207786"/>
            <a:ext cx="4133928" cy="2912936"/>
          </a:xfrm>
          <a:prstGeom prst="rect">
            <a:avLst/>
          </a:prstGeom>
        </p:spPr>
      </p:pic>
      <p:sp>
        <p:nvSpPr>
          <p:cNvPr id="5" name="TextBox 4">
            <a:extLst>
              <a:ext uri="{FF2B5EF4-FFF2-40B4-BE49-F238E27FC236}">
                <a16:creationId xmlns:a16="http://schemas.microsoft.com/office/drawing/2014/main" id="{554E79BE-850B-AEA0-5431-D1C4552AE7FD}"/>
              </a:ext>
            </a:extLst>
          </p:cNvPr>
          <p:cNvSpPr txBox="1"/>
          <p:nvPr/>
        </p:nvSpPr>
        <p:spPr>
          <a:xfrm>
            <a:off x="1192619" y="4986182"/>
            <a:ext cx="1995391" cy="523220"/>
          </a:xfrm>
          <a:prstGeom prst="rect">
            <a:avLst/>
          </a:prstGeom>
          <a:noFill/>
        </p:spPr>
        <p:txBody>
          <a:bodyPr wrap="square" rtlCol="0">
            <a:spAutoFit/>
          </a:bodyPr>
          <a:lstStyle/>
          <a:p>
            <a:r>
              <a:rPr lang="en-US" sz="2800" b="1" dirty="0">
                <a:solidFill>
                  <a:srgbClr val="FF0000"/>
                </a:solidFill>
              </a:rPr>
              <a:t>Ideal</a:t>
            </a:r>
            <a:r>
              <a:rPr lang="en-US" sz="2800" dirty="0"/>
              <a:t> Model</a:t>
            </a:r>
          </a:p>
        </p:txBody>
      </p:sp>
      <p:sp>
        <p:nvSpPr>
          <p:cNvPr id="6" name="TextBox 5">
            <a:extLst>
              <a:ext uri="{FF2B5EF4-FFF2-40B4-BE49-F238E27FC236}">
                <a16:creationId xmlns:a16="http://schemas.microsoft.com/office/drawing/2014/main" id="{241895D3-2C9C-A983-9AB3-C61F36878F80}"/>
              </a:ext>
            </a:extLst>
          </p:cNvPr>
          <p:cNvSpPr txBox="1"/>
          <p:nvPr/>
        </p:nvSpPr>
        <p:spPr>
          <a:xfrm>
            <a:off x="7985063" y="5009426"/>
            <a:ext cx="3684878" cy="523220"/>
          </a:xfrm>
          <a:prstGeom prst="rect">
            <a:avLst/>
          </a:prstGeom>
          <a:noFill/>
        </p:spPr>
        <p:txBody>
          <a:bodyPr wrap="square" rtlCol="0">
            <a:spAutoFit/>
          </a:bodyPr>
          <a:lstStyle/>
          <a:p>
            <a:r>
              <a:rPr lang="en-US" sz="2800" b="1" dirty="0"/>
              <a:t>Real</a:t>
            </a:r>
            <a:r>
              <a:rPr lang="en-US" sz="2800" dirty="0"/>
              <a:t> / </a:t>
            </a:r>
            <a:r>
              <a:rPr lang="en-US" sz="2800" b="1" dirty="0"/>
              <a:t>Shockley </a:t>
            </a:r>
            <a:r>
              <a:rPr lang="en-US" sz="2800" dirty="0"/>
              <a:t>Model</a:t>
            </a:r>
          </a:p>
        </p:txBody>
      </p:sp>
      <p:pic>
        <p:nvPicPr>
          <p:cNvPr id="3" name="Picture 2">
            <a:extLst>
              <a:ext uri="{FF2B5EF4-FFF2-40B4-BE49-F238E27FC236}">
                <a16:creationId xmlns:a16="http://schemas.microsoft.com/office/drawing/2014/main" id="{CDBBF7BF-DEF1-7087-15BB-D3B48BF5149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16203"/>
          <a:stretch/>
        </p:blipFill>
        <p:spPr bwMode="auto">
          <a:xfrm>
            <a:off x="6893205" y="420718"/>
            <a:ext cx="4552950" cy="2067242"/>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C15795CF-FA7B-25A4-E684-6CF483A1E9FD}"/>
                  </a:ext>
                </a:extLst>
              </p14:cNvPr>
              <p14:cNvContentPartPr/>
              <p14:nvPr/>
            </p14:nvContentPartPr>
            <p14:xfrm>
              <a:off x="1422320" y="3746904"/>
              <a:ext cx="360" cy="360"/>
            </p14:xfrm>
          </p:contentPart>
        </mc:Choice>
        <mc:Fallback xmlns="">
          <p:pic>
            <p:nvPicPr>
              <p:cNvPr id="7" name="Ink 6">
                <a:extLst>
                  <a:ext uri="{FF2B5EF4-FFF2-40B4-BE49-F238E27FC236}">
                    <a16:creationId xmlns:a16="http://schemas.microsoft.com/office/drawing/2014/main" id="{C15795CF-FA7B-25A4-E684-6CF483A1E9FD}"/>
                  </a:ext>
                </a:extLst>
              </p:cNvPr>
              <p:cNvPicPr/>
              <p:nvPr/>
            </p:nvPicPr>
            <p:blipFill>
              <a:blip r:embed="rId6"/>
              <a:stretch>
                <a:fillRect/>
              </a:stretch>
            </p:blipFill>
            <p:spPr>
              <a:xfrm>
                <a:off x="1413320" y="3737904"/>
                <a:ext cx="18000" cy="18000"/>
              </a:xfrm>
              <a:prstGeom prst="rect">
                <a:avLst/>
              </a:prstGeom>
            </p:spPr>
          </p:pic>
        </mc:Fallback>
      </mc:AlternateContent>
      <p:sp>
        <p:nvSpPr>
          <p:cNvPr id="9" name="TextBox 8">
            <a:extLst>
              <a:ext uri="{FF2B5EF4-FFF2-40B4-BE49-F238E27FC236}">
                <a16:creationId xmlns:a16="http://schemas.microsoft.com/office/drawing/2014/main" id="{F4D3151F-AC10-9D95-F649-826025847CA9}"/>
              </a:ext>
            </a:extLst>
          </p:cNvPr>
          <p:cNvSpPr txBox="1"/>
          <p:nvPr/>
        </p:nvSpPr>
        <p:spPr>
          <a:xfrm>
            <a:off x="838200" y="1558774"/>
            <a:ext cx="6094562" cy="584775"/>
          </a:xfrm>
          <a:prstGeom prst="rect">
            <a:avLst/>
          </a:prstGeom>
          <a:noFill/>
        </p:spPr>
        <p:txBody>
          <a:bodyPr wrap="square">
            <a:spAutoFit/>
          </a:bodyPr>
          <a:lstStyle/>
          <a:p>
            <a:r>
              <a:rPr lang="en-US" sz="3200" dirty="0"/>
              <a:t>Ideal </a:t>
            </a:r>
            <a:r>
              <a:rPr lang="en-US" sz="3200" i="1" u="sng" dirty="0"/>
              <a:t>Versus</a:t>
            </a:r>
            <a:r>
              <a:rPr lang="en-US" sz="3200" dirty="0"/>
              <a:t> Real Diode</a:t>
            </a:r>
          </a:p>
        </p:txBody>
      </p:sp>
      <p:cxnSp>
        <p:nvCxnSpPr>
          <p:cNvPr id="10" name="Straight Arrow Connector 9">
            <a:extLst>
              <a:ext uri="{FF2B5EF4-FFF2-40B4-BE49-F238E27FC236}">
                <a16:creationId xmlns:a16="http://schemas.microsoft.com/office/drawing/2014/main" id="{32270CCF-7753-2752-AEB7-66557A542933}"/>
              </a:ext>
            </a:extLst>
          </p:cNvPr>
          <p:cNvCxnSpPr>
            <a:cxnSpLocks/>
          </p:cNvCxnSpPr>
          <p:nvPr/>
        </p:nvCxnSpPr>
        <p:spPr>
          <a:xfrm>
            <a:off x="3110929" y="5265929"/>
            <a:ext cx="488466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1DB290C6-7BE5-3750-84B5-213E4611075E}"/>
              </a:ext>
            </a:extLst>
          </p:cNvPr>
          <p:cNvSpPr txBox="1"/>
          <p:nvPr/>
        </p:nvSpPr>
        <p:spPr>
          <a:xfrm>
            <a:off x="8758958" y="5582189"/>
            <a:ext cx="1983492" cy="369332"/>
          </a:xfrm>
          <a:prstGeom prst="rect">
            <a:avLst/>
          </a:prstGeom>
          <a:noFill/>
        </p:spPr>
        <p:txBody>
          <a:bodyPr wrap="none" rtlCol="0">
            <a:spAutoFit/>
          </a:bodyPr>
          <a:lstStyle/>
          <a:p>
            <a:r>
              <a:rPr lang="en-US" dirty="0"/>
              <a:t>Increased Accuracy</a:t>
            </a:r>
          </a:p>
        </p:txBody>
      </p:sp>
      <p:sp>
        <p:nvSpPr>
          <p:cNvPr id="12" name="TextBox 11">
            <a:extLst>
              <a:ext uri="{FF2B5EF4-FFF2-40B4-BE49-F238E27FC236}">
                <a16:creationId xmlns:a16="http://schemas.microsoft.com/office/drawing/2014/main" id="{9E4C5067-82A6-7710-28CA-83BFE3CA887E}"/>
              </a:ext>
            </a:extLst>
          </p:cNvPr>
          <p:cNvSpPr txBox="1"/>
          <p:nvPr/>
        </p:nvSpPr>
        <p:spPr>
          <a:xfrm>
            <a:off x="2258570" y="6078790"/>
            <a:ext cx="817853" cy="369332"/>
          </a:xfrm>
          <a:prstGeom prst="rect">
            <a:avLst/>
          </a:prstGeom>
          <a:noFill/>
        </p:spPr>
        <p:txBody>
          <a:bodyPr wrap="none" rtlCol="0">
            <a:spAutoFit/>
          </a:bodyPr>
          <a:lstStyle/>
          <a:p>
            <a:r>
              <a:rPr lang="en-US" dirty="0"/>
              <a:t>Simple</a:t>
            </a:r>
          </a:p>
        </p:txBody>
      </p:sp>
      <p:sp>
        <p:nvSpPr>
          <p:cNvPr id="13" name="TextBox 12">
            <a:extLst>
              <a:ext uri="{FF2B5EF4-FFF2-40B4-BE49-F238E27FC236}">
                <a16:creationId xmlns:a16="http://schemas.microsoft.com/office/drawing/2014/main" id="{C47D5CE8-8780-A4B1-FE78-749B2F5B28C0}"/>
              </a:ext>
            </a:extLst>
          </p:cNvPr>
          <p:cNvSpPr txBox="1"/>
          <p:nvPr/>
        </p:nvSpPr>
        <p:spPr>
          <a:xfrm>
            <a:off x="8968311" y="6006171"/>
            <a:ext cx="1564787" cy="369332"/>
          </a:xfrm>
          <a:prstGeom prst="rect">
            <a:avLst/>
          </a:prstGeom>
          <a:noFill/>
        </p:spPr>
        <p:txBody>
          <a:bodyPr wrap="none" rtlCol="0">
            <a:spAutoFit/>
          </a:bodyPr>
          <a:lstStyle/>
          <a:p>
            <a:r>
              <a:rPr lang="en-US" dirty="0"/>
              <a:t>More Complex</a:t>
            </a:r>
          </a:p>
        </p:txBody>
      </p:sp>
      <p:cxnSp>
        <p:nvCxnSpPr>
          <p:cNvPr id="20" name="Straight Connector 19">
            <a:extLst>
              <a:ext uri="{FF2B5EF4-FFF2-40B4-BE49-F238E27FC236}">
                <a16:creationId xmlns:a16="http://schemas.microsoft.com/office/drawing/2014/main" id="{0A1AB456-F175-7563-8E0F-54A672BDDD28}"/>
              </a:ext>
            </a:extLst>
          </p:cNvPr>
          <p:cNvCxnSpPr>
            <a:cxnSpLocks/>
            <a:endCxn id="23" idx="2"/>
          </p:cNvCxnSpPr>
          <p:nvPr/>
        </p:nvCxnSpPr>
        <p:spPr>
          <a:xfrm flipV="1">
            <a:off x="4106858" y="3494256"/>
            <a:ext cx="1848129" cy="1771672"/>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868F7E5D-9189-F07D-273A-865ABA03B9BD}"/>
              </a:ext>
            </a:extLst>
          </p:cNvPr>
          <p:cNvSpPr txBox="1"/>
          <p:nvPr/>
        </p:nvSpPr>
        <p:spPr>
          <a:xfrm>
            <a:off x="4739720" y="2817148"/>
            <a:ext cx="2430534" cy="677108"/>
          </a:xfrm>
          <a:prstGeom prst="rect">
            <a:avLst/>
          </a:prstGeom>
          <a:noFill/>
        </p:spPr>
        <p:txBody>
          <a:bodyPr wrap="square">
            <a:spAutoFit/>
          </a:bodyPr>
          <a:lstStyle/>
          <a:p>
            <a:pPr algn="ctr"/>
            <a:r>
              <a:rPr lang="en-US" sz="2000" dirty="0"/>
              <a:t>Constant</a:t>
            </a:r>
            <a:r>
              <a:rPr lang="en-US" dirty="0"/>
              <a:t> Voltage Drop </a:t>
            </a:r>
            <a:r>
              <a:rPr lang="en-US" b="1" dirty="0">
                <a:solidFill>
                  <a:srgbClr val="FF0000"/>
                </a:solidFill>
              </a:rPr>
              <a:t>(CVD) </a:t>
            </a:r>
            <a:r>
              <a:rPr lang="en-US" dirty="0"/>
              <a:t>Model</a:t>
            </a:r>
          </a:p>
        </p:txBody>
      </p:sp>
      <p:sp>
        <p:nvSpPr>
          <p:cNvPr id="24" name="TextBox 23">
            <a:extLst>
              <a:ext uri="{FF2B5EF4-FFF2-40B4-BE49-F238E27FC236}">
                <a16:creationId xmlns:a16="http://schemas.microsoft.com/office/drawing/2014/main" id="{5C470895-23E3-A576-9850-55B4E054B1EC}"/>
              </a:ext>
            </a:extLst>
          </p:cNvPr>
          <p:cNvSpPr txBox="1"/>
          <p:nvPr/>
        </p:nvSpPr>
        <p:spPr>
          <a:xfrm>
            <a:off x="1938714" y="5709458"/>
            <a:ext cx="1459823" cy="369332"/>
          </a:xfrm>
          <a:prstGeom prst="rect">
            <a:avLst/>
          </a:prstGeom>
          <a:noFill/>
        </p:spPr>
        <p:txBody>
          <a:bodyPr wrap="none" rtlCol="0">
            <a:spAutoFit/>
          </a:bodyPr>
          <a:lstStyle/>
          <a:p>
            <a:r>
              <a:rPr lang="en-US" dirty="0"/>
              <a:t>Low Accuracy</a:t>
            </a:r>
          </a:p>
        </p:txBody>
      </p:sp>
      <p:sp>
        <p:nvSpPr>
          <p:cNvPr id="31" name="TextBox 30">
            <a:extLst>
              <a:ext uri="{FF2B5EF4-FFF2-40B4-BE49-F238E27FC236}">
                <a16:creationId xmlns:a16="http://schemas.microsoft.com/office/drawing/2014/main" id="{D7FAD207-656C-E316-EAE0-A4A2107D22F5}"/>
              </a:ext>
            </a:extLst>
          </p:cNvPr>
          <p:cNvSpPr txBox="1"/>
          <p:nvPr/>
        </p:nvSpPr>
        <p:spPr>
          <a:xfrm>
            <a:off x="5071859" y="5852283"/>
            <a:ext cx="2430534" cy="677108"/>
          </a:xfrm>
          <a:prstGeom prst="rect">
            <a:avLst/>
          </a:prstGeom>
          <a:noFill/>
        </p:spPr>
        <p:txBody>
          <a:bodyPr wrap="square">
            <a:spAutoFit/>
          </a:bodyPr>
          <a:lstStyle/>
          <a:p>
            <a:pPr algn="ctr"/>
            <a:r>
              <a:rPr lang="en-US" sz="2000" dirty="0"/>
              <a:t>CVD with resistance</a:t>
            </a:r>
            <a:r>
              <a:rPr lang="en-US" dirty="0"/>
              <a:t> </a:t>
            </a:r>
            <a:r>
              <a:rPr lang="en-US" b="1" dirty="0">
                <a:solidFill>
                  <a:srgbClr val="FF0000"/>
                </a:solidFill>
              </a:rPr>
              <a:t>(CVD+R) </a:t>
            </a:r>
            <a:r>
              <a:rPr lang="en-US" dirty="0"/>
              <a:t>Model</a:t>
            </a:r>
          </a:p>
        </p:txBody>
      </p:sp>
      <p:cxnSp>
        <p:nvCxnSpPr>
          <p:cNvPr id="32" name="Straight Connector 31">
            <a:extLst>
              <a:ext uri="{FF2B5EF4-FFF2-40B4-BE49-F238E27FC236}">
                <a16:creationId xmlns:a16="http://schemas.microsoft.com/office/drawing/2014/main" id="{4EEBA83F-290C-7F8A-6897-26C0F2FE5994}"/>
              </a:ext>
            </a:extLst>
          </p:cNvPr>
          <p:cNvCxnSpPr>
            <a:cxnSpLocks/>
            <a:stCxn id="31" idx="0"/>
          </p:cNvCxnSpPr>
          <p:nvPr/>
        </p:nvCxnSpPr>
        <p:spPr>
          <a:xfrm flipH="1" flipV="1">
            <a:off x="5236233" y="5265929"/>
            <a:ext cx="1050893" cy="586354"/>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82532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500"/>
                                        <p:tgtEl>
                                          <p:spTgt spid="13"/>
                                        </p:tgtEl>
                                      </p:cBhvr>
                                    </p:animEffect>
                                  </p:childTnLst>
                                </p:cTn>
                              </p:par>
                              <p:par>
                                <p:cTn id="22" presetID="10" presetClass="exit" presetSubtype="0" fill="hold" nodeType="withEffect">
                                  <p:stCondLst>
                                    <p:cond delay="0"/>
                                  </p:stCondLst>
                                  <p:childTnLst>
                                    <p:animEffect transition="out" filter="fade">
                                      <p:cBhvr>
                                        <p:cTn id="23" dur="500"/>
                                        <p:tgtEl>
                                          <p:spTgt spid="3"/>
                                        </p:tgtEl>
                                      </p:cBhvr>
                                    </p:animEffect>
                                    <p:set>
                                      <p:cBhvr>
                                        <p:cTn id="24" dur="1" fill="hold">
                                          <p:stCondLst>
                                            <p:cond delay="499"/>
                                          </p:stCondLst>
                                        </p:cTn>
                                        <p:tgtEl>
                                          <p:spTgt spid="3"/>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fade">
                                      <p:cBhvr>
                                        <p:cTn id="29" dur="500"/>
                                        <p:tgtEl>
                                          <p:spTgt spid="20"/>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3"/>
                                        </p:tgtEl>
                                        <p:attrNameLst>
                                          <p:attrName>style.visibility</p:attrName>
                                        </p:attrNameLst>
                                      </p:cBhvr>
                                      <p:to>
                                        <p:strVal val="visible"/>
                                      </p:to>
                                    </p:set>
                                    <p:animEffect transition="in" filter="fade">
                                      <p:cBhvr>
                                        <p:cTn id="32" dur="500"/>
                                        <p:tgtEl>
                                          <p:spTgt spid="2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2"/>
                                        </p:tgtEl>
                                        <p:attrNameLst>
                                          <p:attrName>style.visibility</p:attrName>
                                        </p:attrNameLst>
                                      </p:cBhvr>
                                      <p:to>
                                        <p:strVal val="visible"/>
                                      </p:to>
                                    </p:set>
                                    <p:animEffect transition="in" filter="fade">
                                      <p:cBhvr>
                                        <p:cTn id="37" dur="500"/>
                                        <p:tgtEl>
                                          <p:spTgt spid="32"/>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1"/>
                                        </p:tgtEl>
                                        <p:attrNameLst>
                                          <p:attrName>style.visibility</p:attrName>
                                        </p:attrNameLst>
                                      </p:cBhvr>
                                      <p:to>
                                        <p:strVal val="visible"/>
                                      </p:to>
                                    </p:set>
                                    <p:animEffect transition="in" filter="fade">
                                      <p:cBhvr>
                                        <p:cTn id="40" dur="500"/>
                                        <p:tgtEl>
                                          <p:spTgt spid="31"/>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6"/>
                                        </p:tgtEl>
                                        <p:attrNameLst>
                                          <p:attrName>style.visibility</p:attrName>
                                        </p:attrNameLst>
                                      </p:cBhvr>
                                      <p:to>
                                        <p:strVal val="visible"/>
                                      </p:to>
                                    </p:set>
                                    <p:animEffect transition="in" filter="fade">
                                      <p:cBhvr>
                                        <p:cTn id="45" dur="500"/>
                                        <p:tgtEl>
                                          <p:spTgt spid="6"/>
                                        </p:tgtEl>
                                      </p:cBhvr>
                                    </p:animEffect>
                                  </p:childTnLst>
                                </p:cTn>
                              </p:par>
                              <p:par>
                                <p:cTn id="46" presetID="10" presetClass="entr" presetSubtype="0" fill="hold" nodeType="withEffect">
                                  <p:stCondLst>
                                    <p:cond delay="0"/>
                                  </p:stCondLst>
                                  <p:childTnLst>
                                    <p:set>
                                      <p:cBhvr>
                                        <p:cTn id="47" dur="1" fill="hold">
                                          <p:stCondLst>
                                            <p:cond delay="0"/>
                                          </p:stCondLst>
                                        </p:cTn>
                                        <p:tgtEl>
                                          <p:spTgt spid="4"/>
                                        </p:tgtEl>
                                        <p:attrNameLst>
                                          <p:attrName>style.visibility</p:attrName>
                                        </p:attrNameLst>
                                      </p:cBhvr>
                                      <p:to>
                                        <p:strVal val="visible"/>
                                      </p:to>
                                    </p:set>
                                    <p:animEffect transition="in" filter="fade">
                                      <p:cBhvr>
                                        <p:cTn id="4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1" grpId="0"/>
      <p:bldP spid="12" grpId="0"/>
      <p:bldP spid="13" grpId="0"/>
      <p:bldP spid="23" grpId="0"/>
      <p:bldP spid="24" grpId="0"/>
      <p:bldP spid="31"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D1D71-3FF0-11A1-9B19-91D3078DBEEB}"/>
              </a:ext>
            </a:extLst>
          </p:cNvPr>
          <p:cNvSpPr>
            <a:spLocks noGrp="1"/>
          </p:cNvSpPr>
          <p:nvPr>
            <p:ph type="title"/>
          </p:nvPr>
        </p:nvSpPr>
        <p:spPr/>
        <p:txBody>
          <a:bodyPr/>
          <a:lstStyle/>
          <a:p>
            <a:r>
              <a:rPr lang="en-US" dirty="0"/>
              <a:t>Diode Circuit Models</a:t>
            </a:r>
          </a:p>
        </p:txBody>
      </p:sp>
      <p:sp>
        <p:nvSpPr>
          <p:cNvPr id="16" name="Content Placeholder 2">
            <a:extLst>
              <a:ext uri="{FF2B5EF4-FFF2-40B4-BE49-F238E27FC236}">
                <a16:creationId xmlns:a16="http://schemas.microsoft.com/office/drawing/2014/main" id="{2ED03C11-B9AE-39BC-2D7F-3F68D491AABE}"/>
              </a:ext>
            </a:extLst>
          </p:cNvPr>
          <p:cNvSpPr>
            <a:spLocks noGrp="1"/>
          </p:cNvSpPr>
          <p:nvPr>
            <p:ph idx="1"/>
          </p:nvPr>
        </p:nvSpPr>
        <p:spPr>
          <a:xfrm>
            <a:off x="838200" y="1825625"/>
            <a:ext cx="7795437" cy="4351338"/>
          </a:xfrm>
        </p:spPr>
        <p:txBody>
          <a:bodyPr/>
          <a:lstStyle/>
          <a:p>
            <a:pPr marL="514350" indent="-514350">
              <a:buAutoNum type="arabicPeriod"/>
            </a:pPr>
            <a:r>
              <a:rPr lang="en-US" b="1" dirty="0"/>
              <a:t>Ideal Diode</a:t>
            </a:r>
            <a:r>
              <a:rPr lang="en-US" dirty="0"/>
              <a:t> Model:</a:t>
            </a:r>
          </a:p>
          <a:p>
            <a:pPr marL="514350" indent="-514350">
              <a:buAutoNum type="arabicPeriod"/>
            </a:pPr>
            <a:r>
              <a:rPr lang="en-US" b="1" dirty="0"/>
              <a:t>Constant Voltage Drop </a:t>
            </a:r>
            <a:r>
              <a:rPr lang="en-US" b="1" dirty="0">
                <a:solidFill>
                  <a:srgbClr val="FF0000"/>
                </a:solidFill>
              </a:rPr>
              <a:t>(CVD) </a:t>
            </a:r>
            <a:r>
              <a:rPr lang="en-US" dirty="0"/>
              <a:t>Model:</a:t>
            </a:r>
          </a:p>
          <a:p>
            <a:pPr marL="514350" indent="-514350">
              <a:buAutoNum type="arabicPeriod"/>
            </a:pPr>
            <a:r>
              <a:rPr lang="en-US" b="1" dirty="0"/>
              <a:t>Constant Voltage Drop with Resistor </a:t>
            </a:r>
            <a:r>
              <a:rPr lang="en-US" b="1" dirty="0">
                <a:solidFill>
                  <a:srgbClr val="FF0000"/>
                </a:solidFill>
              </a:rPr>
              <a:t>(CVD+R) </a:t>
            </a:r>
            <a:r>
              <a:rPr lang="en-US" dirty="0"/>
              <a:t>Model</a:t>
            </a:r>
          </a:p>
          <a:p>
            <a:pPr marL="514350" indent="-514350">
              <a:buAutoNum type="arabicPeriod"/>
            </a:pPr>
            <a:r>
              <a:rPr lang="en-US" b="1" dirty="0"/>
              <a:t>Exponential </a:t>
            </a:r>
            <a:r>
              <a:rPr lang="en-US" dirty="0"/>
              <a:t>Model (Shockley Model):</a:t>
            </a:r>
          </a:p>
        </p:txBody>
      </p:sp>
      <p:pic>
        <p:nvPicPr>
          <p:cNvPr id="4" name="Picture 3">
            <a:extLst>
              <a:ext uri="{FF2B5EF4-FFF2-40B4-BE49-F238E27FC236}">
                <a16:creationId xmlns:a16="http://schemas.microsoft.com/office/drawing/2014/main" id="{04599D6D-7C12-3AE4-A352-815324255AB4}"/>
              </a:ext>
            </a:extLst>
          </p:cNvPr>
          <p:cNvPicPr>
            <a:picLocks noChangeAspect="1"/>
          </p:cNvPicPr>
          <p:nvPr/>
        </p:nvPicPr>
        <p:blipFill>
          <a:blip r:embed="rId2"/>
          <a:stretch>
            <a:fillRect/>
          </a:stretch>
        </p:blipFill>
        <p:spPr>
          <a:xfrm>
            <a:off x="6375602" y="4114801"/>
            <a:ext cx="5109748" cy="2324758"/>
          </a:xfrm>
          <a:prstGeom prst="rect">
            <a:avLst/>
          </a:prstGeom>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A1BF65D-1A3A-66FC-FC08-FF4CA5F76D75}"/>
                  </a:ext>
                </a:extLst>
              </p:cNvPr>
              <p:cNvSpPr txBox="1"/>
              <p:nvPr/>
            </p:nvSpPr>
            <p:spPr>
              <a:xfrm>
                <a:off x="838200" y="4536931"/>
                <a:ext cx="5343939" cy="2031325"/>
              </a:xfrm>
              <a:prstGeom prst="rect">
                <a:avLst/>
              </a:prstGeom>
              <a:noFill/>
            </p:spPr>
            <p:txBody>
              <a:bodyPr wrap="square" rtlCol="0">
                <a:spAutoFit/>
              </a:bodyPr>
              <a:lstStyle/>
              <a:p>
                <a:pPr algn="just"/>
                <a14:m>
                  <m:oMath xmlns:m="http://schemas.openxmlformats.org/officeDocument/2006/math">
                    <m:sSub>
                      <m:sSubPr>
                        <m:ctrlPr>
                          <a:rPr lang="en-US" b="0" i="1" smtClean="0">
                            <a:solidFill>
                              <a:srgbClr val="0000FF"/>
                            </a:solidFill>
                            <a:latin typeface="Cambria Math" panose="02040503050406030204" pitchFamily="18" charset="0"/>
                            <a:ea typeface="CMU Serif" panose="02000603000000000000" pitchFamily="2" charset="0"/>
                            <a:cs typeface="CMU Serif" panose="02000603000000000000" pitchFamily="2" charset="0"/>
                          </a:rPr>
                        </m:ctrlPr>
                      </m:sSubPr>
                      <m:e>
                        <m:r>
                          <a:rPr lang="en-US" b="0" i="1" smtClean="0">
                            <a:solidFill>
                              <a:srgbClr val="0000FF"/>
                            </a:solidFill>
                            <a:latin typeface="Cambria Math" panose="02040503050406030204" pitchFamily="18" charset="0"/>
                            <a:ea typeface="CMU Serif" panose="02000603000000000000" pitchFamily="2" charset="0"/>
                            <a:cs typeface="CMU Serif" panose="02000603000000000000" pitchFamily="2" charset="0"/>
                          </a:rPr>
                          <m:t>𝑣</m:t>
                        </m:r>
                      </m:e>
                      <m:sub>
                        <m:r>
                          <a:rPr lang="en-US" b="0" i="1" smtClean="0">
                            <a:solidFill>
                              <a:srgbClr val="0000FF"/>
                            </a:solidFill>
                            <a:latin typeface="Cambria Math" panose="02040503050406030204" pitchFamily="18" charset="0"/>
                            <a:ea typeface="CMU Serif" panose="02000603000000000000" pitchFamily="2" charset="0"/>
                            <a:cs typeface="CMU Serif" panose="02000603000000000000" pitchFamily="2" charset="0"/>
                          </a:rPr>
                          <m:t>𝐷</m:t>
                        </m:r>
                      </m:sub>
                    </m:sSub>
                  </m:oMath>
                </a14:m>
                <a:r>
                  <a:rPr lang="en-US" dirty="0">
                    <a:ea typeface="CMU Serif" panose="02000603000000000000" pitchFamily="2" charset="0"/>
                    <a:cs typeface="CMU Serif" panose="02000603000000000000" pitchFamily="2" charset="0"/>
                  </a:rPr>
                  <a:t>: Total Voltage Across diode</a:t>
                </a:r>
              </a:p>
              <a:p>
                <a:pPr algn="just"/>
                <a14:m>
                  <m:oMath xmlns:m="http://schemas.openxmlformats.org/officeDocument/2006/math">
                    <m:sSub>
                      <m:sSubPr>
                        <m:ctrlPr>
                          <a:rPr lang="en-US" b="0" i="1" smtClean="0">
                            <a:latin typeface="Cambria Math" panose="02040503050406030204" pitchFamily="18" charset="0"/>
                            <a:ea typeface="CMU Serif" panose="02000603000000000000" pitchFamily="2" charset="0"/>
                            <a:cs typeface="CMU Serif" panose="02000603000000000000" pitchFamily="2" charset="0"/>
                          </a:rPr>
                        </m:ctrlPr>
                      </m:sSubPr>
                      <m:e>
                        <m:r>
                          <a:rPr lang="en-US" b="0" i="1" smtClean="0">
                            <a:latin typeface="Cambria Math" panose="02040503050406030204" pitchFamily="18" charset="0"/>
                            <a:ea typeface="CMU Serif" panose="02000603000000000000" pitchFamily="2" charset="0"/>
                            <a:cs typeface="CMU Serif" panose="02000603000000000000" pitchFamily="2" charset="0"/>
                          </a:rPr>
                          <m:t>𝑣</m:t>
                        </m:r>
                      </m:e>
                      <m:sub>
                        <m:r>
                          <a:rPr lang="en-US" b="0" i="1" smtClean="0">
                            <a:latin typeface="Cambria Math" panose="02040503050406030204" pitchFamily="18" charset="0"/>
                            <a:ea typeface="CMU Serif" panose="02000603000000000000" pitchFamily="2" charset="0"/>
                            <a:cs typeface="CMU Serif" panose="02000603000000000000" pitchFamily="2" charset="0"/>
                          </a:rPr>
                          <m:t>𝑑</m:t>
                        </m:r>
                      </m:sub>
                    </m:sSub>
                  </m:oMath>
                </a14:m>
                <a:r>
                  <a:rPr lang="en-US" dirty="0">
                    <a:ea typeface="CMU Serif" panose="02000603000000000000" pitchFamily="2" charset="0"/>
                    <a:cs typeface="CMU Serif" panose="02000603000000000000" pitchFamily="2" charset="0"/>
                  </a:rPr>
                  <a:t>: AC component of the Voltage</a:t>
                </a:r>
              </a:p>
              <a:p>
                <a:pPr algn="just"/>
                <a14:m>
                  <m:oMath xmlns:m="http://schemas.openxmlformats.org/officeDocument/2006/math">
                    <m:sSub>
                      <m:sSubPr>
                        <m:ctrlPr>
                          <a:rPr lang="en-US" b="0" i="1" smtClean="0">
                            <a:latin typeface="Cambria Math" panose="02040503050406030204" pitchFamily="18" charset="0"/>
                            <a:ea typeface="CMU Serif" panose="02000603000000000000" pitchFamily="2" charset="0"/>
                            <a:cs typeface="CMU Serif" panose="02000603000000000000" pitchFamily="2" charset="0"/>
                          </a:rPr>
                        </m:ctrlPr>
                      </m:sSubPr>
                      <m:e>
                        <m:r>
                          <a:rPr lang="en-US" b="0" i="1" smtClean="0">
                            <a:latin typeface="Cambria Math" panose="02040503050406030204" pitchFamily="18" charset="0"/>
                            <a:ea typeface="CMU Serif" panose="02000603000000000000" pitchFamily="2" charset="0"/>
                            <a:cs typeface="CMU Serif" panose="02000603000000000000" pitchFamily="2" charset="0"/>
                          </a:rPr>
                          <m:t>𝑉</m:t>
                        </m:r>
                      </m:e>
                      <m:sub>
                        <m:r>
                          <a:rPr lang="en-US" b="0" i="1" smtClean="0">
                            <a:latin typeface="Cambria Math" panose="02040503050406030204" pitchFamily="18" charset="0"/>
                            <a:ea typeface="CMU Serif" panose="02000603000000000000" pitchFamily="2" charset="0"/>
                            <a:cs typeface="CMU Serif" panose="02000603000000000000" pitchFamily="2" charset="0"/>
                          </a:rPr>
                          <m:t>𝑑</m:t>
                        </m:r>
                      </m:sub>
                    </m:sSub>
                  </m:oMath>
                </a14:m>
                <a:r>
                  <a:rPr lang="en-US" dirty="0">
                    <a:ea typeface="CMU Serif" panose="02000603000000000000" pitchFamily="2" charset="0"/>
                    <a:cs typeface="CMU Serif" panose="02000603000000000000" pitchFamily="2" charset="0"/>
                  </a:rPr>
                  <a:t>: DC component of Voltage</a:t>
                </a:r>
              </a:p>
              <a:p>
                <a:pPr algn="just"/>
                <a:r>
                  <a:rPr lang="en-US" dirty="0">
                    <a:ea typeface="CMU Serif" panose="02000603000000000000" pitchFamily="2" charset="0"/>
                    <a:cs typeface="CMU Serif" panose="02000603000000000000" pitchFamily="2" charset="0"/>
                  </a:rPr>
                  <a:t>--------------------------------------------</a:t>
                </a:r>
              </a:p>
              <a:p>
                <a:pPr algn="just"/>
                <a14:m>
                  <m:oMath xmlns:m="http://schemas.openxmlformats.org/officeDocument/2006/math">
                    <m:sSub>
                      <m:sSubPr>
                        <m:ctrlPr>
                          <a:rPr lang="en-US" b="0" i="1" smtClean="0">
                            <a:latin typeface="Cambria Math" panose="02040503050406030204" pitchFamily="18" charset="0"/>
                            <a:ea typeface="CMU Serif" panose="02000603000000000000" pitchFamily="2" charset="0"/>
                            <a:cs typeface="CMU Serif" panose="02000603000000000000" pitchFamily="2" charset="0"/>
                          </a:rPr>
                        </m:ctrlPr>
                      </m:sSubPr>
                      <m:e>
                        <m:r>
                          <a:rPr lang="en-US" b="0" i="1" smtClean="0">
                            <a:latin typeface="Cambria Math" panose="02040503050406030204" pitchFamily="18" charset="0"/>
                            <a:ea typeface="CMU Serif" panose="02000603000000000000" pitchFamily="2" charset="0"/>
                            <a:cs typeface="CMU Serif" panose="02000603000000000000" pitchFamily="2" charset="0"/>
                          </a:rPr>
                          <m:t>𝑉</m:t>
                        </m:r>
                      </m:e>
                      <m:sub>
                        <m:r>
                          <a:rPr lang="en-US" b="0" i="1" smtClean="0">
                            <a:latin typeface="Cambria Math" panose="02040503050406030204" pitchFamily="18" charset="0"/>
                            <a:ea typeface="CMU Serif" panose="02000603000000000000" pitchFamily="2" charset="0"/>
                            <a:cs typeface="CMU Serif" panose="02000603000000000000" pitchFamily="2" charset="0"/>
                          </a:rPr>
                          <m:t>𝐷𝑜</m:t>
                        </m:r>
                      </m:sub>
                    </m:sSub>
                  </m:oMath>
                </a14:m>
                <a:r>
                  <a:rPr lang="en-US" dirty="0">
                    <a:ea typeface="CMU Serif" panose="02000603000000000000" pitchFamily="2" charset="0"/>
                    <a:cs typeface="CMU Serif" panose="02000603000000000000" pitchFamily="2" charset="0"/>
                  </a:rPr>
                  <a:t>: Diode Cut-off voltage</a:t>
                </a:r>
              </a:p>
              <a:p>
                <a:pPr algn="just"/>
                <a:r>
                  <a:rPr lang="en-US" dirty="0">
                    <a:ea typeface="CMU Serif" panose="02000603000000000000" pitchFamily="2" charset="0"/>
                    <a:cs typeface="CMU Serif" panose="02000603000000000000" pitchFamily="2" charset="0"/>
                  </a:rPr>
                  <a:t>--------------------------------------------</a:t>
                </a:r>
              </a:p>
              <a:p>
                <a:pPr algn="just"/>
                <a14:m>
                  <m:oMath xmlns:m="http://schemas.openxmlformats.org/officeDocument/2006/math">
                    <m:sSub>
                      <m:sSubPr>
                        <m:ctrlPr>
                          <a:rPr lang="en-US" b="0" i="1" smtClean="0">
                            <a:solidFill>
                              <a:srgbClr val="FF0000"/>
                            </a:solidFill>
                            <a:latin typeface="Cambria Math" panose="02040503050406030204" pitchFamily="18" charset="0"/>
                            <a:ea typeface="CMU Serif" panose="02000603000000000000" pitchFamily="2" charset="0"/>
                            <a:cs typeface="CMU Serif" panose="02000603000000000000" pitchFamily="2" charset="0"/>
                          </a:rPr>
                        </m:ctrlPr>
                      </m:sSubPr>
                      <m:e>
                        <m:r>
                          <a:rPr lang="en-US" b="0" i="1" smtClean="0">
                            <a:solidFill>
                              <a:srgbClr val="FF0000"/>
                            </a:solidFill>
                            <a:latin typeface="Cambria Math" panose="02040503050406030204" pitchFamily="18" charset="0"/>
                            <a:ea typeface="CMU Serif" panose="02000603000000000000" pitchFamily="2" charset="0"/>
                            <a:cs typeface="CMU Serif" panose="02000603000000000000" pitchFamily="2" charset="0"/>
                          </a:rPr>
                          <m:t>𝑖</m:t>
                        </m:r>
                      </m:e>
                      <m:sub>
                        <m:r>
                          <a:rPr lang="en-US" b="0" i="1" smtClean="0">
                            <a:solidFill>
                              <a:srgbClr val="FF0000"/>
                            </a:solidFill>
                            <a:latin typeface="Cambria Math" panose="02040503050406030204" pitchFamily="18" charset="0"/>
                            <a:ea typeface="CMU Serif" panose="02000603000000000000" pitchFamily="2" charset="0"/>
                            <a:cs typeface="CMU Serif" panose="02000603000000000000" pitchFamily="2" charset="0"/>
                          </a:rPr>
                          <m:t>𝐷</m:t>
                        </m:r>
                      </m:sub>
                    </m:sSub>
                  </m:oMath>
                </a14:m>
                <a:r>
                  <a:rPr lang="en-US" dirty="0">
                    <a:ea typeface="CMU Serif" panose="02000603000000000000" pitchFamily="2" charset="0"/>
                    <a:cs typeface="CMU Serif" panose="02000603000000000000" pitchFamily="2" charset="0"/>
                  </a:rPr>
                  <a:t>: Total current through diode (Anode to Cathode) </a:t>
                </a:r>
              </a:p>
            </p:txBody>
          </p:sp>
        </mc:Choice>
        <mc:Fallback xmlns="">
          <p:sp>
            <p:nvSpPr>
              <p:cNvPr id="5" name="TextBox 4">
                <a:extLst>
                  <a:ext uri="{FF2B5EF4-FFF2-40B4-BE49-F238E27FC236}">
                    <a16:creationId xmlns:a16="http://schemas.microsoft.com/office/drawing/2014/main" id="{9A1BF65D-1A3A-66FC-FC08-FF4CA5F76D75}"/>
                  </a:ext>
                </a:extLst>
              </p:cNvPr>
              <p:cNvSpPr txBox="1">
                <a:spLocks noRot="1" noChangeAspect="1" noMove="1" noResize="1" noEditPoints="1" noAdjustHandles="1" noChangeArrowheads="1" noChangeShapeType="1" noTextEdit="1"/>
              </p:cNvSpPr>
              <p:nvPr/>
            </p:nvSpPr>
            <p:spPr>
              <a:xfrm>
                <a:off x="838200" y="4536931"/>
                <a:ext cx="5343939" cy="2031325"/>
              </a:xfrm>
              <a:prstGeom prst="rect">
                <a:avLst/>
              </a:prstGeom>
              <a:blipFill>
                <a:blip r:embed="rId3"/>
                <a:stretch>
                  <a:fillRect l="-1027" t="-1502" b="-3904"/>
                </a:stretch>
              </a:blipFill>
            </p:spPr>
            <p:txBody>
              <a:bodyPr/>
              <a:lstStyle/>
              <a:p>
                <a:r>
                  <a:rPr lang="en-US">
                    <a:noFill/>
                  </a:rPr>
                  <a:t> </a:t>
                </a:r>
              </a:p>
            </p:txBody>
          </p:sp>
        </mc:Fallback>
      </mc:AlternateContent>
      <mc:AlternateContent xmlns:mc="http://schemas.openxmlformats.org/markup-compatibility/2006" xmlns:p14="http://schemas.microsoft.com/office/powerpoint/2010/main">
        <mc:Choice Requires="p14">
          <p:contentPart p14:bwMode="auto" r:id="rId4">
            <p14:nvContentPartPr>
              <p14:cNvPr id="7" name="Ink 7">
                <a:extLst>
                  <a:ext uri="{FF2B5EF4-FFF2-40B4-BE49-F238E27FC236}">
                    <a16:creationId xmlns:a16="http://schemas.microsoft.com/office/drawing/2014/main" id="{6DC23E15-88EB-8E7B-38E9-E5212B0298CF}"/>
                  </a:ext>
                </a:extLst>
              </p14:cNvPr>
              <p14:cNvContentPartPr/>
              <p14:nvPr/>
            </p14:nvContentPartPr>
            <p14:xfrm>
              <a:off x="4216948" y="4385999"/>
              <a:ext cx="3758103" cy="432782"/>
            </p14:xfrm>
          </p:contentPart>
        </mc:Choice>
        <mc:Fallback xmlns="">
          <p:pic>
            <p:nvPicPr>
              <p:cNvPr id="7" name="Ink 7">
                <a:extLst>
                  <a:ext uri="{FF2B5EF4-FFF2-40B4-BE49-F238E27FC236}">
                    <a16:creationId xmlns:a16="http://schemas.microsoft.com/office/drawing/2014/main" id="{6DC23E15-88EB-8E7B-38E9-E5212B0298CF}"/>
                  </a:ext>
                </a:extLst>
              </p:cNvPr>
              <p:cNvPicPr/>
              <p:nvPr/>
            </p:nvPicPr>
            <p:blipFill>
              <a:blip r:embed="rId5"/>
              <a:stretch>
                <a:fillRect/>
              </a:stretch>
            </p:blipFill>
            <p:spPr>
              <a:xfrm>
                <a:off x="4155387" y="4324379"/>
                <a:ext cx="3881225" cy="556022"/>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0" name="Ink 10">
                <a:extLst>
                  <a:ext uri="{FF2B5EF4-FFF2-40B4-BE49-F238E27FC236}">
                    <a16:creationId xmlns:a16="http://schemas.microsoft.com/office/drawing/2014/main" id="{9576A97A-0C2A-396E-CB72-3B6679ED3EE9}"/>
                  </a:ext>
                </a:extLst>
              </p14:cNvPr>
              <p14:cNvContentPartPr/>
              <p14:nvPr/>
            </p14:nvContentPartPr>
            <p14:xfrm>
              <a:off x="6225818" y="5746978"/>
              <a:ext cx="1576440" cy="742680"/>
            </p14:xfrm>
          </p:contentPart>
        </mc:Choice>
        <mc:Fallback xmlns="">
          <p:pic>
            <p:nvPicPr>
              <p:cNvPr id="10" name="Ink 10">
                <a:extLst>
                  <a:ext uri="{FF2B5EF4-FFF2-40B4-BE49-F238E27FC236}">
                    <a16:creationId xmlns:a16="http://schemas.microsoft.com/office/drawing/2014/main" id="{9576A97A-0C2A-396E-CB72-3B6679ED3EE9}"/>
                  </a:ext>
                </a:extLst>
              </p:cNvPr>
              <p:cNvPicPr/>
              <p:nvPr/>
            </p:nvPicPr>
            <p:blipFill>
              <a:blip r:embed="rId7"/>
              <a:stretch>
                <a:fillRect/>
              </a:stretch>
            </p:blipFill>
            <p:spPr>
              <a:xfrm>
                <a:off x="6210338" y="5731498"/>
                <a:ext cx="1607040" cy="773280"/>
              </a:xfrm>
              <a:prstGeom prst="rect">
                <a:avLst/>
              </a:prstGeom>
            </p:spPr>
          </p:pic>
        </mc:Fallback>
      </mc:AlternateContent>
      <p:sp>
        <p:nvSpPr>
          <p:cNvPr id="11" name="TextBox 10">
            <a:extLst>
              <a:ext uri="{FF2B5EF4-FFF2-40B4-BE49-F238E27FC236}">
                <a16:creationId xmlns:a16="http://schemas.microsoft.com/office/drawing/2014/main" id="{2FCC5465-ED73-BFD5-FFB4-66AC4565D3C9}"/>
              </a:ext>
            </a:extLst>
          </p:cNvPr>
          <p:cNvSpPr txBox="1"/>
          <p:nvPr/>
        </p:nvSpPr>
        <p:spPr>
          <a:xfrm>
            <a:off x="7789727" y="1205327"/>
            <a:ext cx="723964" cy="2646878"/>
          </a:xfrm>
          <a:prstGeom prst="rect">
            <a:avLst/>
          </a:prstGeom>
          <a:noFill/>
        </p:spPr>
        <p:txBody>
          <a:bodyPr wrap="square" rtlCol="0">
            <a:spAutoFit/>
          </a:bodyPr>
          <a:lstStyle/>
          <a:p>
            <a:r>
              <a:rPr lang="en-US" sz="16600" dirty="0"/>
              <a:t>}</a:t>
            </a:r>
          </a:p>
        </p:txBody>
      </p:sp>
      <p:sp>
        <p:nvSpPr>
          <p:cNvPr id="13" name="TextBox 12">
            <a:extLst>
              <a:ext uri="{FF2B5EF4-FFF2-40B4-BE49-F238E27FC236}">
                <a16:creationId xmlns:a16="http://schemas.microsoft.com/office/drawing/2014/main" id="{46CD23F5-7222-CFD8-CABE-D2BF00959D36}"/>
              </a:ext>
            </a:extLst>
          </p:cNvPr>
          <p:cNvSpPr txBox="1"/>
          <p:nvPr/>
        </p:nvSpPr>
        <p:spPr>
          <a:xfrm>
            <a:off x="8402839" y="2125866"/>
            <a:ext cx="1260629" cy="923330"/>
          </a:xfrm>
          <a:prstGeom prst="rect">
            <a:avLst/>
          </a:prstGeom>
          <a:noFill/>
        </p:spPr>
        <p:txBody>
          <a:bodyPr wrap="square">
            <a:spAutoFit/>
          </a:bodyPr>
          <a:lstStyle/>
          <a:p>
            <a:pPr algn="ctr"/>
            <a:r>
              <a:rPr lang="en-US" sz="1800" b="1" dirty="0">
                <a:effectLst>
                  <a:outerShdw blurRad="38100" dist="38100" dir="2700000" algn="tl">
                    <a:srgbClr val="000000">
                      <a:alpha val="43137"/>
                    </a:srgbClr>
                  </a:outerShdw>
                </a:effectLst>
              </a:rPr>
              <a:t>Piecewise Linear IV Models</a:t>
            </a:r>
            <a:endParaRPr lang="en-US"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638219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63"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p:cTn id="15" dur="750" fill="hold"/>
                                        <p:tgtEl>
                                          <p:spTgt spid="7"/>
                                        </p:tgtEl>
                                        <p:attrNameLst>
                                          <p:attrName>drawProgress</p:attrName>
                                        </p:attrNameLst>
                                      </p:cBhvr>
                                      <p:tavLst>
                                        <p:tav tm="0">
                                          <p:val>
                                            <p:fltVal val="0"/>
                                          </p:val>
                                        </p:tav>
                                        <p:tav tm="100000">
                                          <p:val>
                                            <p:fltVal val="1"/>
                                          </p:val>
                                        </p:tav>
                                      </p:tavLst>
                                    </p:anim>
                                  </p:childTnLst>
                                </p:cTn>
                              </p:par>
                              <p:par>
                                <p:cTn id="16" presetID="63" presetClass="entr" presetSubtype="0" fill="hold" nodeType="withEffect">
                                  <p:stCondLst>
                                    <p:cond delay="0"/>
                                  </p:stCondLst>
                                  <p:childTnLst>
                                    <p:set>
                                      <p:cBhvr>
                                        <p:cTn id="17" dur="1" fill="hold">
                                          <p:stCondLst>
                                            <p:cond delay="0"/>
                                          </p:stCondLst>
                                        </p:cTn>
                                        <p:tgtEl>
                                          <p:spTgt spid="10"/>
                                        </p:tgtEl>
                                        <p:attrNameLst>
                                          <p:attrName>style.visibility</p:attrName>
                                        </p:attrNameLst>
                                      </p:cBhvr>
                                      <p:to>
                                        <p:strVal val="visible"/>
                                      </p:to>
                                    </p:set>
                                    <p:anim calcmode="lin" valueType="num">
                                      <p:cBhvr>
                                        <p:cTn id="18" dur="750" fill="hold"/>
                                        <p:tgtEl>
                                          <p:spTgt spid="10"/>
                                        </p:tgtEl>
                                        <p:attrNameLst>
                                          <p:attrName>drawProgress</p:attrName>
                                        </p:attrNameLst>
                                      </p:cBhvr>
                                      <p:tavLst>
                                        <p:tav tm="0">
                                          <p:val>
                                            <p:fltVal val="0"/>
                                          </p:val>
                                        </p:tav>
                                        <p:tav tm="100000">
                                          <p:val>
                                            <p:fltVal val="1"/>
                                          </p:val>
                                        </p:tav>
                                      </p:tavLst>
                                    </p:anim>
                                  </p:childTnLst>
                                </p:cTn>
                              </p:par>
                            </p:childTnLst>
                          </p:cTn>
                        </p:par>
                        <p:par>
                          <p:cTn id="19" fill="hold">
                            <p:stCondLst>
                              <p:cond delay="750"/>
                            </p:stCondLst>
                            <p:childTnLst>
                              <p:par>
                                <p:cTn id="20" presetID="10" presetClass="entr" presetSubtype="0" fill="hold" grpId="0" nodeType="after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1" grpId="0"/>
      <p:bldP spid="1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96B453-466A-4718-5A59-6594BBCDD30F}"/>
              </a:ext>
            </a:extLst>
          </p:cNvPr>
          <p:cNvSpPr>
            <a:spLocks noGrp="1"/>
          </p:cNvSpPr>
          <p:nvPr>
            <p:ph type="title"/>
          </p:nvPr>
        </p:nvSpPr>
        <p:spPr/>
        <p:txBody>
          <a:bodyPr/>
          <a:lstStyle/>
          <a:p>
            <a:r>
              <a:rPr lang="en-US" dirty="0"/>
              <a:t>Type of (I-V) Characteristics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863FB3D-4BF5-8EA4-5B9F-AE86D7FDA8A2}"/>
                  </a:ext>
                </a:extLst>
              </p:cNvPr>
              <p:cNvSpPr>
                <a:spLocks noGrp="1"/>
              </p:cNvSpPr>
              <p:nvPr>
                <p:ph idx="1"/>
              </p:nvPr>
            </p:nvSpPr>
            <p:spPr>
              <a:xfrm>
                <a:off x="838200" y="1825625"/>
                <a:ext cx="10515600" cy="4979366"/>
              </a:xfrm>
            </p:spPr>
            <p:txBody>
              <a:bodyPr>
                <a:normAutofit/>
              </a:bodyPr>
              <a:lstStyle/>
              <a:p>
                <a:pPr marL="0" indent="0" algn="just">
                  <a:lnSpc>
                    <a:spcPct val="100000"/>
                  </a:lnSpc>
                  <a:buNone/>
                </a:pPr>
                <a:r>
                  <a:rPr lang="en-US" b="1" dirty="0"/>
                  <a:t>1. Linear Devices/Elements: </a:t>
                </a:r>
                <a:r>
                  <a:rPr lang="en-US" dirty="0"/>
                  <a:t>The Current-Voltage relationship is linear i.e. the current through the element is a </a:t>
                </a:r>
                <a:r>
                  <a:rPr lang="en-US" b="1" dirty="0">
                    <a:solidFill>
                      <a:srgbClr val="0000FF"/>
                    </a:solidFill>
                  </a:rPr>
                  <a:t>linear function </a:t>
                </a:r>
                <a:r>
                  <a:rPr lang="en-US" dirty="0"/>
                  <a:t>of the applied voltage across it. The relationship can be characterized by:       </a:t>
                </a:r>
              </a:p>
              <a:p>
                <a:pPr marL="0" indent="0" algn="just">
                  <a:lnSpc>
                    <a:spcPct val="100000"/>
                  </a:lnSpc>
                  <a:buNone/>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𝐼</m:t>
                      </m:r>
                      <m:r>
                        <a:rPr lang="en-US" i="1" dirty="0" smtClean="0">
                          <a:latin typeface="Cambria Math" panose="02040503050406030204" pitchFamily="18" charset="0"/>
                        </a:rPr>
                        <m:t>=</m:t>
                      </m:r>
                      <m:r>
                        <a:rPr lang="en-US" i="1" dirty="0" smtClean="0">
                          <a:latin typeface="Cambria Math" panose="02040503050406030204" pitchFamily="18" charset="0"/>
                        </a:rPr>
                        <m:t>𝑘𝑉</m:t>
                      </m:r>
                    </m:oMath>
                  </m:oMathPara>
                </a14:m>
                <a:endParaRPr lang="en-US" dirty="0"/>
              </a:p>
              <a:p>
                <a:pPr marL="0" indent="0" algn="just">
                  <a:lnSpc>
                    <a:spcPct val="100000"/>
                  </a:lnSpc>
                  <a:buNone/>
                </a:pPr>
                <a:r>
                  <a:rPr lang="en-US" b="1" dirty="0"/>
                  <a:t>2. Non-Linear Devices/Elements: </a:t>
                </a:r>
                <a:r>
                  <a:rPr lang="en-US" dirty="0"/>
                  <a:t>The Current-Voltage relationship is Non-linear i.e., the current through the element is a </a:t>
                </a:r>
                <a:r>
                  <a:rPr lang="en-US" b="1" dirty="0">
                    <a:solidFill>
                      <a:srgbClr val="0000FF"/>
                    </a:solidFill>
                  </a:rPr>
                  <a:t>nonlinear function </a:t>
                </a:r>
                <a:r>
                  <a:rPr lang="en-US" dirty="0"/>
                  <a:t>of the applied voltage across it. </a:t>
                </a:r>
              </a:p>
              <a:p>
                <a:pPr marL="0" indent="0">
                  <a:lnSpc>
                    <a:spcPct val="100000"/>
                  </a:lnSpc>
                  <a:buNone/>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𝐼</m:t>
                      </m:r>
                      <m:r>
                        <a:rPr lang="en-US" i="1" dirty="0" smtClean="0">
                          <a:latin typeface="Cambria Math" panose="02040503050406030204" pitchFamily="18" charset="0"/>
                        </a:rPr>
                        <m:t>=</m:t>
                      </m:r>
                      <m:r>
                        <a:rPr lang="en-US" b="0" i="1" dirty="0" smtClean="0">
                          <a:latin typeface="Cambria Math" panose="02040503050406030204" pitchFamily="18" charset="0"/>
                        </a:rPr>
                        <m:t>𝑘</m:t>
                      </m:r>
                      <m:rad>
                        <m:radPr>
                          <m:degHide m:val="on"/>
                          <m:ctrlPr>
                            <a:rPr lang="en-US" b="0" i="1" dirty="0" smtClean="0">
                              <a:latin typeface="Cambria Math" panose="02040503050406030204" pitchFamily="18" charset="0"/>
                            </a:rPr>
                          </m:ctrlPr>
                        </m:radPr>
                        <m:deg/>
                        <m:e>
                          <m:r>
                            <a:rPr lang="en-US" b="0" i="1" dirty="0" smtClean="0">
                              <a:latin typeface="Cambria Math" panose="02040503050406030204" pitchFamily="18" charset="0"/>
                            </a:rPr>
                            <m:t>𝑉</m:t>
                          </m:r>
                        </m:e>
                      </m:rad>
                    </m:oMath>
                  </m:oMathPara>
                </a14:m>
                <a:endParaRPr lang="en-US" i="1" dirty="0">
                  <a:latin typeface="Cambria Math" panose="02040503050406030204" pitchFamily="18" charset="0"/>
                </a:endParaRPr>
              </a:p>
              <a:p>
                <a:pPr marL="0" indent="0">
                  <a:lnSpc>
                    <a:spcPct val="100000"/>
                  </a:lnSpc>
                  <a:buNone/>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𝐼</m:t>
                      </m:r>
                      <m:r>
                        <a:rPr lang="en-US" i="1" dirty="0" smtClean="0">
                          <a:latin typeface="Cambria Math" panose="02040503050406030204" pitchFamily="18" charset="0"/>
                        </a:rPr>
                        <m:t>=</m:t>
                      </m:r>
                      <m:sSup>
                        <m:sSupPr>
                          <m:ctrlPr>
                            <a:rPr lang="en-US" b="0" i="1" dirty="0" smtClean="0">
                              <a:latin typeface="Cambria Math" panose="02040503050406030204" pitchFamily="18" charset="0"/>
                            </a:rPr>
                          </m:ctrlPr>
                        </m:sSupPr>
                        <m:e>
                          <m:r>
                            <a:rPr lang="en-US" b="0" i="1" dirty="0" smtClean="0">
                              <a:latin typeface="Cambria Math" panose="02040503050406030204" pitchFamily="18" charset="0"/>
                            </a:rPr>
                            <m:t>𝑘𝑉</m:t>
                          </m:r>
                        </m:e>
                        <m:sup>
                          <m:r>
                            <a:rPr lang="en-US" b="0" i="1" dirty="0" smtClean="0">
                              <a:latin typeface="Cambria Math" panose="02040503050406030204" pitchFamily="18" charset="0"/>
                            </a:rPr>
                            <m:t>2</m:t>
                          </m:r>
                        </m:sup>
                      </m:sSup>
                    </m:oMath>
                  </m:oMathPara>
                </a14:m>
                <a:endParaRPr lang="en-US" i="1" dirty="0">
                  <a:latin typeface="Cambria Math" panose="02040503050406030204" pitchFamily="18" charset="0"/>
                </a:endParaRPr>
              </a:p>
              <a:p>
                <a:pPr marL="0" indent="0">
                  <a:lnSpc>
                    <a:spcPct val="100000"/>
                  </a:lnSpc>
                  <a:buNone/>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𝐼</m:t>
                      </m:r>
                      <m:r>
                        <a:rPr lang="en-US" i="1" dirty="0" smtClean="0">
                          <a:latin typeface="Cambria Math" panose="02040503050406030204" pitchFamily="18" charset="0"/>
                        </a:rPr>
                        <m:t>=</m:t>
                      </m:r>
                      <m:r>
                        <a:rPr lang="en-US" b="0" i="1" dirty="0" smtClean="0">
                          <a:latin typeface="Cambria Math" panose="02040503050406030204" pitchFamily="18" charset="0"/>
                        </a:rPr>
                        <m:t>𝑘</m:t>
                      </m:r>
                      <m:sSup>
                        <m:sSupPr>
                          <m:ctrlPr>
                            <a:rPr lang="en-US" b="0" i="1" dirty="0" smtClean="0">
                              <a:latin typeface="Cambria Math" panose="02040503050406030204" pitchFamily="18" charset="0"/>
                            </a:rPr>
                          </m:ctrlPr>
                        </m:sSupPr>
                        <m:e>
                          <m:r>
                            <a:rPr lang="en-US" b="0" i="1" dirty="0" smtClean="0">
                              <a:latin typeface="Cambria Math" panose="02040503050406030204" pitchFamily="18" charset="0"/>
                            </a:rPr>
                            <m:t>𝑉</m:t>
                          </m:r>
                        </m:e>
                        <m:sup>
                          <m:r>
                            <a:rPr lang="en-US" i="1" dirty="0" smtClean="0">
                              <a:latin typeface="Cambria Math" panose="02040503050406030204" pitchFamily="18" charset="0"/>
                            </a:rPr>
                            <m:t>3</m:t>
                          </m:r>
                        </m:sup>
                      </m:sSup>
                    </m:oMath>
                  </m:oMathPara>
                </a14:m>
                <a:endParaRPr lang="en-US" dirty="0"/>
              </a:p>
            </p:txBody>
          </p:sp>
        </mc:Choice>
        <mc:Fallback xmlns="">
          <p:sp>
            <p:nvSpPr>
              <p:cNvPr id="3" name="Content Placeholder 2">
                <a:extLst>
                  <a:ext uri="{FF2B5EF4-FFF2-40B4-BE49-F238E27FC236}">
                    <a16:creationId xmlns:a16="http://schemas.microsoft.com/office/drawing/2014/main" id="{6863FB3D-4BF5-8EA4-5B9F-AE86D7FDA8A2}"/>
                  </a:ext>
                </a:extLst>
              </p:cNvPr>
              <p:cNvSpPr>
                <a:spLocks noGrp="1" noRot="1" noChangeAspect="1" noMove="1" noResize="1" noEditPoints="1" noAdjustHandles="1" noChangeArrowheads="1" noChangeShapeType="1" noTextEdit="1"/>
              </p:cNvSpPr>
              <p:nvPr>
                <p:ph idx="1"/>
              </p:nvPr>
            </p:nvSpPr>
            <p:spPr>
              <a:xfrm>
                <a:off x="838200" y="1825625"/>
                <a:ext cx="10515600" cy="4979366"/>
              </a:xfrm>
              <a:blipFill>
                <a:blip r:embed="rId2"/>
                <a:stretch>
                  <a:fillRect l="-1217" t="-1102" r="-1159"/>
                </a:stretch>
              </a:blipFill>
            </p:spPr>
            <p:txBody>
              <a:bodyPr/>
              <a:lstStyle/>
              <a:p>
                <a:r>
                  <a:rPr lang="en-US">
                    <a:noFill/>
                  </a:rPr>
                  <a:t> </a:t>
                </a:r>
              </a:p>
            </p:txBody>
          </p:sp>
        </mc:Fallback>
      </mc:AlternateContent>
      <p:pic>
        <p:nvPicPr>
          <p:cNvPr id="4" name="Picture 3" descr="A graph on a graph&#10;&#10;Description automatically generated with low confidence">
            <a:extLst>
              <a:ext uri="{FF2B5EF4-FFF2-40B4-BE49-F238E27FC236}">
                <a16:creationId xmlns:a16="http://schemas.microsoft.com/office/drawing/2014/main" id="{4C1514EE-90C7-4954-3D3E-392DD93E74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11547" y="4862858"/>
            <a:ext cx="1630017" cy="1630017"/>
          </a:xfrm>
          <a:prstGeom prst="rect">
            <a:avLst/>
          </a:prstGeom>
        </p:spPr>
      </p:pic>
    </p:spTree>
    <p:extLst>
      <p:ext uri="{BB962C8B-B14F-4D97-AF65-F5344CB8AC3E}">
        <p14:creationId xmlns:p14="http://schemas.microsoft.com/office/powerpoint/2010/main" val="13561554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Content Placeholder 4">
            <a:extLst>
              <a:ext uri="{FF2B5EF4-FFF2-40B4-BE49-F238E27FC236}">
                <a16:creationId xmlns:a16="http://schemas.microsoft.com/office/drawing/2014/main" id="{92F75854-38E4-ADA3-FE0B-A596417FEA38}"/>
              </a:ext>
            </a:extLst>
          </p:cNvPr>
          <p:cNvPicPr>
            <a:picLocks noChangeAspect="1"/>
          </p:cNvPicPr>
          <p:nvPr/>
        </p:nvPicPr>
        <p:blipFill>
          <a:blip r:embed="rId2">
            <a:alphaModFix amt="70000"/>
            <a:extLst>
              <a:ext uri="{28A0092B-C50C-407E-A947-70E740481C1C}">
                <a14:useLocalDpi xmlns:a14="http://schemas.microsoft.com/office/drawing/2010/main" val="0"/>
              </a:ext>
            </a:extLst>
          </a:blip>
          <a:stretch>
            <a:fillRect/>
          </a:stretch>
        </p:blipFill>
        <p:spPr>
          <a:xfrm>
            <a:off x="5956528" y="1690688"/>
            <a:ext cx="4802187" cy="4802187"/>
          </a:xfrm>
          <a:prstGeom prst="rect">
            <a:avLst/>
          </a:prstGeom>
        </p:spPr>
      </p:pic>
      <p:sp>
        <p:nvSpPr>
          <p:cNvPr id="2" name="Title 1">
            <a:extLst>
              <a:ext uri="{FF2B5EF4-FFF2-40B4-BE49-F238E27FC236}">
                <a16:creationId xmlns:a16="http://schemas.microsoft.com/office/drawing/2014/main" id="{5168F036-7814-2A7A-1F34-64753A2DFE90}"/>
              </a:ext>
            </a:extLst>
          </p:cNvPr>
          <p:cNvSpPr>
            <a:spLocks noGrp="1"/>
          </p:cNvSpPr>
          <p:nvPr>
            <p:ph type="title"/>
          </p:nvPr>
        </p:nvSpPr>
        <p:spPr/>
        <p:txBody>
          <a:bodyPr/>
          <a:lstStyle/>
          <a:p>
            <a:r>
              <a:rPr lang="en-US" dirty="0"/>
              <a:t>Diode Models</a:t>
            </a:r>
          </a:p>
        </p:txBody>
      </p:sp>
      <p:sp>
        <p:nvSpPr>
          <p:cNvPr id="12" name="TextBox 11">
            <a:extLst>
              <a:ext uri="{FF2B5EF4-FFF2-40B4-BE49-F238E27FC236}">
                <a16:creationId xmlns:a16="http://schemas.microsoft.com/office/drawing/2014/main" id="{5FD621F4-F6DE-B7F9-4C95-09435BE809AD}"/>
              </a:ext>
            </a:extLst>
          </p:cNvPr>
          <p:cNvSpPr txBox="1"/>
          <p:nvPr/>
        </p:nvSpPr>
        <p:spPr>
          <a:xfrm>
            <a:off x="835601" y="1859280"/>
            <a:ext cx="3778727" cy="523220"/>
          </a:xfrm>
          <a:prstGeom prst="rect">
            <a:avLst/>
          </a:prstGeom>
          <a:ln w="50800" cap="rnd">
            <a:round/>
          </a:ln>
        </p:spPr>
        <p:style>
          <a:lnRef idx="2">
            <a:schemeClr val="dk1"/>
          </a:lnRef>
          <a:fillRef idx="1">
            <a:schemeClr val="lt1"/>
          </a:fillRef>
          <a:effectRef idx="0">
            <a:schemeClr val="dk1"/>
          </a:effectRef>
          <a:fontRef idx="minor">
            <a:schemeClr val="dk1"/>
          </a:fontRef>
        </p:style>
        <p:txBody>
          <a:bodyPr wrap="square">
            <a:spAutoFit/>
          </a:bodyPr>
          <a:lstStyle/>
          <a:p>
            <a:pPr marL="514350" indent="-514350">
              <a:buAutoNum type="arabicPeriod"/>
            </a:pPr>
            <a:r>
              <a:rPr lang="en-US" sz="2800" dirty="0"/>
              <a:t>Ideal Diode Model:</a:t>
            </a:r>
          </a:p>
        </p:txBody>
      </p:sp>
      <p:pic>
        <p:nvPicPr>
          <p:cNvPr id="7" name="Picture 2">
            <a:extLst>
              <a:ext uri="{FF2B5EF4-FFF2-40B4-BE49-F238E27FC236}">
                <a16:creationId xmlns:a16="http://schemas.microsoft.com/office/drawing/2014/main" id="{A852FACC-296B-C197-5EC8-FBE95ED357AB}"/>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l="51373" t="30304" r="2890" b="33971"/>
          <a:stretch/>
        </p:blipFill>
        <p:spPr bwMode="auto">
          <a:xfrm>
            <a:off x="5893324" y="5261630"/>
            <a:ext cx="2331160" cy="986629"/>
          </a:xfrm>
          <a:prstGeom prst="rect">
            <a:avLst/>
          </a:prstGeom>
          <a:noFill/>
          <a:extLst>
            <a:ext uri="{909E8E84-426E-40DD-AFC4-6F175D3DCCD1}">
              <a14:hiddenFill xmlns:a14="http://schemas.microsoft.com/office/drawing/2010/main">
                <a:solidFill>
                  <a:srgbClr val="FFFFFF"/>
                </a:solidFill>
              </a14:hiddenFill>
            </a:ext>
          </a:extLst>
        </p:spPr>
      </p:pic>
      <p:grpSp>
        <p:nvGrpSpPr>
          <p:cNvPr id="25" name="Group 24">
            <a:extLst>
              <a:ext uri="{FF2B5EF4-FFF2-40B4-BE49-F238E27FC236}">
                <a16:creationId xmlns:a16="http://schemas.microsoft.com/office/drawing/2014/main" id="{3D221A88-8E46-999B-6694-4B5722D7ABFF}"/>
              </a:ext>
            </a:extLst>
          </p:cNvPr>
          <p:cNvGrpSpPr/>
          <p:nvPr/>
        </p:nvGrpSpPr>
        <p:grpSpPr>
          <a:xfrm>
            <a:off x="8682461" y="2513532"/>
            <a:ext cx="2671339" cy="1005437"/>
            <a:chOff x="8671385" y="2517595"/>
            <a:chExt cx="2671339" cy="1005437"/>
          </a:xfrm>
        </p:grpSpPr>
        <p:pic>
          <p:nvPicPr>
            <p:cNvPr id="16" name="Picture 2">
              <a:extLst>
                <a:ext uri="{FF2B5EF4-FFF2-40B4-BE49-F238E27FC236}">
                  <a16:creationId xmlns:a16="http://schemas.microsoft.com/office/drawing/2014/main" id="{17376BA3-88FB-354E-5621-80BC88FF600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63" t="35515" r="52257" b="35719"/>
            <a:stretch/>
          </p:blipFill>
          <p:spPr bwMode="auto">
            <a:xfrm>
              <a:off x="8779112" y="2920044"/>
              <a:ext cx="1778753" cy="602988"/>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3C651F75-CEB5-7E3D-A232-000447D7C060}"/>
                </a:ext>
              </a:extLst>
            </p:cNvPr>
            <p:cNvSpPr txBox="1"/>
            <p:nvPr/>
          </p:nvSpPr>
          <p:spPr>
            <a:xfrm>
              <a:off x="8671385" y="2517595"/>
              <a:ext cx="2671339" cy="310592"/>
            </a:xfrm>
            <a:prstGeom prst="rect">
              <a:avLst/>
            </a:prstGeom>
            <a:noFill/>
          </p:spPr>
          <p:txBody>
            <a:bodyPr wrap="square">
              <a:spAutoFit/>
            </a:bodyPr>
            <a:lstStyle/>
            <a:p>
              <a:r>
                <a:rPr lang="en-US" b="1" dirty="0">
                  <a:solidFill>
                    <a:srgbClr val="FF0000"/>
                  </a:solidFill>
                </a:rPr>
                <a:t>Forward Bias</a:t>
              </a:r>
            </a:p>
          </p:txBody>
        </p:sp>
      </p:grpSp>
      <p:sp>
        <p:nvSpPr>
          <p:cNvPr id="18" name="TextBox 17">
            <a:extLst>
              <a:ext uri="{FF2B5EF4-FFF2-40B4-BE49-F238E27FC236}">
                <a16:creationId xmlns:a16="http://schemas.microsoft.com/office/drawing/2014/main" id="{DB09CAD8-6419-273C-16E8-7B4D87AFDC53}"/>
              </a:ext>
            </a:extLst>
          </p:cNvPr>
          <p:cNvSpPr txBox="1"/>
          <p:nvPr/>
        </p:nvSpPr>
        <p:spPr>
          <a:xfrm>
            <a:off x="5884186" y="4885178"/>
            <a:ext cx="1926116" cy="376452"/>
          </a:xfrm>
          <a:prstGeom prst="rect">
            <a:avLst/>
          </a:prstGeom>
          <a:noFill/>
        </p:spPr>
        <p:txBody>
          <a:bodyPr wrap="square">
            <a:spAutoFit/>
          </a:bodyPr>
          <a:lstStyle/>
          <a:p>
            <a:r>
              <a:rPr lang="en-US" b="1" dirty="0">
                <a:solidFill>
                  <a:srgbClr val="008000"/>
                </a:solidFill>
              </a:rPr>
              <a:t>Reverse Bias</a:t>
            </a:r>
          </a:p>
        </p:txBody>
      </p:sp>
      <p:pic>
        <p:nvPicPr>
          <p:cNvPr id="29" name="Picture 28">
            <a:extLst>
              <a:ext uri="{FF2B5EF4-FFF2-40B4-BE49-F238E27FC236}">
                <a16:creationId xmlns:a16="http://schemas.microsoft.com/office/drawing/2014/main" id="{44A8C414-AFCA-9866-B92A-7501F9993BAB}"/>
              </a:ext>
            </a:extLst>
          </p:cNvPr>
          <p:cNvPicPr>
            <a:picLocks noChangeAspect="1"/>
          </p:cNvPicPr>
          <p:nvPr/>
        </p:nvPicPr>
        <p:blipFill>
          <a:blip r:embed="rId4"/>
          <a:stretch>
            <a:fillRect/>
          </a:stretch>
        </p:blipFill>
        <p:spPr>
          <a:xfrm>
            <a:off x="1746040" y="2426697"/>
            <a:ext cx="3675047" cy="1672019"/>
          </a:xfrm>
          <a:prstGeom prst="rect">
            <a:avLst/>
          </a:prstGeom>
        </p:spPr>
      </p:pic>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7D2311A9-4F58-4C0A-00D4-634EF8E22C17}"/>
                  </a:ext>
                </a:extLst>
              </p:cNvPr>
              <p:cNvSpPr txBox="1"/>
              <p:nvPr/>
            </p:nvSpPr>
            <p:spPr>
              <a:xfrm>
                <a:off x="9212032" y="3610826"/>
                <a:ext cx="935063"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𝑖</m:t>
                          </m:r>
                        </m:e>
                        <m:sub>
                          <m:r>
                            <a:rPr lang="en-US" b="0" i="1" smtClean="0">
                              <a:solidFill>
                                <a:srgbClr val="FF0000"/>
                              </a:solidFill>
                              <a:latin typeface="Cambria Math" panose="02040503050406030204" pitchFamily="18" charset="0"/>
                            </a:rPr>
                            <m:t>𝐷</m:t>
                          </m:r>
                        </m:sub>
                      </m:sSub>
                      <m:r>
                        <a:rPr lang="en-US" b="0" i="1" smtClean="0">
                          <a:solidFill>
                            <a:srgbClr val="FF0000"/>
                          </a:solidFill>
                          <a:latin typeface="Cambria Math" panose="02040503050406030204" pitchFamily="18" charset="0"/>
                        </a:rPr>
                        <m:t>&gt;</m:t>
                      </m:r>
                      <m:r>
                        <a:rPr lang="en-US" b="0" i="1" smtClean="0">
                          <a:latin typeface="Cambria Math" panose="02040503050406030204" pitchFamily="18" charset="0"/>
                        </a:rPr>
                        <m:t>0</m:t>
                      </m:r>
                    </m:oMath>
                  </m:oMathPara>
                </a14:m>
                <a:endParaRPr lang="en-US" b="0" dirty="0"/>
              </a:p>
              <a:p>
                <a:pPr/>
                <a14:m>
                  <m:oMathPara xmlns:m="http://schemas.openxmlformats.org/officeDocument/2006/math">
                    <m:oMathParaPr>
                      <m:jc m:val="centerGroup"/>
                    </m:oMathParaPr>
                    <m:oMath xmlns:m="http://schemas.openxmlformats.org/officeDocument/2006/math">
                      <m:sSub>
                        <m:sSubPr>
                          <m:ctrlPr>
                            <a:rPr lang="en-US" b="0" i="1" smtClean="0">
                              <a:solidFill>
                                <a:srgbClr val="0000FF"/>
                              </a:solidFill>
                              <a:latin typeface="Cambria Math" panose="02040503050406030204" pitchFamily="18" charset="0"/>
                            </a:rPr>
                          </m:ctrlPr>
                        </m:sSubPr>
                        <m:e>
                          <m:r>
                            <a:rPr lang="en-US" b="0" i="1" smtClean="0">
                              <a:solidFill>
                                <a:srgbClr val="0000FF"/>
                              </a:solidFill>
                              <a:latin typeface="Cambria Math" panose="02040503050406030204" pitchFamily="18" charset="0"/>
                            </a:rPr>
                            <m:t>𝑣</m:t>
                          </m:r>
                        </m:e>
                        <m:sub>
                          <m:r>
                            <a:rPr lang="en-US" b="0" i="1" smtClean="0">
                              <a:solidFill>
                                <a:srgbClr val="0000FF"/>
                              </a:solidFill>
                              <a:latin typeface="Cambria Math" panose="02040503050406030204" pitchFamily="18" charset="0"/>
                            </a:rPr>
                            <m:t>𝐷</m:t>
                          </m:r>
                        </m:sub>
                      </m:sSub>
                      <m:r>
                        <a:rPr lang="en-US" b="0" i="1" smtClean="0">
                          <a:solidFill>
                            <a:srgbClr val="0000FF"/>
                          </a:solidFill>
                          <a:latin typeface="Cambria Math" panose="02040503050406030204" pitchFamily="18" charset="0"/>
                        </a:rPr>
                        <m:t>=</m:t>
                      </m:r>
                      <m:r>
                        <a:rPr lang="en-US" b="0" i="1" smtClean="0">
                          <a:latin typeface="Cambria Math" panose="02040503050406030204" pitchFamily="18" charset="0"/>
                        </a:rPr>
                        <m:t>0</m:t>
                      </m:r>
                    </m:oMath>
                  </m:oMathPara>
                </a14:m>
                <a:endParaRPr lang="en-US" dirty="0"/>
              </a:p>
            </p:txBody>
          </p:sp>
        </mc:Choice>
        <mc:Fallback xmlns="">
          <p:sp>
            <p:nvSpPr>
              <p:cNvPr id="31" name="TextBox 30">
                <a:extLst>
                  <a:ext uri="{FF2B5EF4-FFF2-40B4-BE49-F238E27FC236}">
                    <a16:creationId xmlns:a16="http://schemas.microsoft.com/office/drawing/2014/main" id="{7D2311A9-4F58-4C0A-00D4-634EF8E22C17}"/>
                  </a:ext>
                </a:extLst>
              </p:cNvPr>
              <p:cNvSpPr txBox="1">
                <a:spLocks noRot="1" noChangeAspect="1" noMove="1" noResize="1" noEditPoints="1" noAdjustHandles="1" noChangeArrowheads="1" noChangeShapeType="1" noTextEdit="1"/>
              </p:cNvSpPr>
              <p:nvPr/>
            </p:nvSpPr>
            <p:spPr>
              <a:xfrm>
                <a:off x="9212032" y="3610826"/>
                <a:ext cx="935063" cy="646331"/>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A98B68FF-B399-0783-C7FD-4864B2292B2B}"/>
                  </a:ext>
                </a:extLst>
              </p:cNvPr>
              <p:cNvSpPr txBox="1"/>
              <p:nvPr/>
            </p:nvSpPr>
            <p:spPr>
              <a:xfrm>
                <a:off x="6591372" y="3610826"/>
                <a:ext cx="935063"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𝑖</m:t>
                          </m:r>
                        </m:e>
                        <m:sub>
                          <m:r>
                            <a:rPr lang="en-US" b="0" i="1" smtClean="0">
                              <a:solidFill>
                                <a:srgbClr val="FF0000"/>
                              </a:solidFill>
                              <a:latin typeface="Cambria Math" panose="02040503050406030204" pitchFamily="18" charset="0"/>
                            </a:rPr>
                            <m:t>𝐷</m:t>
                          </m:r>
                        </m:sub>
                      </m:sSub>
                      <m:r>
                        <a:rPr lang="en-US" b="0" i="1" smtClean="0">
                          <a:solidFill>
                            <a:srgbClr val="FF0000"/>
                          </a:solidFill>
                          <a:latin typeface="Cambria Math" panose="02040503050406030204" pitchFamily="18" charset="0"/>
                        </a:rPr>
                        <m:t>=</m:t>
                      </m:r>
                      <m:r>
                        <a:rPr lang="en-US" b="0" i="1" smtClean="0">
                          <a:latin typeface="Cambria Math" panose="02040503050406030204" pitchFamily="18" charset="0"/>
                        </a:rPr>
                        <m:t>0</m:t>
                      </m:r>
                    </m:oMath>
                  </m:oMathPara>
                </a14:m>
                <a:endParaRPr lang="en-US" b="0" dirty="0"/>
              </a:p>
              <a:p>
                <a:pPr/>
                <a14:m>
                  <m:oMathPara xmlns:m="http://schemas.openxmlformats.org/officeDocument/2006/math">
                    <m:oMathParaPr>
                      <m:jc m:val="centerGroup"/>
                    </m:oMathParaPr>
                    <m:oMath xmlns:m="http://schemas.openxmlformats.org/officeDocument/2006/math">
                      <m:sSub>
                        <m:sSubPr>
                          <m:ctrlPr>
                            <a:rPr lang="en-US" b="0" i="1" smtClean="0">
                              <a:solidFill>
                                <a:srgbClr val="0000FF"/>
                              </a:solidFill>
                              <a:latin typeface="Cambria Math" panose="02040503050406030204" pitchFamily="18" charset="0"/>
                            </a:rPr>
                          </m:ctrlPr>
                        </m:sSubPr>
                        <m:e>
                          <m:r>
                            <a:rPr lang="en-US" b="0" i="1" smtClean="0">
                              <a:solidFill>
                                <a:srgbClr val="0000FF"/>
                              </a:solidFill>
                              <a:latin typeface="Cambria Math" panose="02040503050406030204" pitchFamily="18" charset="0"/>
                            </a:rPr>
                            <m:t>𝑣</m:t>
                          </m:r>
                        </m:e>
                        <m:sub>
                          <m:r>
                            <a:rPr lang="en-US" b="0" i="1" smtClean="0">
                              <a:solidFill>
                                <a:srgbClr val="0000FF"/>
                              </a:solidFill>
                              <a:latin typeface="Cambria Math" panose="02040503050406030204" pitchFamily="18" charset="0"/>
                            </a:rPr>
                            <m:t>𝐷</m:t>
                          </m:r>
                        </m:sub>
                      </m:sSub>
                      <m:r>
                        <a:rPr lang="en-US" b="0" i="1" smtClean="0">
                          <a:solidFill>
                            <a:srgbClr val="0000FF"/>
                          </a:solidFill>
                          <a:latin typeface="Cambria Math" panose="02040503050406030204" pitchFamily="18" charset="0"/>
                        </a:rPr>
                        <m:t>&lt;</m:t>
                      </m:r>
                      <m:r>
                        <a:rPr lang="en-US" b="0" i="1" smtClean="0">
                          <a:latin typeface="Cambria Math" panose="02040503050406030204" pitchFamily="18" charset="0"/>
                        </a:rPr>
                        <m:t>0</m:t>
                      </m:r>
                    </m:oMath>
                  </m:oMathPara>
                </a14:m>
                <a:endParaRPr lang="en-US" dirty="0"/>
              </a:p>
            </p:txBody>
          </p:sp>
        </mc:Choice>
        <mc:Fallback xmlns="">
          <p:sp>
            <p:nvSpPr>
              <p:cNvPr id="35" name="TextBox 34">
                <a:extLst>
                  <a:ext uri="{FF2B5EF4-FFF2-40B4-BE49-F238E27FC236}">
                    <a16:creationId xmlns:a16="http://schemas.microsoft.com/office/drawing/2014/main" id="{A98B68FF-B399-0783-C7FD-4864B2292B2B}"/>
                  </a:ext>
                </a:extLst>
              </p:cNvPr>
              <p:cNvSpPr txBox="1">
                <a:spLocks noRot="1" noChangeAspect="1" noMove="1" noResize="1" noEditPoints="1" noAdjustHandles="1" noChangeArrowheads="1" noChangeShapeType="1" noTextEdit="1"/>
              </p:cNvSpPr>
              <p:nvPr/>
            </p:nvSpPr>
            <p:spPr>
              <a:xfrm>
                <a:off x="6591372" y="3610826"/>
                <a:ext cx="935063" cy="646331"/>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1D11DE03-5A25-34A4-7E1B-1E1AB98AF4F6}"/>
                  </a:ext>
                </a:extLst>
              </p:cNvPr>
              <p:cNvSpPr txBox="1"/>
              <p:nvPr/>
            </p:nvSpPr>
            <p:spPr>
              <a:xfrm>
                <a:off x="9931154" y="4659866"/>
                <a:ext cx="849400" cy="369332"/>
              </a:xfrm>
              <a:prstGeom prst="rect">
                <a:avLst/>
              </a:prstGeom>
              <a:ln>
                <a:noFill/>
              </a:ln>
            </p:spPr>
            <p:style>
              <a:lnRef idx="2">
                <a:schemeClr val="dk1"/>
              </a:lnRef>
              <a:fillRef idx="1">
                <a:schemeClr val="lt1"/>
              </a:fillRef>
              <a:effectRef idx="0">
                <a:schemeClr val="dk1"/>
              </a:effectRef>
              <a:fontRef idx="minor">
                <a:schemeClr val="dk1"/>
              </a:fontRef>
            </p:style>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ea typeface="CMU Serif" panose="02000603000000000000" pitchFamily="2" charset="0"/>
                              <a:cs typeface="CMU Serif" panose="02000603000000000000" pitchFamily="2" charset="0"/>
                            </a:rPr>
                          </m:ctrlPr>
                        </m:sSubPr>
                        <m:e>
                          <m:r>
                            <a:rPr lang="en-US" b="0" i="1" smtClean="0">
                              <a:latin typeface="Cambria Math" panose="02040503050406030204" pitchFamily="18" charset="0"/>
                              <a:ea typeface="CMU Serif" panose="02000603000000000000" pitchFamily="2" charset="0"/>
                              <a:cs typeface="CMU Serif" panose="02000603000000000000" pitchFamily="2" charset="0"/>
                            </a:rPr>
                            <m:t>𝑣</m:t>
                          </m:r>
                        </m:e>
                        <m:sub>
                          <m:r>
                            <a:rPr lang="en-US" b="0" i="1" smtClean="0">
                              <a:latin typeface="Cambria Math" panose="02040503050406030204" pitchFamily="18" charset="0"/>
                              <a:ea typeface="CMU Serif" panose="02000603000000000000" pitchFamily="2" charset="0"/>
                              <a:cs typeface="CMU Serif" panose="02000603000000000000" pitchFamily="2" charset="0"/>
                            </a:rPr>
                            <m:t>𝐷</m:t>
                          </m:r>
                        </m:sub>
                      </m:sSub>
                      <m:r>
                        <a:rPr lang="en-US" b="0" i="1" smtClean="0">
                          <a:latin typeface="Cambria Math" panose="02040503050406030204" pitchFamily="18" charset="0"/>
                          <a:ea typeface="CMU Serif" panose="02000603000000000000" pitchFamily="2" charset="0"/>
                          <a:cs typeface="CMU Serif" panose="02000603000000000000" pitchFamily="2" charset="0"/>
                        </a:rPr>
                        <m:t>(</m:t>
                      </m:r>
                      <m:r>
                        <a:rPr lang="en-US" b="0" i="1" smtClean="0">
                          <a:latin typeface="Cambria Math" panose="02040503050406030204" pitchFamily="18" charset="0"/>
                          <a:ea typeface="CMU Serif" panose="02000603000000000000" pitchFamily="2" charset="0"/>
                          <a:cs typeface="CMU Serif" panose="02000603000000000000" pitchFamily="2" charset="0"/>
                        </a:rPr>
                        <m:t>𝑉</m:t>
                      </m:r>
                      <m:r>
                        <a:rPr lang="en-US" b="0" i="1" smtClean="0">
                          <a:latin typeface="Cambria Math" panose="02040503050406030204" pitchFamily="18" charset="0"/>
                          <a:ea typeface="CMU Serif" panose="02000603000000000000" pitchFamily="2" charset="0"/>
                          <a:cs typeface="CMU Serif" panose="02000603000000000000" pitchFamily="2" charset="0"/>
                        </a:rPr>
                        <m:t>)</m:t>
                      </m:r>
                    </m:oMath>
                  </m:oMathPara>
                </a14:m>
                <a:endParaRPr lang="en-US" dirty="0"/>
              </a:p>
            </p:txBody>
          </p:sp>
        </mc:Choice>
        <mc:Fallback xmlns="">
          <p:sp>
            <p:nvSpPr>
              <p:cNvPr id="4" name="TextBox 3">
                <a:extLst>
                  <a:ext uri="{FF2B5EF4-FFF2-40B4-BE49-F238E27FC236}">
                    <a16:creationId xmlns:a16="http://schemas.microsoft.com/office/drawing/2014/main" id="{1D11DE03-5A25-34A4-7E1B-1E1AB98AF4F6}"/>
                  </a:ext>
                </a:extLst>
              </p:cNvPr>
              <p:cNvSpPr txBox="1">
                <a:spLocks noRot="1" noChangeAspect="1" noMove="1" noResize="1" noEditPoints="1" noAdjustHandles="1" noChangeArrowheads="1" noChangeShapeType="1" noTextEdit="1"/>
              </p:cNvSpPr>
              <p:nvPr/>
            </p:nvSpPr>
            <p:spPr>
              <a:xfrm>
                <a:off x="9931154" y="4659866"/>
                <a:ext cx="849400" cy="369332"/>
              </a:xfrm>
              <a:prstGeom prst="rect">
                <a:avLst/>
              </a:prstGeom>
              <a:blipFill>
                <a:blip r:embed="rId10"/>
                <a:stretch>
                  <a:fillRect b="-14754"/>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66D2C940-AD1C-8D7E-94BC-BC5B8B91EF62}"/>
                  </a:ext>
                </a:extLst>
              </p:cNvPr>
              <p:cNvSpPr txBox="1">
                <a:spLocks/>
              </p:cNvSpPr>
              <p:nvPr/>
            </p:nvSpPr>
            <p:spPr>
              <a:xfrm>
                <a:off x="7575165" y="1788156"/>
                <a:ext cx="916648" cy="369332"/>
              </a:xfrm>
              <a:prstGeom prst="rect">
                <a:avLst/>
              </a:prstGeom>
              <a:solidFill>
                <a:schemeClr val="bg1"/>
              </a:solidFill>
              <a:ln>
                <a:noFill/>
              </a:ln>
            </p:spPr>
            <p:style>
              <a:lnRef idx="2">
                <a:schemeClr val="dk1"/>
              </a:lnRef>
              <a:fillRef idx="1">
                <a:schemeClr val="lt1"/>
              </a:fillRef>
              <a:effectRef idx="0">
                <a:schemeClr val="dk1"/>
              </a:effectRef>
              <a:fontRef idx="minor">
                <a:schemeClr val="dk1"/>
              </a:fontRef>
            </p:style>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ea typeface="CMU Serif" panose="02000603000000000000" pitchFamily="2" charset="0"/>
                              <a:cs typeface="CMU Serif" panose="02000603000000000000" pitchFamily="2" charset="0"/>
                            </a:rPr>
                          </m:ctrlPr>
                        </m:sSubPr>
                        <m:e>
                          <m:r>
                            <a:rPr lang="en-US" b="0" i="1" smtClean="0">
                              <a:latin typeface="Cambria Math" panose="02040503050406030204" pitchFamily="18" charset="0"/>
                              <a:ea typeface="CMU Serif" panose="02000603000000000000" pitchFamily="2" charset="0"/>
                              <a:cs typeface="CMU Serif" panose="02000603000000000000" pitchFamily="2" charset="0"/>
                            </a:rPr>
                            <m:t>𝐼</m:t>
                          </m:r>
                        </m:e>
                        <m:sub>
                          <m:r>
                            <a:rPr lang="en-US" b="0" i="1" smtClean="0">
                              <a:latin typeface="Cambria Math" panose="02040503050406030204" pitchFamily="18" charset="0"/>
                              <a:ea typeface="CMU Serif" panose="02000603000000000000" pitchFamily="2" charset="0"/>
                              <a:cs typeface="CMU Serif" panose="02000603000000000000" pitchFamily="2" charset="0"/>
                            </a:rPr>
                            <m:t>𝐷</m:t>
                          </m:r>
                        </m:sub>
                      </m:sSub>
                      <m:r>
                        <a:rPr lang="en-US" b="0" i="1" smtClean="0">
                          <a:latin typeface="Cambria Math" panose="02040503050406030204" pitchFamily="18" charset="0"/>
                          <a:ea typeface="CMU Serif" panose="02000603000000000000" pitchFamily="2" charset="0"/>
                          <a:cs typeface="CMU Serif" panose="02000603000000000000" pitchFamily="2" charset="0"/>
                        </a:rPr>
                        <m:t>(</m:t>
                      </m:r>
                      <m:r>
                        <a:rPr lang="en-US" b="0" i="1" smtClean="0">
                          <a:latin typeface="Cambria Math" panose="02040503050406030204" pitchFamily="18" charset="0"/>
                          <a:ea typeface="CMU Serif" panose="02000603000000000000" pitchFamily="2" charset="0"/>
                          <a:cs typeface="CMU Serif" panose="02000603000000000000" pitchFamily="2" charset="0"/>
                        </a:rPr>
                        <m:t>𝑚𝐴</m:t>
                      </m:r>
                      <m:r>
                        <a:rPr lang="en-US" b="0" i="1" smtClean="0">
                          <a:latin typeface="Cambria Math" panose="02040503050406030204" pitchFamily="18" charset="0"/>
                          <a:ea typeface="CMU Serif" panose="02000603000000000000" pitchFamily="2" charset="0"/>
                          <a:cs typeface="CMU Serif" panose="02000603000000000000" pitchFamily="2" charset="0"/>
                        </a:rPr>
                        <m:t>)</m:t>
                      </m:r>
                    </m:oMath>
                  </m:oMathPara>
                </a14:m>
                <a:endParaRPr lang="en-US" dirty="0"/>
              </a:p>
            </p:txBody>
          </p:sp>
        </mc:Choice>
        <mc:Fallback xmlns="">
          <p:sp>
            <p:nvSpPr>
              <p:cNvPr id="5" name="TextBox 4">
                <a:extLst>
                  <a:ext uri="{FF2B5EF4-FFF2-40B4-BE49-F238E27FC236}">
                    <a16:creationId xmlns:a16="http://schemas.microsoft.com/office/drawing/2014/main" id="{66D2C940-AD1C-8D7E-94BC-BC5B8B91EF62}"/>
                  </a:ext>
                </a:extLst>
              </p:cNvPr>
              <p:cNvSpPr txBox="1">
                <a:spLocks noRot="1" noChangeAspect="1" noMove="1" noResize="1" noEditPoints="1" noAdjustHandles="1" noChangeArrowheads="1" noChangeShapeType="1" noTextEdit="1"/>
              </p:cNvSpPr>
              <p:nvPr/>
            </p:nvSpPr>
            <p:spPr>
              <a:xfrm>
                <a:off x="7575165" y="1788156"/>
                <a:ext cx="916648" cy="369332"/>
              </a:xfrm>
              <a:prstGeom prst="rect">
                <a:avLst/>
              </a:prstGeom>
              <a:blipFill>
                <a:blip r:embed="rId11"/>
                <a:stretch>
                  <a:fillRect r="-3333" b="-14754"/>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32A019CF-41C8-76D4-EC1D-DF7E96136D5C}"/>
                  </a:ext>
                </a:extLst>
              </p:cNvPr>
              <p:cNvSpPr txBox="1">
                <a:spLocks/>
              </p:cNvSpPr>
              <p:nvPr/>
            </p:nvSpPr>
            <p:spPr>
              <a:xfrm>
                <a:off x="7977780" y="4473833"/>
                <a:ext cx="1165960" cy="369332"/>
              </a:xfrm>
              <a:prstGeom prst="rect">
                <a:avLst/>
              </a:prstGeom>
              <a:solidFill>
                <a:schemeClr val="bg1"/>
              </a:solidFill>
            </p:spPr>
            <p:txBody>
              <a:bodyPr wrap="none" rtlCol="0">
                <a:spAutoFit/>
              </a:bodyPr>
              <a:lstStyle/>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𝐷𝑜</m:t>
                        </m:r>
                      </m:sub>
                    </m:sSub>
                    <m:r>
                      <a:rPr lang="en-US" b="0" i="1" smtClean="0">
                        <a:latin typeface="Cambria Math" panose="02040503050406030204" pitchFamily="18" charset="0"/>
                      </a:rPr>
                      <m:t>=0 </m:t>
                    </m:r>
                  </m:oMath>
                </a14:m>
                <a:r>
                  <a:rPr lang="en-US" dirty="0"/>
                  <a:t>V</a:t>
                </a:r>
              </a:p>
            </p:txBody>
          </p:sp>
        </mc:Choice>
        <mc:Fallback xmlns="">
          <p:sp>
            <p:nvSpPr>
              <p:cNvPr id="6" name="TextBox 5">
                <a:extLst>
                  <a:ext uri="{FF2B5EF4-FFF2-40B4-BE49-F238E27FC236}">
                    <a16:creationId xmlns:a16="http://schemas.microsoft.com/office/drawing/2014/main" id="{32A019CF-41C8-76D4-EC1D-DF7E96136D5C}"/>
                  </a:ext>
                </a:extLst>
              </p:cNvPr>
              <p:cNvSpPr txBox="1">
                <a:spLocks noRot="1" noChangeAspect="1" noMove="1" noResize="1" noEditPoints="1" noAdjustHandles="1" noChangeArrowheads="1" noChangeShapeType="1" noTextEdit="1"/>
              </p:cNvSpPr>
              <p:nvPr/>
            </p:nvSpPr>
            <p:spPr>
              <a:xfrm>
                <a:off x="7977780" y="4473833"/>
                <a:ext cx="1165960" cy="369332"/>
              </a:xfrm>
              <a:prstGeom prst="rect">
                <a:avLst/>
              </a:prstGeom>
              <a:blipFill>
                <a:blip r:embed="rId12"/>
                <a:stretch>
                  <a:fillRect t="-10000" r="-3141" b="-26667"/>
                </a:stretch>
              </a:blipFill>
            </p:spPr>
            <p:txBody>
              <a:bodyPr/>
              <a:lstStyle/>
              <a:p>
                <a:r>
                  <a:rPr lang="en-US">
                    <a:noFill/>
                  </a:rPr>
                  <a:t> </a:t>
                </a:r>
              </a:p>
            </p:txBody>
          </p:sp>
        </mc:Fallback>
      </mc:AlternateContent>
      <p:cxnSp>
        <p:nvCxnSpPr>
          <p:cNvPr id="3" name="Straight Connector 2">
            <a:extLst>
              <a:ext uri="{FF2B5EF4-FFF2-40B4-BE49-F238E27FC236}">
                <a16:creationId xmlns:a16="http://schemas.microsoft.com/office/drawing/2014/main" id="{7EF3EA8F-1AB8-2FCA-F93C-C84D72A46AE3}"/>
              </a:ext>
            </a:extLst>
          </p:cNvPr>
          <p:cNvCxnSpPr>
            <a:cxnSpLocks/>
          </p:cNvCxnSpPr>
          <p:nvPr/>
        </p:nvCxnSpPr>
        <p:spPr>
          <a:xfrm>
            <a:off x="5956528" y="4432798"/>
            <a:ext cx="2656688"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007A66B9-631F-B3D7-6372-8AED9E1FB407}"/>
              </a:ext>
            </a:extLst>
          </p:cNvPr>
          <p:cNvCxnSpPr>
            <a:cxnSpLocks/>
          </p:cNvCxnSpPr>
          <p:nvPr/>
        </p:nvCxnSpPr>
        <p:spPr>
          <a:xfrm flipV="1">
            <a:off x="8613216" y="1690688"/>
            <a:ext cx="0" cy="274211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865900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fade">
                                      <p:cBhvr>
                                        <p:cTn id="10" dur="500"/>
                                        <p:tgtEl>
                                          <p:spTgt spid="31"/>
                                        </p:tgtEl>
                                      </p:cBhvr>
                                    </p:animEffect>
                                  </p:childTnLst>
                                </p:cTn>
                              </p:par>
                              <p:par>
                                <p:cTn id="11" presetID="10"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fade">
                                      <p:cBhvr>
                                        <p:cTn id="21" dur="500"/>
                                        <p:tgtEl>
                                          <p:spTgt spid="18"/>
                                        </p:tgtEl>
                                      </p:cBhvr>
                                    </p:animEffect>
                                  </p:childTnLst>
                                </p:cTn>
                              </p:par>
                              <p:par>
                                <p:cTn id="22" presetID="10" presetClass="entr" presetSubtype="0" fill="hold" nodeType="with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fade">
                                      <p:cBhvr>
                                        <p:cTn id="24" dur="500"/>
                                        <p:tgtEl>
                                          <p:spTgt spid="3"/>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5"/>
                                        </p:tgtEl>
                                        <p:attrNameLst>
                                          <p:attrName>style.visibility</p:attrName>
                                        </p:attrNameLst>
                                      </p:cBhvr>
                                      <p:to>
                                        <p:strVal val="visible"/>
                                      </p:to>
                                    </p:set>
                                    <p:animEffect transition="in" filter="fade">
                                      <p:cBhvr>
                                        <p:cTn id="27"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31" grpId="0"/>
      <p:bldP spid="35"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2DF040-2967-E9ED-FF81-DA101D1DD933}"/>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7A561F24-2708-2F29-F9AD-6E8C34C0C1F7}"/>
              </a:ext>
            </a:extLst>
          </p:cNvPr>
          <p:cNvSpPr txBox="1">
            <a:spLocks noGrp="1"/>
          </p:cNvSpPr>
          <p:nvPr>
            <p:ph type="title"/>
          </p:nvPr>
        </p:nvSpPr>
        <p:spPr>
          <a:xfrm>
            <a:off x="916939" y="614138"/>
            <a:ext cx="10457077" cy="689932"/>
          </a:xfrm>
          <a:prstGeom prst="rect">
            <a:avLst/>
          </a:prstGeom>
        </p:spPr>
        <p:txBody>
          <a:bodyPr vert="horz" wrap="square" lIns="0" tIns="12700" rIns="0" bIns="0" rtlCol="0">
            <a:spAutoFit/>
          </a:bodyPr>
          <a:lstStyle/>
          <a:p>
            <a:pPr marL="12700">
              <a:lnSpc>
                <a:spcPct val="100000"/>
              </a:lnSpc>
              <a:spcBef>
                <a:spcPts val="100"/>
              </a:spcBef>
            </a:pPr>
            <a:r>
              <a:rPr dirty="0"/>
              <a:t>Solving </a:t>
            </a:r>
            <a:r>
              <a:rPr spc="-15" dirty="0"/>
              <a:t>Circuits </a:t>
            </a:r>
            <a:r>
              <a:rPr spc="-5" dirty="0"/>
              <a:t>with</a:t>
            </a:r>
            <a:r>
              <a:rPr spc="-10" dirty="0"/>
              <a:t> </a:t>
            </a:r>
            <a:r>
              <a:rPr lang="en-US" spc="-5" dirty="0"/>
              <a:t>Diodes</a:t>
            </a:r>
            <a:endParaRPr spc="-5" dirty="0"/>
          </a:p>
        </p:txBody>
      </p:sp>
      <p:sp>
        <p:nvSpPr>
          <p:cNvPr id="3" name="object 3">
            <a:extLst>
              <a:ext uri="{FF2B5EF4-FFF2-40B4-BE49-F238E27FC236}">
                <a16:creationId xmlns:a16="http://schemas.microsoft.com/office/drawing/2014/main" id="{34299632-1F53-27FE-981E-08B226DCD4B6}"/>
              </a:ext>
            </a:extLst>
          </p:cNvPr>
          <p:cNvSpPr txBox="1"/>
          <p:nvPr/>
        </p:nvSpPr>
        <p:spPr>
          <a:xfrm>
            <a:off x="904238" y="1716532"/>
            <a:ext cx="10290503" cy="4125232"/>
          </a:xfrm>
          <a:prstGeom prst="rect">
            <a:avLst/>
          </a:prstGeom>
        </p:spPr>
        <p:txBody>
          <a:bodyPr vert="horz" wrap="square" lIns="0" tIns="91440" rIns="0" bIns="0" rtlCol="0">
            <a:spAutoFit/>
          </a:bodyPr>
          <a:lstStyle/>
          <a:p>
            <a:pPr marL="254000" indent="-228600">
              <a:lnSpc>
                <a:spcPct val="100000"/>
              </a:lnSpc>
              <a:spcBef>
                <a:spcPts val="720"/>
              </a:spcBef>
              <a:buFont typeface="Arial"/>
              <a:buChar char="•"/>
              <a:tabLst>
                <a:tab pos="254000" algn="l"/>
              </a:tabLst>
            </a:pPr>
            <a:r>
              <a:rPr lang="en-US" sz="2800" dirty="0">
                <a:latin typeface="Calibri"/>
                <a:cs typeface="Calibri"/>
              </a:rPr>
              <a:t>Use </a:t>
            </a:r>
            <a:r>
              <a:rPr lang="en-US" sz="2800" b="1" spc="-5" dirty="0">
                <a:latin typeface="Calibri"/>
                <a:cs typeface="Calibri"/>
              </a:rPr>
              <a:t>Method of Assumed</a:t>
            </a:r>
            <a:r>
              <a:rPr lang="en-US" sz="2800" b="1" spc="5" dirty="0">
                <a:latin typeface="Calibri"/>
                <a:cs typeface="Calibri"/>
              </a:rPr>
              <a:t> </a:t>
            </a:r>
            <a:r>
              <a:rPr lang="en-US" sz="2800" b="1" spc="-15" dirty="0">
                <a:latin typeface="Calibri"/>
                <a:cs typeface="Calibri"/>
              </a:rPr>
              <a:t>State</a:t>
            </a:r>
            <a:r>
              <a:rPr lang="en-US" sz="2800" spc="-15" dirty="0">
                <a:latin typeface="Calibri"/>
                <a:cs typeface="Calibri"/>
              </a:rPr>
              <a:t>!</a:t>
            </a:r>
            <a:endParaRPr lang="en-US" sz="2800" dirty="0">
              <a:latin typeface="Calibri"/>
              <a:cs typeface="Calibri"/>
            </a:endParaRPr>
          </a:p>
          <a:p>
            <a:pPr marL="254000" indent="-228600">
              <a:lnSpc>
                <a:spcPct val="100000"/>
              </a:lnSpc>
              <a:spcBef>
                <a:spcPts val="625"/>
              </a:spcBef>
              <a:buFont typeface="Arial"/>
              <a:buChar char="•"/>
              <a:tabLst>
                <a:tab pos="254000" algn="l"/>
              </a:tabLst>
            </a:pPr>
            <a:r>
              <a:rPr lang="en-US" sz="2800" spc="-15" dirty="0">
                <a:latin typeface="Calibri"/>
                <a:cs typeface="Calibri"/>
              </a:rPr>
              <a:t>Three</a:t>
            </a:r>
            <a:r>
              <a:rPr lang="en-US" sz="2800" spc="-10" dirty="0">
                <a:latin typeface="Calibri"/>
                <a:cs typeface="Calibri"/>
              </a:rPr>
              <a:t> </a:t>
            </a:r>
            <a:r>
              <a:rPr lang="en-US" sz="2800" spc="-15" dirty="0">
                <a:latin typeface="Calibri"/>
                <a:cs typeface="Calibri"/>
              </a:rPr>
              <a:t>steps:</a:t>
            </a:r>
            <a:endParaRPr lang="en-US" sz="2800" dirty="0">
              <a:latin typeface="Calibri"/>
              <a:cs typeface="Calibri"/>
            </a:endParaRPr>
          </a:p>
          <a:p>
            <a:pPr marL="711200" lvl="1" indent="-228600">
              <a:lnSpc>
                <a:spcPct val="200000"/>
              </a:lnSpc>
              <a:spcBef>
                <a:spcPts val="145"/>
              </a:spcBef>
              <a:buFont typeface="Arial"/>
              <a:buChar char="•"/>
              <a:tabLst>
                <a:tab pos="711200" algn="l"/>
              </a:tabLst>
            </a:pPr>
            <a:r>
              <a:rPr lang="en-US" sz="2000" b="1" spc="-5" dirty="0">
                <a:latin typeface="Calibri"/>
                <a:cs typeface="Calibri"/>
              </a:rPr>
              <a:t>Assume</a:t>
            </a:r>
            <a:r>
              <a:rPr lang="en-US" sz="2000" spc="-5" dirty="0">
                <a:latin typeface="Calibri"/>
                <a:cs typeface="Calibri"/>
              </a:rPr>
              <a:t>: One of the </a:t>
            </a:r>
            <a:r>
              <a:rPr lang="en-US" sz="2000" b="1" spc="-5" dirty="0">
                <a:latin typeface="Calibri"/>
                <a:cs typeface="Calibri"/>
              </a:rPr>
              <a:t>two</a:t>
            </a:r>
            <a:r>
              <a:rPr lang="en-US" sz="2000" spc="-5" dirty="0">
                <a:latin typeface="Calibri"/>
                <a:cs typeface="Calibri"/>
              </a:rPr>
              <a:t> operating modes </a:t>
            </a:r>
            <a:r>
              <a:rPr lang="en-US" sz="2000" spc="-35" dirty="0">
                <a:latin typeface="Calibri"/>
                <a:cs typeface="Calibri"/>
              </a:rPr>
              <a:t>(</a:t>
            </a:r>
            <a:r>
              <a:rPr lang="en-US" sz="2000" b="1" spc="-35" dirty="0">
                <a:latin typeface="Calibri"/>
                <a:cs typeface="Calibri"/>
              </a:rPr>
              <a:t>Forward Biased</a:t>
            </a:r>
            <a:r>
              <a:rPr lang="en-US" sz="2000" spc="-35" dirty="0">
                <a:latin typeface="Calibri"/>
                <a:cs typeface="Calibri"/>
              </a:rPr>
              <a:t> – </a:t>
            </a:r>
            <a:r>
              <a:rPr lang="en-US" sz="2000" b="1" spc="-35" dirty="0">
                <a:latin typeface="Calibri"/>
                <a:cs typeface="Calibri"/>
              </a:rPr>
              <a:t>FB </a:t>
            </a:r>
            <a:r>
              <a:rPr lang="en-US" sz="2000" spc="-35" dirty="0">
                <a:latin typeface="Calibri"/>
                <a:cs typeface="Calibri"/>
              </a:rPr>
              <a:t>or  </a:t>
            </a:r>
            <a:r>
              <a:rPr lang="en-US" sz="2000" b="1" spc="-30" dirty="0">
                <a:latin typeface="Calibri"/>
                <a:cs typeface="Calibri"/>
              </a:rPr>
              <a:t>Reverse Biased - RB</a:t>
            </a:r>
            <a:r>
              <a:rPr lang="en-US" sz="2000" spc="-15" dirty="0">
                <a:latin typeface="Calibri"/>
                <a:cs typeface="Calibri"/>
              </a:rPr>
              <a:t>) </a:t>
            </a:r>
            <a:br>
              <a:rPr lang="en-US" sz="2000" spc="-15" dirty="0">
                <a:latin typeface="Calibri"/>
                <a:cs typeface="Calibri"/>
              </a:rPr>
            </a:br>
            <a:r>
              <a:rPr lang="en-US" sz="2000" spc="-15" dirty="0">
                <a:latin typeface="Calibri"/>
                <a:cs typeface="Calibri"/>
              </a:rPr>
              <a:t>*Correct assumptions will make solving circuit easier. </a:t>
            </a:r>
            <a:endParaRPr lang="en-US" sz="2000" dirty="0">
              <a:latin typeface="Calibri"/>
              <a:cs typeface="Calibri"/>
            </a:endParaRPr>
          </a:p>
          <a:p>
            <a:pPr marL="711200" lvl="1" indent="-228600">
              <a:lnSpc>
                <a:spcPct val="200000"/>
              </a:lnSpc>
              <a:spcBef>
                <a:spcPts val="240"/>
              </a:spcBef>
              <a:buFont typeface="Arial"/>
              <a:buChar char="•"/>
              <a:tabLst>
                <a:tab pos="711200" algn="l"/>
              </a:tabLst>
            </a:pPr>
            <a:r>
              <a:rPr lang="en-US" sz="2000" b="1" spc="-10" dirty="0">
                <a:latin typeface="Calibri"/>
                <a:cs typeface="Calibri"/>
              </a:rPr>
              <a:t>Solve</a:t>
            </a:r>
            <a:r>
              <a:rPr lang="en-US" sz="2000" spc="-10" dirty="0">
                <a:latin typeface="Calibri"/>
                <a:cs typeface="Calibri"/>
              </a:rPr>
              <a:t>: </a:t>
            </a:r>
            <a:r>
              <a:rPr lang="en-US" sz="2000" dirty="0">
                <a:latin typeface="Calibri"/>
                <a:cs typeface="Calibri"/>
              </a:rPr>
              <a:t>Use </a:t>
            </a:r>
            <a:r>
              <a:rPr lang="en-US" sz="2000" spc="-10" dirty="0">
                <a:latin typeface="Calibri"/>
                <a:cs typeface="Calibri"/>
              </a:rPr>
              <a:t>corresponding equation </a:t>
            </a:r>
            <a:r>
              <a:rPr lang="en-US" sz="2000" spc="-5" dirty="0">
                <a:latin typeface="Calibri"/>
                <a:cs typeface="Calibri"/>
              </a:rPr>
              <a:t>and</a:t>
            </a:r>
            <a:r>
              <a:rPr lang="en-US" sz="2000" spc="35" dirty="0">
                <a:latin typeface="Calibri"/>
                <a:cs typeface="Calibri"/>
              </a:rPr>
              <a:t> </a:t>
            </a:r>
            <a:r>
              <a:rPr lang="en-US" sz="2000" spc="-20" dirty="0">
                <a:latin typeface="Calibri"/>
                <a:cs typeface="Calibri"/>
              </a:rPr>
              <a:t>KCL/KVL or any circuit analysis tool of your choice.</a:t>
            </a:r>
            <a:endParaRPr lang="en-US" sz="2000" dirty="0">
              <a:latin typeface="Calibri"/>
              <a:cs typeface="Calibri"/>
            </a:endParaRPr>
          </a:p>
          <a:p>
            <a:pPr marL="711200" marR="17780" lvl="1" indent="-228600">
              <a:lnSpc>
                <a:spcPct val="200000"/>
              </a:lnSpc>
              <a:spcBef>
                <a:spcPts val="545"/>
              </a:spcBef>
              <a:buFont typeface="Arial"/>
              <a:buChar char="•"/>
              <a:tabLst>
                <a:tab pos="711200" algn="l"/>
              </a:tabLst>
            </a:pPr>
            <a:r>
              <a:rPr lang="en-US" sz="2000" b="1" spc="-20" dirty="0">
                <a:latin typeface="Calibri"/>
                <a:cs typeface="Calibri"/>
              </a:rPr>
              <a:t>Verify</a:t>
            </a:r>
            <a:r>
              <a:rPr lang="en-US" sz="2000" spc="-20" dirty="0">
                <a:latin typeface="Calibri"/>
                <a:cs typeface="Calibri"/>
              </a:rPr>
              <a:t>: </a:t>
            </a:r>
            <a:r>
              <a:rPr lang="en-US" sz="2000" spc="-5" dirty="0">
                <a:latin typeface="Calibri"/>
                <a:cs typeface="Calibri"/>
              </a:rPr>
              <a:t>Check if </a:t>
            </a:r>
            <a:r>
              <a:rPr lang="en-US" sz="2000" dirty="0">
                <a:latin typeface="Calibri"/>
                <a:cs typeface="Calibri"/>
              </a:rPr>
              <a:t>the </a:t>
            </a:r>
            <a:r>
              <a:rPr lang="en-US" sz="2000" spc="-5" dirty="0">
                <a:latin typeface="Calibri"/>
                <a:cs typeface="Calibri"/>
              </a:rPr>
              <a:t>conditions of the diodes in the chosen region </a:t>
            </a:r>
            <a:r>
              <a:rPr lang="en-US" sz="2000" b="1" spc="-5" dirty="0">
                <a:latin typeface="Calibri"/>
                <a:cs typeface="Calibri"/>
              </a:rPr>
              <a:t>(FB or RB) </a:t>
            </a:r>
            <a:r>
              <a:rPr lang="en-US" sz="2000" spc="-15" dirty="0">
                <a:latin typeface="Calibri"/>
                <a:cs typeface="Calibri"/>
              </a:rPr>
              <a:t>are </a:t>
            </a:r>
            <a:r>
              <a:rPr lang="en-US" sz="2000" spc="-10" dirty="0">
                <a:latin typeface="Calibri"/>
                <a:cs typeface="Calibri"/>
              </a:rPr>
              <a:t>satisfied. </a:t>
            </a:r>
            <a:r>
              <a:rPr lang="en-US" sz="2000" spc="-5" dirty="0">
                <a:latin typeface="Calibri"/>
                <a:cs typeface="Calibri"/>
              </a:rPr>
              <a:t>If not,  </a:t>
            </a:r>
            <a:r>
              <a:rPr lang="en-US" sz="2000" spc="-15" dirty="0">
                <a:latin typeface="Calibri"/>
                <a:cs typeface="Calibri"/>
              </a:rPr>
              <a:t>one can be sure that the other operating mode is correct</a:t>
            </a:r>
            <a:r>
              <a:rPr lang="en-US" spc="-15" dirty="0">
                <a:latin typeface="Calibri"/>
                <a:cs typeface="Calibri"/>
              </a:rPr>
              <a:t>.</a:t>
            </a:r>
            <a:endParaRPr lang="en-US" dirty="0">
              <a:latin typeface="Calibri"/>
              <a:cs typeface="Calibri"/>
            </a:endParaRPr>
          </a:p>
        </p:txBody>
      </p:sp>
    </p:spTree>
    <p:extLst>
      <p:ext uri="{BB962C8B-B14F-4D97-AF65-F5344CB8AC3E}">
        <p14:creationId xmlns:p14="http://schemas.microsoft.com/office/powerpoint/2010/main" val="23296340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3652A82-4261-4D35-A058-8A2FF7395E73}"/>
              </a:ext>
            </a:extLst>
          </p:cNvPr>
          <p:cNvSpPr>
            <a:spLocks noGrp="1"/>
          </p:cNvSpPr>
          <p:nvPr>
            <p:ph type="title"/>
          </p:nvPr>
        </p:nvSpPr>
        <p:spPr>
          <a:xfrm>
            <a:off x="838200" y="365125"/>
            <a:ext cx="10515600" cy="1325563"/>
          </a:xfrm>
        </p:spPr>
        <p:txBody>
          <a:bodyPr/>
          <a:lstStyle/>
          <a:p>
            <a:r>
              <a:rPr lang="en-US" dirty="0"/>
              <a:t>Example Problems (Ideal Diode)</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419E66B8-8E79-4F8D-BEBF-AB438C2D3708}"/>
                  </a:ext>
                </a:extLst>
              </p:cNvPr>
              <p:cNvSpPr txBox="1"/>
              <p:nvPr/>
            </p:nvSpPr>
            <p:spPr>
              <a:xfrm>
                <a:off x="865516" y="1591677"/>
                <a:ext cx="3768627" cy="461665"/>
              </a:xfrm>
              <a:prstGeom prst="rect">
                <a:avLst/>
              </a:prstGeom>
              <a:noFill/>
            </p:spPr>
            <p:txBody>
              <a:bodyPr wrap="square" rtlCol="0">
                <a:spAutoFit/>
              </a:bodyPr>
              <a:lstStyle/>
              <a:p>
                <a:r>
                  <a:rPr lang="en-US" sz="2400" dirty="0">
                    <a:solidFill>
                      <a:schemeClr val="accent1">
                        <a:lumMod val="75000"/>
                      </a:schemeClr>
                    </a:solidFill>
                  </a:rPr>
                  <a:t>Example 1: </a:t>
                </a:r>
                <a14:m>
                  <m:oMath xmlns:m="http://schemas.openxmlformats.org/officeDocument/2006/math">
                    <m:sSub>
                      <m:sSubPr>
                        <m:ctrlPr>
                          <a:rPr lang="en-US" sz="2400" b="0" i="1" smtClean="0">
                            <a:solidFill>
                              <a:schemeClr val="accent1">
                                <a:lumMod val="75000"/>
                              </a:schemeClr>
                            </a:solidFill>
                            <a:latin typeface="Cambria Math" panose="02040503050406030204" pitchFamily="18" charset="0"/>
                          </a:rPr>
                        </m:ctrlPr>
                      </m:sSubPr>
                      <m:e>
                        <m:r>
                          <a:rPr lang="en-US" sz="2400" b="0" i="1" smtClean="0">
                            <a:solidFill>
                              <a:schemeClr val="accent1">
                                <a:lumMod val="75000"/>
                              </a:schemeClr>
                            </a:solidFill>
                            <a:latin typeface="Cambria Math" panose="02040503050406030204" pitchFamily="18" charset="0"/>
                          </a:rPr>
                          <m:t>𝑅</m:t>
                        </m:r>
                      </m:e>
                      <m:sub>
                        <m:r>
                          <a:rPr lang="en-US" sz="2400" b="0" i="1" smtClean="0">
                            <a:solidFill>
                              <a:schemeClr val="accent1">
                                <a:lumMod val="75000"/>
                              </a:schemeClr>
                            </a:solidFill>
                            <a:latin typeface="Cambria Math" panose="02040503050406030204" pitchFamily="18" charset="0"/>
                          </a:rPr>
                          <m:t>𝐿</m:t>
                        </m:r>
                      </m:sub>
                    </m:sSub>
                    <m:r>
                      <a:rPr lang="en-US" sz="2400" b="0" i="1" smtClean="0">
                        <a:solidFill>
                          <a:schemeClr val="accent1">
                            <a:lumMod val="75000"/>
                          </a:schemeClr>
                        </a:solidFill>
                        <a:latin typeface="Cambria Math" panose="02040503050406030204" pitchFamily="18" charset="0"/>
                      </a:rPr>
                      <m:t>=2.5</m:t>
                    </m:r>
                    <m:r>
                      <a:rPr lang="en-US" sz="2400" b="1" i="0" smtClean="0">
                        <a:solidFill>
                          <a:schemeClr val="accent1">
                            <a:lumMod val="75000"/>
                          </a:schemeClr>
                        </a:solidFill>
                        <a:latin typeface="Cambria Math" panose="02040503050406030204" pitchFamily="18" charset="0"/>
                      </a:rPr>
                      <m:t> </m:t>
                    </m:r>
                    <m:r>
                      <a:rPr lang="en-US" sz="2400" b="1" i="0" smtClean="0">
                        <a:solidFill>
                          <a:schemeClr val="accent1">
                            <a:lumMod val="75000"/>
                          </a:schemeClr>
                        </a:solidFill>
                        <a:latin typeface="Cambria Math" panose="02040503050406030204" pitchFamily="18" charset="0"/>
                      </a:rPr>
                      <m:t>𝐤</m:t>
                    </m:r>
                    <m:r>
                      <a:rPr lang="en-US" sz="2400" b="1" i="0" smtClean="0">
                        <a:solidFill>
                          <a:schemeClr val="accent1">
                            <a:lumMod val="75000"/>
                          </a:schemeClr>
                        </a:solidFill>
                        <a:latin typeface="Cambria Math" panose="02040503050406030204" pitchFamily="18" charset="0"/>
                      </a:rPr>
                      <m:t>𝛀</m:t>
                    </m:r>
                  </m:oMath>
                </a14:m>
                <a:endParaRPr lang="en-US" sz="2400" b="1" dirty="0">
                  <a:solidFill>
                    <a:schemeClr val="accent1">
                      <a:lumMod val="75000"/>
                    </a:schemeClr>
                  </a:solidFill>
                </a:endParaRPr>
              </a:p>
            </p:txBody>
          </p:sp>
        </mc:Choice>
        <mc:Fallback xmlns="">
          <p:sp>
            <p:nvSpPr>
              <p:cNvPr id="5" name="TextBox 4">
                <a:extLst>
                  <a:ext uri="{FF2B5EF4-FFF2-40B4-BE49-F238E27FC236}">
                    <a16:creationId xmlns:a16="http://schemas.microsoft.com/office/drawing/2014/main" id="{419E66B8-8E79-4F8D-BEBF-AB438C2D3708}"/>
                  </a:ext>
                </a:extLst>
              </p:cNvPr>
              <p:cNvSpPr txBox="1">
                <a:spLocks noRot="1" noChangeAspect="1" noMove="1" noResize="1" noEditPoints="1" noAdjustHandles="1" noChangeArrowheads="1" noChangeShapeType="1" noTextEdit="1"/>
              </p:cNvSpPr>
              <p:nvPr/>
            </p:nvSpPr>
            <p:spPr>
              <a:xfrm>
                <a:off x="865516" y="1591677"/>
                <a:ext cx="3768627" cy="461665"/>
              </a:xfrm>
              <a:prstGeom prst="rect">
                <a:avLst/>
              </a:prstGeom>
              <a:blipFill>
                <a:blip r:embed="rId2"/>
                <a:stretch>
                  <a:fillRect l="-2589" t="-10526" b="-28947"/>
                </a:stretch>
              </a:blipFill>
            </p:spPr>
            <p:txBody>
              <a:bodyPr/>
              <a:lstStyle/>
              <a:p>
                <a:r>
                  <a:rPr lang="en-US">
                    <a:noFill/>
                  </a:rPr>
                  <a:t> </a:t>
                </a:r>
              </a:p>
            </p:txBody>
          </p:sp>
        </mc:Fallback>
      </mc:AlternateContent>
      <p:sp>
        <p:nvSpPr>
          <p:cNvPr id="11" name="Arrow: Right 10">
            <a:extLst>
              <a:ext uri="{FF2B5EF4-FFF2-40B4-BE49-F238E27FC236}">
                <a16:creationId xmlns:a16="http://schemas.microsoft.com/office/drawing/2014/main" id="{725F0A6E-4097-454D-8EA5-D625A369ECFA}"/>
              </a:ext>
            </a:extLst>
          </p:cNvPr>
          <p:cNvSpPr/>
          <p:nvPr/>
        </p:nvSpPr>
        <p:spPr>
          <a:xfrm rot="5400000">
            <a:off x="8804900" y="3350595"/>
            <a:ext cx="1371215" cy="336784"/>
          </a:xfrm>
          <a:prstGeom prst="rightArrow">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30" name="Picture 6">
            <a:extLst>
              <a:ext uri="{FF2B5EF4-FFF2-40B4-BE49-F238E27FC236}">
                <a16:creationId xmlns:a16="http://schemas.microsoft.com/office/drawing/2014/main" id="{36BCAC64-7862-E855-0F61-2B32C14458E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9353"/>
          <a:stretch/>
        </p:blipFill>
        <p:spPr bwMode="auto">
          <a:xfrm>
            <a:off x="8471359" y="4415216"/>
            <a:ext cx="3193899" cy="1994839"/>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D2ED57E8-9E3D-097D-69CD-103730DFC68B}"/>
              </a:ext>
            </a:extLst>
          </p:cNvPr>
          <p:cNvGrpSpPr/>
          <p:nvPr/>
        </p:nvGrpSpPr>
        <p:grpSpPr>
          <a:xfrm>
            <a:off x="7312156" y="1466059"/>
            <a:ext cx="3865567" cy="2229268"/>
            <a:chOff x="6900537" y="1167645"/>
            <a:chExt cx="4765456" cy="2596277"/>
          </a:xfrm>
        </p:grpSpPr>
        <p:pic>
          <p:nvPicPr>
            <p:cNvPr id="1032" name="Picture 8">
              <a:extLst>
                <a:ext uri="{FF2B5EF4-FFF2-40B4-BE49-F238E27FC236}">
                  <a16:creationId xmlns:a16="http://schemas.microsoft.com/office/drawing/2014/main" id="{B15EBD00-F517-BA09-BB16-04644A7FE6E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2804" t="5989" b="4931"/>
            <a:stretch/>
          </p:blipFill>
          <p:spPr bwMode="auto">
            <a:xfrm>
              <a:off x="8454793" y="1737277"/>
              <a:ext cx="3211200" cy="202664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9082742-94A6-0125-D6A6-6DDFB4F9355E}"/>
                    </a:ext>
                  </a:extLst>
                </p:cNvPr>
                <p:cNvSpPr txBox="1"/>
                <p:nvPr/>
              </p:nvSpPr>
              <p:spPr>
                <a:xfrm>
                  <a:off x="8798328" y="1167645"/>
                  <a:ext cx="2061626" cy="60935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b="1" i="1" smtClean="0">
                            <a:latin typeface="Cambria Math" panose="02040503050406030204" pitchFamily="18" charset="0"/>
                          </a:rPr>
                          <m:t>+   </m:t>
                        </m:r>
                        <m:sSub>
                          <m:sSubPr>
                            <m:ctrlPr>
                              <a:rPr lang="en-US" sz="2800" b="1" i="1" smtClean="0">
                                <a:solidFill>
                                  <a:srgbClr val="0000FF"/>
                                </a:solidFill>
                                <a:latin typeface="Cambria Math" panose="02040503050406030204" pitchFamily="18" charset="0"/>
                              </a:rPr>
                            </m:ctrlPr>
                          </m:sSubPr>
                          <m:e>
                            <m:r>
                              <a:rPr lang="en-US" sz="2800" b="1" i="1" smtClean="0">
                                <a:solidFill>
                                  <a:srgbClr val="0000FF"/>
                                </a:solidFill>
                                <a:latin typeface="Cambria Math" panose="02040503050406030204" pitchFamily="18" charset="0"/>
                              </a:rPr>
                              <m:t>𝒗</m:t>
                            </m:r>
                          </m:e>
                          <m:sub>
                            <m:r>
                              <a:rPr lang="en-US" sz="2800" b="1" i="1" smtClean="0">
                                <a:solidFill>
                                  <a:srgbClr val="0000FF"/>
                                </a:solidFill>
                                <a:latin typeface="Cambria Math" panose="02040503050406030204" pitchFamily="18" charset="0"/>
                              </a:rPr>
                              <m:t>𝒅</m:t>
                            </m:r>
                          </m:sub>
                        </m:sSub>
                        <m:r>
                          <a:rPr lang="en-US" sz="2800" b="1" i="1" smtClean="0">
                            <a:solidFill>
                              <a:srgbClr val="0000FF"/>
                            </a:solidFill>
                            <a:latin typeface="Cambria Math" panose="02040503050406030204" pitchFamily="18" charset="0"/>
                          </a:rPr>
                          <m:t>  </m:t>
                        </m:r>
                        <m:r>
                          <a:rPr lang="en-US" sz="2800" b="1" i="1" smtClean="0">
                            <a:latin typeface="Cambria Math" panose="02040503050406030204" pitchFamily="18" charset="0"/>
                          </a:rPr>
                          <m:t>−</m:t>
                        </m:r>
                      </m:oMath>
                    </m:oMathPara>
                  </a14:m>
                  <a:endParaRPr lang="en-US" sz="2800" b="1" dirty="0"/>
                </a:p>
              </p:txBody>
            </p:sp>
          </mc:Choice>
          <mc:Fallback xmlns="">
            <p:sp>
              <p:nvSpPr>
                <p:cNvPr id="6" name="TextBox 5">
                  <a:extLst>
                    <a:ext uri="{FF2B5EF4-FFF2-40B4-BE49-F238E27FC236}">
                      <a16:creationId xmlns:a16="http://schemas.microsoft.com/office/drawing/2014/main" id="{F9082742-94A6-0125-D6A6-6DDFB4F9355E}"/>
                    </a:ext>
                  </a:extLst>
                </p:cNvPr>
                <p:cNvSpPr txBox="1">
                  <a:spLocks noRot="1" noChangeAspect="1" noMove="1" noResize="1" noEditPoints="1" noAdjustHandles="1" noChangeArrowheads="1" noChangeShapeType="1" noTextEdit="1"/>
                </p:cNvSpPr>
                <p:nvPr/>
              </p:nvSpPr>
              <p:spPr>
                <a:xfrm>
                  <a:off x="8798328" y="1167645"/>
                  <a:ext cx="2061626" cy="609359"/>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25A59C26-F1E7-1ACD-FB21-85DEC8A7E97E}"/>
                    </a:ext>
                  </a:extLst>
                </p:cNvPr>
                <p:cNvSpPr txBox="1"/>
                <p:nvPr/>
              </p:nvSpPr>
              <p:spPr>
                <a:xfrm>
                  <a:off x="6900537" y="2001234"/>
                  <a:ext cx="1888724"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US" sz="1800" b="1" i="1" dirty="0" smtClean="0">
                                <a:solidFill>
                                  <a:srgbClr val="0000FF"/>
                                </a:solidFill>
                                <a:latin typeface="Cambria Math" panose="02040503050406030204" pitchFamily="18" charset="0"/>
                              </a:rPr>
                            </m:ctrlPr>
                          </m:sSubPr>
                          <m:e>
                            <m:r>
                              <a:rPr lang="en-US" sz="1800" b="1" i="1" dirty="0" smtClean="0">
                                <a:solidFill>
                                  <a:srgbClr val="0000FF"/>
                                </a:solidFill>
                                <a:latin typeface="Cambria Math" panose="02040503050406030204" pitchFamily="18" charset="0"/>
                              </a:rPr>
                              <m:t>𝒗</m:t>
                            </m:r>
                          </m:e>
                          <m:sub>
                            <m:r>
                              <a:rPr lang="en-US" sz="1800" b="1" i="1" dirty="0" smtClean="0">
                                <a:solidFill>
                                  <a:srgbClr val="0000FF"/>
                                </a:solidFill>
                                <a:latin typeface="Cambria Math" panose="02040503050406030204" pitchFamily="18" charset="0"/>
                              </a:rPr>
                              <m:t>𝑰𝑵</m:t>
                            </m:r>
                          </m:sub>
                        </m:sSub>
                        <m:r>
                          <a:rPr lang="en-US" sz="1800" b="1" i="1" dirty="0">
                            <a:solidFill>
                              <a:srgbClr val="0000FF"/>
                            </a:solidFill>
                            <a:latin typeface="Cambria Math" panose="02040503050406030204" pitchFamily="18" charset="0"/>
                          </a:rPr>
                          <m:t>=</m:t>
                        </m:r>
                        <m:r>
                          <a:rPr lang="en-US" sz="1800" b="1" i="1" dirty="0">
                            <a:solidFill>
                              <a:srgbClr val="0000FF"/>
                            </a:solidFill>
                            <a:latin typeface="Cambria Math" panose="02040503050406030204" pitchFamily="18" charset="0"/>
                          </a:rPr>
                          <m:t>𝟓</m:t>
                        </m:r>
                        <m:r>
                          <a:rPr lang="en-US" sz="1800" b="1" i="1" dirty="0" smtClean="0">
                            <a:solidFill>
                              <a:srgbClr val="0000FF"/>
                            </a:solidFill>
                            <a:latin typeface="Cambria Math" panose="02040503050406030204" pitchFamily="18" charset="0"/>
                          </a:rPr>
                          <m:t> </m:t>
                        </m:r>
                        <m:r>
                          <a:rPr lang="en-US" sz="1800" b="1" i="0" dirty="0">
                            <a:solidFill>
                              <a:srgbClr val="0000FF"/>
                            </a:solidFill>
                            <a:latin typeface="Cambria Math" panose="02040503050406030204" pitchFamily="18" charset="0"/>
                          </a:rPr>
                          <m:t>𝐕</m:t>
                        </m:r>
                      </m:oMath>
                    </m:oMathPara>
                  </a14:m>
                  <a:endParaRPr lang="en-US" sz="1800" b="1" dirty="0">
                    <a:solidFill>
                      <a:srgbClr val="0000FF"/>
                    </a:solidFill>
                  </a:endParaRPr>
                </a:p>
              </p:txBody>
            </p:sp>
          </mc:Choice>
          <mc:Fallback xmlns="">
            <p:sp>
              <p:nvSpPr>
                <p:cNvPr id="2" name="TextBox 1">
                  <a:extLst>
                    <a:ext uri="{FF2B5EF4-FFF2-40B4-BE49-F238E27FC236}">
                      <a16:creationId xmlns:a16="http://schemas.microsoft.com/office/drawing/2014/main" id="{25A59C26-F1E7-1ACD-FB21-85DEC8A7E97E}"/>
                    </a:ext>
                  </a:extLst>
                </p:cNvPr>
                <p:cNvSpPr txBox="1">
                  <a:spLocks noRot="1" noChangeAspect="1" noMove="1" noResize="1" noEditPoints="1" noAdjustHandles="1" noChangeArrowheads="1" noChangeShapeType="1" noTextEdit="1"/>
                </p:cNvSpPr>
                <p:nvPr/>
              </p:nvSpPr>
              <p:spPr>
                <a:xfrm>
                  <a:off x="6900537" y="2001234"/>
                  <a:ext cx="1888724" cy="369332"/>
                </a:xfrm>
                <a:prstGeom prst="rect">
                  <a:avLst/>
                </a:prstGeom>
                <a:blipFill>
                  <a:blip r:embed="rId6"/>
                  <a:stretch>
                    <a:fillRect b="-15385"/>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4F6829C7-2FC1-9733-D19C-CA2DC9935FAA}"/>
                  </a:ext>
                </a:extLst>
              </p:cNvPr>
              <p:cNvSpPr txBox="1"/>
              <p:nvPr/>
            </p:nvSpPr>
            <p:spPr>
              <a:xfrm>
                <a:off x="6981196" y="4666578"/>
                <a:ext cx="1888724"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US" sz="1800" b="1" i="1" dirty="0" smtClean="0">
                              <a:solidFill>
                                <a:srgbClr val="0000FF"/>
                              </a:solidFill>
                              <a:latin typeface="Cambria Math" panose="02040503050406030204" pitchFamily="18" charset="0"/>
                            </a:rPr>
                          </m:ctrlPr>
                        </m:sSubPr>
                        <m:e>
                          <m:r>
                            <a:rPr lang="en-US" sz="1800" b="1" i="1" dirty="0" smtClean="0">
                              <a:solidFill>
                                <a:srgbClr val="0000FF"/>
                              </a:solidFill>
                              <a:latin typeface="Cambria Math" panose="02040503050406030204" pitchFamily="18" charset="0"/>
                            </a:rPr>
                            <m:t>𝒗</m:t>
                          </m:r>
                        </m:e>
                        <m:sub>
                          <m:r>
                            <a:rPr lang="en-US" sz="1800" b="1" i="1" dirty="0" smtClean="0">
                              <a:solidFill>
                                <a:srgbClr val="0000FF"/>
                              </a:solidFill>
                              <a:latin typeface="Cambria Math" panose="02040503050406030204" pitchFamily="18" charset="0"/>
                            </a:rPr>
                            <m:t>𝑰𝑵</m:t>
                          </m:r>
                        </m:sub>
                      </m:sSub>
                      <m:r>
                        <a:rPr lang="en-US" sz="1800" b="1" i="1" dirty="0">
                          <a:solidFill>
                            <a:srgbClr val="0000FF"/>
                          </a:solidFill>
                          <a:latin typeface="Cambria Math" panose="02040503050406030204" pitchFamily="18" charset="0"/>
                        </a:rPr>
                        <m:t>=</m:t>
                      </m:r>
                      <m:r>
                        <a:rPr lang="en-US" sz="1800" b="1" i="1" dirty="0">
                          <a:solidFill>
                            <a:srgbClr val="0000FF"/>
                          </a:solidFill>
                          <a:latin typeface="Cambria Math" panose="02040503050406030204" pitchFamily="18" charset="0"/>
                        </a:rPr>
                        <m:t>𝟓</m:t>
                      </m:r>
                      <m:r>
                        <a:rPr lang="en-US" sz="1800" b="1" i="1" dirty="0" smtClean="0">
                          <a:solidFill>
                            <a:srgbClr val="0000FF"/>
                          </a:solidFill>
                          <a:latin typeface="Cambria Math" panose="02040503050406030204" pitchFamily="18" charset="0"/>
                        </a:rPr>
                        <m:t> </m:t>
                      </m:r>
                      <m:r>
                        <a:rPr lang="en-US" sz="1800" b="1" i="0" dirty="0">
                          <a:solidFill>
                            <a:srgbClr val="0000FF"/>
                          </a:solidFill>
                          <a:latin typeface="Cambria Math" panose="02040503050406030204" pitchFamily="18" charset="0"/>
                        </a:rPr>
                        <m:t>𝐕</m:t>
                      </m:r>
                    </m:oMath>
                  </m:oMathPara>
                </a14:m>
                <a:endParaRPr lang="en-US" sz="1800" b="1" dirty="0">
                  <a:solidFill>
                    <a:srgbClr val="0000FF"/>
                  </a:solidFill>
                </a:endParaRPr>
              </a:p>
            </p:txBody>
          </p:sp>
        </mc:Choice>
        <mc:Fallback xmlns="">
          <p:sp>
            <p:nvSpPr>
              <p:cNvPr id="3" name="TextBox 2">
                <a:extLst>
                  <a:ext uri="{FF2B5EF4-FFF2-40B4-BE49-F238E27FC236}">
                    <a16:creationId xmlns:a16="http://schemas.microsoft.com/office/drawing/2014/main" id="{4F6829C7-2FC1-9733-D19C-CA2DC9935FAA}"/>
                  </a:ext>
                </a:extLst>
              </p:cNvPr>
              <p:cNvSpPr txBox="1">
                <a:spLocks noRot="1" noChangeAspect="1" noMove="1" noResize="1" noEditPoints="1" noAdjustHandles="1" noChangeArrowheads="1" noChangeShapeType="1" noTextEdit="1"/>
              </p:cNvSpPr>
              <p:nvPr/>
            </p:nvSpPr>
            <p:spPr>
              <a:xfrm>
                <a:off x="6981196" y="4666578"/>
                <a:ext cx="1888724"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A923359-1674-8144-A5F9-902774A07BDD}"/>
                  </a:ext>
                </a:extLst>
              </p:cNvPr>
              <p:cNvSpPr txBox="1"/>
              <p:nvPr/>
            </p:nvSpPr>
            <p:spPr>
              <a:xfrm>
                <a:off x="865517" y="2108014"/>
                <a:ext cx="6565093" cy="4337406"/>
              </a:xfrm>
              <a:prstGeom prst="rect">
                <a:avLst/>
              </a:prstGeom>
              <a:noFill/>
            </p:spPr>
            <p:txBody>
              <a:bodyPr wrap="square">
                <a:spAutoFit/>
              </a:bodyPr>
              <a:lstStyle/>
              <a:p>
                <a:pPr marL="25400">
                  <a:spcBef>
                    <a:spcPts val="145"/>
                  </a:spcBef>
                  <a:tabLst>
                    <a:tab pos="711200" algn="l"/>
                  </a:tabLst>
                </a:pPr>
                <a:r>
                  <a:rPr lang="en-US" sz="2400" b="1" spc="-5" dirty="0">
                    <a:solidFill>
                      <a:srgbClr val="FF0000"/>
                    </a:solidFill>
                    <a:cs typeface="Calibri"/>
                  </a:rPr>
                  <a:t>Assume</a:t>
                </a:r>
                <a:r>
                  <a:rPr lang="en-US" sz="2400" spc="-5" dirty="0">
                    <a:solidFill>
                      <a:srgbClr val="FF0000"/>
                    </a:solidFill>
                    <a:cs typeface="Calibri"/>
                  </a:rPr>
                  <a:t>:</a:t>
                </a:r>
                <a:endParaRPr lang="en-US" sz="2400" spc="-15" dirty="0">
                  <a:cs typeface="Calibri"/>
                </a:endParaRPr>
              </a:p>
              <a:p>
                <a:pPr marL="482600" lvl="1">
                  <a:spcBef>
                    <a:spcPts val="145"/>
                  </a:spcBef>
                  <a:tabLst>
                    <a:tab pos="711200" algn="l"/>
                  </a:tabLst>
                </a:pPr>
                <a:r>
                  <a:rPr lang="en-US" b="1" i="0" spc="-15" dirty="0">
                    <a:latin typeface="+mj-lt"/>
                    <a:cs typeface="Calibri"/>
                  </a:rPr>
                  <a:t>Diode</a:t>
                </a:r>
                <a:r>
                  <a:rPr lang="en-US" b="1" spc="-15" dirty="0">
                    <a:cs typeface="Calibri"/>
                  </a:rPr>
                  <a:t> </a:t>
                </a:r>
                <a:r>
                  <a:rPr lang="en-US" spc="-15" dirty="0">
                    <a:cs typeface="Calibri"/>
                  </a:rPr>
                  <a:t>is in </a:t>
                </a:r>
                <a:r>
                  <a:rPr lang="en-US" b="1" spc="-15" dirty="0">
                    <a:cs typeface="Calibri"/>
                  </a:rPr>
                  <a:t>FB:</a:t>
                </a:r>
                <a:r>
                  <a:rPr lang="en-US" spc="-15" dirty="0">
                    <a:cs typeface="Calibri"/>
                  </a:rPr>
                  <a:t>  A </a:t>
                </a:r>
                <a:r>
                  <a:rPr lang="en-US" b="1" i="0" spc="-15" dirty="0">
                    <a:latin typeface="+mj-lt"/>
                    <a:cs typeface="Calibri"/>
                  </a:rPr>
                  <a:t>short circuit</a:t>
                </a:r>
                <a:r>
                  <a:rPr lang="en-US" spc="-15" dirty="0">
                    <a:cs typeface="Calibri"/>
                  </a:rPr>
                  <a:t>,</a:t>
                </a:r>
              </a:p>
              <a:p>
                <a:pPr marL="482600" lvl="1">
                  <a:spcBef>
                    <a:spcPts val="145"/>
                  </a:spcBef>
                  <a:tabLst>
                    <a:tab pos="711200" algn="l"/>
                  </a:tabLst>
                </a:pPr>
                <a:r>
                  <a:rPr lang="en-US" spc="-15" dirty="0">
                    <a:cs typeface="Calibri"/>
                  </a:rPr>
                  <a:t>			</a:t>
                </a:r>
                <a14:m>
                  <m:oMath xmlns:m="http://schemas.openxmlformats.org/officeDocument/2006/math">
                    <m:sSub>
                      <m:sSubPr>
                        <m:ctrlPr>
                          <a:rPr lang="en-US" b="1" i="1" spc="-15" smtClean="0">
                            <a:solidFill>
                              <a:srgbClr val="0000FF"/>
                            </a:solidFill>
                            <a:latin typeface="Cambria Math" panose="02040503050406030204" pitchFamily="18" charset="0"/>
                            <a:cs typeface="Calibri"/>
                          </a:rPr>
                        </m:ctrlPr>
                      </m:sSubPr>
                      <m:e>
                        <m:r>
                          <a:rPr lang="en-US" b="1" i="1" spc="-15" smtClean="0">
                            <a:solidFill>
                              <a:srgbClr val="0000FF"/>
                            </a:solidFill>
                            <a:latin typeface="Cambria Math" panose="02040503050406030204" pitchFamily="18" charset="0"/>
                            <a:cs typeface="Calibri"/>
                          </a:rPr>
                          <m:t>𝒗</m:t>
                        </m:r>
                      </m:e>
                      <m:sub>
                        <m:r>
                          <a:rPr lang="en-US" b="1" i="1" spc="-15" smtClean="0">
                            <a:solidFill>
                              <a:srgbClr val="0000FF"/>
                            </a:solidFill>
                            <a:latin typeface="Cambria Math" panose="02040503050406030204" pitchFamily="18" charset="0"/>
                            <a:cs typeface="Calibri"/>
                          </a:rPr>
                          <m:t>𝒅</m:t>
                        </m:r>
                      </m:sub>
                    </m:sSub>
                    <m:r>
                      <a:rPr lang="en-US" b="0" i="1" spc="-15" smtClean="0">
                        <a:solidFill>
                          <a:srgbClr val="0000FF"/>
                        </a:solidFill>
                        <a:latin typeface="Cambria Math" panose="02040503050406030204" pitchFamily="18" charset="0"/>
                        <a:cs typeface="Calibri"/>
                      </a:rPr>
                      <m:t>=0</m:t>
                    </m:r>
                    <m:r>
                      <a:rPr lang="en-US" b="0" i="1" spc="-15" smtClean="0">
                        <a:latin typeface="Cambria Math" panose="02040503050406030204" pitchFamily="18" charset="0"/>
                        <a:cs typeface="Calibri"/>
                      </a:rPr>
                      <m:t> </m:t>
                    </m:r>
                    <m:r>
                      <m:rPr>
                        <m:sty m:val="p"/>
                      </m:rPr>
                      <a:rPr lang="en-US" b="0" i="0" spc="-15" smtClean="0">
                        <a:latin typeface="Cambria Math" panose="02040503050406030204" pitchFamily="18" charset="0"/>
                        <a:cs typeface="Calibri"/>
                      </a:rPr>
                      <m:t>V</m:t>
                    </m:r>
                  </m:oMath>
                </a14:m>
                <a:r>
                  <a:rPr lang="en-US" spc="-15" dirty="0">
                    <a:cs typeface="Calibri"/>
                  </a:rPr>
                  <a:t>       </a:t>
                </a:r>
                <a:endParaRPr lang="en-US" spc="-15" dirty="0">
                  <a:latin typeface="Cambria Math" panose="02040503050406030204" pitchFamily="18" charset="0"/>
                  <a:cs typeface="Calibri"/>
                </a:endParaRPr>
              </a:p>
              <a:p>
                <a:pPr marL="482600" lvl="1">
                  <a:spcBef>
                    <a:spcPts val="145"/>
                  </a:spcBef>
                  <a:tabLst>
                    <a:tab pos="711200" algn="l"/>
                  </a:tabLst>
                </a:pPr>
                <a:r>
                  <a:rPr lang="en-US" spc="-15" dirty="0">
                    <a:cs typeface="Calibri"/>
                  </a:rPr>
                  <a:t>			</a:t>
                </a:r>
                <a14:m>
                  <m:oMath xmlns:m="http://schemas.openxmlformats.org/officeDocument/2006/math">
                    <m:r>
                      <a:rPr lang="en-US" b="1" i="1" spc="-15" smtClean="0">
                        <a:solidFill>
                          <a:srgbClr val="FF0000"/>
                        </a:solidFill>
                        <a:latin typeface="Cambria Math" panose="02040503050406030204" pitchFamily="18" charset="0"/>
                        <a:cs typeface="Calibri"/>
                      </a:rPr>
                      <m:t>𝑰</m:t>
                    </m:r>
                    <m:r>
                      <a:rPr lang="en-US" b="0" i="1" spc="-15" smtClean="0">
                        <a:latin typeface="Cambria Math" panose="02040503050406030204" pitchFamily="18" charset="0"/>
                        <a:cs typeface="Calibri"/>
                      </a:rPr>
                      <m:t>&gt;0 </m:t>
                    </m:r>
                    <m:r>
                      <a:rPr lang="en-US" b="1" i="0" spc="-15" smtClean="0">
                        <a:latin typeface="Cambria Math" panose="02040503050406030204" pitchFamily="18" charset="0"/>
                        <a:cs typeface="Calibri"/>
                      </a:rPr>
                      <m:t>𝐦𝐀</m:t>
                    </m:r>
                  </m:oMath>
                </a14:m>
                <a:endParaRPr lang="en-US" dirty="0">
                  <a:cs typeface="Calibri"/>
                </a:endParaRPr>
              </a:p>
              <a:p>
                <a:r>
                  <a:rPr lang="en-US" sz="2400" b="1" dirty="0">
                    <a:solidFill>
                      <a:srgbClr val="FF0000"/>
                    </a:solidFill>
                  </a:rPr>
                  <a:t>Solve:</a:t>
                </a:r>
                <a:r>
                  <a:rPr lang="en-US" sz="2400" dirty="0"/>
                  <a:t> 	</a:t>
                </a:r>
              </a:p>
              <a:p>
                <a:pPr>
                  <a:lnSpc>
                    <a:spcPct val="150000"/>
                  </a:lnSpc>
                </a:pPr>
                <a14:m>
                  <m:oMathPara xmlns:m="http://schemas.openxmlformats.org/officeDocument/2006/math">
                    <m:oMathParaPr>
                      <m:jc m:val="centerGroup"/>
                    </m:oMathParaPr>
                    <m:oMath xmlns:m="http://schemas.openxmlformats.org/officeDocument/2006/math">
                      <m:sSub>
                        <m:sSubPr>
                          <m:ctrlPr>
                            <a:rPr lang="en-US" b="1" i="1" dirty="0" smtClean="0">
                              <a:solidFill>
                                <a:srgbClr val="FF0000"/>
                              </a:solidFill>
                              <a:latin typeface="Cambria Math" panose="02040503050406030204" pitchFamily="18" charset="0"/>
                            </a:rPr>
                          </m:ctrlPr>
                        </m:sSubPr>
                        <m:e>
                          <m:r>
                            <a:rPr lang="en-US" b="1" i="1" dirty="0">
                              <a:solidFill>
                                <a:srgbClr val="FF0000"/>
                              </a:solidFill>
                              <a:latin typeface="Cambria Math" panose="02040503050406030204" pitchFamily="18" charset="0"/>
                            </a:rPr>
                            <m:t>𝒗</m:t>
                          </m:r>
                        </m:e>
                        <m:sub>
                          <m:r>
                            <a:rPr lang="en-US" b="1" i="1" dirty="0">
                              <a:solidFill>
                                <a:srgbClr val="FF0000"/>
                              </a:solidFill>
                              <a:latin typeface="Cambria Math" panose="02040503050406030204" pitchFamily="18" charset="0"/>
                            </a:rPr>
                            <m:t>𝑶</m:t>
                          </m:r>
                        </m:sub>
                      </m:sSub>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𝑣</m:t>
                          </m:r>
                        </m:e>
                        <m:sub>
                          <m:r>
                            <a:rPr lang="en-US" i="1" dirty="0">
                              <a:latin typeface="Cambria Math" panose="02040503050406030204" pitchFamily="18" charset="0"/>
                            </a:rPr>
                            <m:t>𝐼𝑁</m:t>
                          </m:r>
                        </m:sub>
                      </m:sSub>
                      <m:r>
                        <a:rPr lang="en-US" i="1" dirty="0">
                          <a:latin typeface="Cambria Math" panose="02040503050406030204" pitchFamily="18" charset="0"/>
                        </a:rPr>
                        <m:t>= </m:t>
                      </m:r>
                      <m:r>
                        <a:rPr lang="en-US" b="1" i="1" dirty="0">
                          <a:latin typeface="Cambria Math" panose="02040503050406030204" pitchFamily="18" charset="0"/>
                        </a:rPr>
                        <m:t>𝟓</m:t>
                      </m:r>
                      <m:r>
                        <a:rPr lang="en-US" b="1" i="1" dirty="0">
                          <a:latin typeface="Cambria Math" panose="02040503050406030204" pitchFamily="18" charset="0"/>
                        </a:rPr>
                        <m:t> </m:t>
                      </m:r>
                      <m:r>
                        <a:rPr lang="en-US" b="1" i="1" dirty="0">
                          <a:latin typeface="Cambria Math" panose="02040503050406030204" pitchFamily="18" charset="0"/>
                        </a:rPr>
                        <m:t>𝐕</m:t>
                      </m:r>
                    </m:oMath>
                  </m:oMathPara>
                </a14:m>
                <a:endParaRPr lang="en-US" b="1" dirty="0"/>
              </a:p>
              <a:p>
                <a:pPr>
                  <a:lnSpc>
                    <a:spcPct val="150000"/>
                  </a:lnSpc>
                </a:pPr>
                <a14:m>
                  <m:oMathPara xmlns:m="http://schemas.openxmlformats.org/officeDocument/2006/math">
                    <m:oMathParaPr>
                      <m:jc m:val="centerGroup"/>
                    </m:oMathParaPr>
                    <m:oMath xmlns:m="http://schemas.openxmlformats.org/officeDocument/2006/math">
                      <m:sSub>
                        <m:sSubPr>
                          <m:ctrlPr>
                            <a:rPr lang="en-US" b="1" i="1" smtClean="0">
                              <a:solidFill>
                                <a:srgbClr val="0000FF"/>
                              </a:solidFill>
                              <a:latin typeface="Cambria Math" panose="02040503050406030204" pitchFamily="18" charset="0"/>
                            </a:rPr>
                          </m:ctrlPr>
                        </m:sSubPr>
                        <m:e>
                          <m:r>
                            <a:rPr lang="en-US" b="1" i="1" smtClean="0">
                              <a:solidFill>
                                <a:srgbClr val="0000FF"/>
                              </a:solidFill>
                              <a:latin typeface="Cambria Math" panose="02040503050406030204" pitchFamily="18" charset="0"/>
                            </a:rPr>
                            <m:t>𝒗</m:t>
                          </m:r>
                        </m:e>
                        <m:sub>
                          <m:r>
                            <a:rPr lang="en-US" b="1" i="1" smtClean="0">
                              <a:solidFill>
                                <a:srgbClr val="0000FF"/>
                              </a:solidFill>
                              <a:latin typeface="Cambria Math" panose="02040503050406030204" pitchFamily="18" charset="0"/>
                            </a:rPr>
                            <m:t>𝒅</m:t>
                          </m:r>
                        </m:sub>
                      </m:sSub>
                      <m:r>
                        <a:rPr lang="en-US" b="1" i="1" smtClean="0">
                          <a:solidFill>
                            <a:srgbClr val="0000FF"/>
                          </a:solidFill>
                          <a:latin typeface="Cambria Math" panose="02040503050406030204" pitchFamily="18" charset="0"/>
                        </a:rPr>
                        <m:t>=</m:t>
                      </m:r>
                      <m:sSub>
                        <m:sSubPr>
                          <m:ctrlPr>
                            <a:rPr lang="en-US" b="1" i="1" smtClean="0">
                              <a:latin typeface="Cambria Math" panose="02040503050406030204" pitchFamily="18" charset="0"/>
                            </a:rPr>
                          </m:ctrlPr>
                        </m:sSubPr>
                        <m:e>
                          <m:r>
                            <a:rPr lang="en-US" b="1" i="1" smtClean="0">
                              <a:latin typeface="Cambria Math" panose="02040503050406030204" pitchFamily="18" charset="0"/>
                            </a:rPr>
                            <m:t>𝒗</m:t>
                          </m:r>
                        </m:e>
                        <m:sub>
                          <m:r>
                            <a:rPr lang="en-US" b="1" i="1" smtClean="0">
                              <a:latin typeface="Cambria Math" panose="02040503050406030204" pitchFamily="18" charset="0"/>
                            </a:rPr>
                            <m:t>𝑰𝑵</m:t>
                          </m:r>
                        </m:sub>
                      </m:sSub>
                      <m:r>
                        <a:rPr lang="en-US" b="1" i="1" smtClean="0">
                          <a:latin typeface="Cambria Math" panose="02040503050406030204" pitchFamily="18" charset="0"/>
                        </a:rPr>
                        <m:t>−</m:t>
                      </m:r>
                      <m:sSub>
                        <m:sSubPr>
                          <m:ctrlPr>
                            <a:rPr lang="en-US" b="1" i="1" smtClean="0">
                              <a:latin typeface="Cambria Math" panose="02040503050406030204" pitchFamily="18" charset="0"/>
                            </a:rPr>
                          </m:ctrlPr>
                        </m:sSubPr>
                        <m:e>
                          <m:r>
                            <a:rPr lang="en-US" b="1" i="1" smtClean="0">
                              <a:latin typeface="Cambria Math" panose="02040503050406030204" pitchFamily="18" charset="0"/>
                            </a:rPr>
                            <m:t>𝒗</m:t>
                          </m:r>
                        </m:e>
                        <m:sub>
                          <m:r>
                            <a:rPr lang="en-US" b="1" i="1" smtClean="0">
                              <a:latin typeface="Cambria Math" panose="02040503050406030204" pitchFamily="18" charset="0"/>
                            </a:rPr>
                            <m:t>𝑶</m:t>
                          </m:r>
                        </m:sub>
                      </m:sSub>
                      <m:r>
                        <a:rPr lang="en-US" b="1" i="1" smtClean="0">
                          <a:latin typeface="Cambria Math" panose="02040503050406030204" pitchFamily="18" charset="0"/>
                        </a:rPr>
                        <m:t>=</m:t>
                      </m:r>
                      <m:r>
                        <a:rPr lang="en-US" b="1" i="1" smtClean="0">
                          <a:latin typeface="Cambria Math" panose="02040503050406030204" pitchFamily="18" charset="0"/>
                        </a:rPr>
                        <m:t>𝟎</m:t>
                      </m:r>
                      <m:r>
                        <a:rPr lang="en-US" b="1" i="1" smtClean="0">
                          <a:latin typeface="Cambria Math" panose="02040503050406030204" pitchFamily="18" charset="0"/>
                        </a:rPr>
                        <m:t> </m:t>
                      </m:r>
                      <m:r>
                        <a:rPr lang="en-US" b="1" i="0" smtClean="0">
                          <a:latin typeface="Cambria Math" panose="02040503050406030204" pitchFamily="18" charset="0"/>
                        </a:rPr>
                        <m:t>𝐕</m:t>
                      </m:r>
                    </m:oMath>
                  </m:oMathPara>
                </a14:m>
                <a:endParaRPr lang="en-US" b="1" dirty="0"/>
              </a:p>
              <a:p>
                <a:pPr>
                  <a:lnSpc>
                    <a:spcPct val="150000"/>
                  </a:lnSpc>
                </a:pPr>
                <a14:m>
                  <m:oMathPara xmlns:m="http://schemas.openxmlformats.org/officeDocument/2006/math">
                    <m:oMathParaPr>
                      <m:jc m:val="centerGroup"/>
                    </m:oMathParaPr>
                    <m:oMath xmlns:m="http://schemas.openxmlformats.org/officeDocument/2006/math">
                      <m:r>
                        <a:rPr lang="en-US" b="1" i="1" dirty="0" smtClean="0">
                          <a:solidFill>
                            <a:srgbClr val="FF0000"/>
                          </a:solidFill>
                          <a:latin typeface="Cambria Math" panose="02040503050406030204" pitchFamily="18" charset="0"/>
                        </a:rPr>
                        <m:t>𝑰</m:t>
                      </m:r>
                      <m:r>
                        <a:rPr lang="en-US" i="1" dirty="0">
                          <a:latin typeface="Cambria Math" panose="02040503050406030204" pitchFamily="18" charset="0"/>
                        </a:rPr>
                        <m:t>=</m:t>
                      </m:r>
                      <m:f>
                        <m:fPr>
                          <m:ctrlPr>
                            <a:rPr lang="en-US" i="1" dirty="0">
                              <a:latin typeface="Cambria Math" panose="02040503050406030204" pitchFamily="18" charset="0"/>
                            </a:rPr>
                          </m:ctrlPr>
                        </m:fPr>
                        <m:num>
                          <m:sSub>
                            <m:sSubPr>
                              <m:ctrlPr>
                                <a:rPr lang="en-US" i="1" dirty="0">
                                  <a:latin typeface="Cambria Math" panose="02040503050406030204" pitchFamily="18" charset="0"/>
                                </a:rPr>
                              </m:ctrlPr>
                            </m:sSubPr>
                            <m:e>
                              <m:r>
                                <a:rPr lang="en-US" i="1" dirty="0">
                                  <a:latin typeface="Cambria Math" panose="02040503050406030204" pitchFamily="18" charset="0"/>
                                </a:rPr>
                                <m:t>𝑣</m:t>
                              </m:r>
                            </m:e>
                            <m:sub>
                              <m:r>
                                <a:rPr lang="en-US" i="1" dirty="0">
                                  <a:latin typeface="Cambria Math" panose="02040503050406030204" pitchFamily="18" charset="0"/>
                                </a:rPr>
                                <m:t>𝑂</m:t>
                              </m:r>
                            </m:sub>
                          </m:sSub>
                        </m:num>
                        <m:den>
                          <m:sSub>
                            <m:sSubPr>
                              <m:ctrlPr>
                                <a:rPr lang="en-US" i="1" dirty="0">
                                  <a:latin typeface="Cambria Math" panose="02040503050406030204" pitchFamily="18" charset="0"/>
                                </a:rPr>
                              </m:ctrlPr>
                            </m:sSubPr>
                            <m:e>
                              <m:r>
                                <a:rPr lang="en-US" i="1" dirty="0">
                                  <a:latin typeface="Cambria Math" panose="02040503050406030204" pitchFamily="18" charset="0"/>
                                </a:rPr>
                                <m:t>𝑅</m:t>
                              </m:r>
                            </m:e>
                            <m:sub>
                              <m:r>
                                <a:rPr lang="en-US" i="1" dirty="0">
                                  <a:latin typeface="Cambria Math" panose="02040503050406030204" pitchFamily="18" charset="0"/>
                                </a:rPr>
                                <m:t>𝐿</m:t>
                              </m:r>
                            </m:sub>
                          </m:sSub>
                        </m:den>
                      </m:f>
                      <m:r>
                        <a:rPr lang="en-US" i="1" dirty="0">
                          <a:latin typeface="Cambria Math" panose="02040503050406030204" pitchFamily="18" charset="0"/>
                        </a:rPr>
                        <m:t>=</m:t>
                      </m:r>
                      <m:f>
                        <m:fPr>
                          <m:ctrlPr>
                            <a:rPr lang="en-US" i="1" dirty="0">
                              <a:latin typeface="Cambria Math" panose="02040503050406030204" pitchFamily="18" charset="0"/>
                            </a:rPr>
                          </m:ctrlPr>
                        </m:fPr>
                        <m:num>
                          <m:r>
                            <a:rPr lang="en-US" i="1" dirty="0">
                              <a:latin typeface="Cambria Math" panose="02040503050406030204" pitchFamily="18" charset="0"/>
                            </a:rPr>
                            <m:t>5 </m:t>
                          </m:r>
                          <m:r>
                            <m:rPr>
                              <m:sty m:val="p"/>
                            </m:rPr>
                            <a:rPr lang="en-US" dirty="0">
                              <a:latin typeface="Cambria Math" panose="02040503050406030204" pitchFamily="18" charset="0"/>
                            </a:rPr>
                            <m:t>V</m:t>
                          </m:r>
                        </m:num>
                        <m:den>
                          <m:r>
                            <a:rPr lang="en-US" i="1" dirty="0">
                              <a:latin typeface="Cambria Math" panose="02040503050406030204" pitchFamily="18" charset="0"/>
                            </a:rPr>
                            <m:t>2.5</m:t>
                          </m:r>
                          <m:r>
                            <a:rPr lang="en-US" dirty="0">
                              <a:latin typeface="Cambria Math" panose="02040503050406030204" pitchFamily="18" charset="0"/>
                            </a:rPr>
                            <m:t> </m:t>
                          </m:r>
                          <m:r>
                            <m:rPr>
                              <m:sty m:val="p"/>
                            </m:rPr>
                            <a:rPr lang="en-US" dirty="0">
                              <a:latin typeface="Cambria Math" panose="02040503050406030204" pitchFamily="18" charset="0"/>
                            </a:rPr>
                            <m:t>k</m:t>
                          </m:r>
                          <m:r>
                            <a:rPr lang="en-US" dirty="0">
                              <a:latin typeface="Cambria Math" panose="02040503050406030204" pitchFamily="18" charset="0"/>
                              <a:sym typeface="Symbol" panose="05050102010706020507" pitchFamily="18" charset="2"/>
                            </a:rPr>
                            <m:t></m:t>
                          </m:r>
                        </m:den>
                      </m:f>
                      <m:r>
                        <a:rPr lang="en-US" i="1" dirty="0">
                          <a:latin typeface="Cambria Math" panose="02040503050406030204" pitchFamily="18" charset="0"/>
                          <a:sym typeface="Symbol" panose="05050102010706020507" pitchFamily="18" charset="2"/>
                        </a:rPr>
                        <m:t>= </m:t>
                      </m:r>
                      <m:r>
                        <a:rPr lang="en-US" b="1" i="1" dirty="0">
                          <a:latin typeface="Cambria Math" panose="02040503050406030204" pitchFamily="18" charset="0"/>
                          <a:sym typeface="Symbol" panose="05050102010706020507" pitchFamily="18" charset="2"/>
                        </a:rPr>
                        <m:t>𝟐</m:t>
                      </m:r>
                      <m:r>
                        <a:rPr lang="en-US" b="1" i="1" dirty="0">
                          <a:latin typeface="Cambria Math" panose="02040503050406030204" pitchFamily="18" charset="0"/>
                          <a:sym typeface="Symbol" panose="05050102010706020507" pitchFamily="18" charset="2"/>
                        </a:rPr>
                        <m:t> </m:t>
                      </m:r>
                      <m:r>
                        <a:rPr lang="en-US" b="1" i="1" dirty="0">
                          <a:latin typeface="Cambria Math" panose="02040503050406030204" pitchFamily="18" charset="0"/>
                          <a:sym typeface="Symbol" panose="05050102010706020507" pitchFamily="18" charset="2"/>
                        </a:rPr>
                        <m:t>𝐦𝐀</m:t>
                      </m:r>
                      <m:r>
                        <a:rPr lang="en-US" b="1" i="1" dirty="0" smtClean="0">
                          <a:latin typeface="Cambria Math" panose="02040503050406030204" pitchFamily="18" charset="0"/>
                          <a:sym typeface="Symbol" panose="05050102010706020507" pitchFamily="18" charset="2"/>
                        </a:rPr>
                        <m:t>&gt;</m:t>
                      </m:r>
                      <m:r>
                        <a:rPr lang="en-US" b="1" i="1" dirty="0" smtClean="0">
                          <a:latin typeface="Cambria Math" panose="02040503050406030204" pitchFamily="18" charset="0"/>
                          <a:sym typeface="Symbol" panose="05050102010706020507" pitchFamily="18" charset="2"/>
                        </a:rPr>
                        <m:t>𝟎</m:t>
                      </m:r>
                    </m:oMath>
                  </m:oMathPara>
                </a14:m>
                <a:endParaRPr lang="en-US" b="1" dirty="0"/>
              </a:p>
              <a:p>
                <a:pPr marL="25400">
                  <a:spcBef>
                    <a:spcPts val="145"/>
                  </a:spcBef>
                  <a:tabLst>
                    <a:tab pos="711200" algn="l"/>
                  </a:tabLst>
                </a:pPr>
                <a:r>
                  <a:rPr lang="en-US" sz="2400" b="1" dirty="0">
                    <a:solidFill>
                      <a:srgbClr val="FF0000"/>
                    </a:solidFill>
                  </a:rPr>
                  <a:t>Verify:</a:t>
                </a:r>
                <a:r>
                  <a:rPr lang="en-US" b="1" dirty="0">
                    <a:solidFill>
                      <a:srgbClr val="FF0000"/>
                    </a:solidFill>
                  </a:rPr>
                  <a:t>	</a:t>
                </a:r>
                <a:r>
                  <a:rPr lang="en-US" dirty="0"/>
                  <a:t>For </a:t>
                </a:r>
                <a:r>
                  <a:rPr lang="en-US" b="1" spc="-15" dirty="0">
                    <a:cs typeface="Calibri"/>
                  </a:rPr>
                  <a:t>FB 	</a:t>
                </a:r>
                <a14:m>
                  <m:oMath xmlns:m="http://schemas.openxmlformats.org/officeDocument/2006/math">
                    <m:r>
                      <a:rPr lang="en-US" i="1">
                        <a:latin typeface="Cambria Math" panose="02040503050406030204" pitchFamily="18" charset="0"/>
                      </a:rPr>
                      <m:t>→ </m:t>
                    </m:r>
                  </m:oMath>
                </a14:m>
                <a:r>
                  <a:rPr lang="en-US" dirty="0"/>
                  <a:t>	</a:t>
                </a:r>
                <a14:m>
                  <m:oMath xmlns:m="http://schemas.openxmlformats.org/officeDocument/2006/math">
                    <m:sSub>
                      <m:sSubPr>
                        <m:ctrlPr>
                          <a:rPr lang="en-US" b="1" i="1" spc="-15">
                            <a:solidFill>
                              <a:srgbClr val="0000FF"/>
                            </a:solidFill>
                            <a:latin typeface="Cambria Math" panose="02040503050406030204" pitchFamily="18" charset="0"/>
                            <a:cs typeface="Calibri"/>
                          </a:rPr>
                        </m:ctrlPr>
                      </m:sSubPr>
                      <m:e>
                        <m:r>
                          <a:rPr lang="en-US" b="1" i="1" spc="-15">
                            <a:solidFill>
                              <a:srgbClr val="0000FF"/>
                            </a:solidFill>
                            <a:latin typeface="Cambria Math" panose="02040503050406030204" pitchFamily="18" charset="0"/>
                            <a:cs typeface="Calibri"/>
                          </a:rPr>
                          <m:t>𝒗</m:t>
                        </m:r>
                      </m:e>
                      <m:sub>
                        <m:r>
                          <a:rPr lang="en-US" b="1" i="1" spc="-15">
                            <a:solidFill>
                              <a:srgbClr val="0000FF"/>
                            </a:solidFill>
                            <a:latin typeface="Cambria Math" panose="02040503050406030204" pitchFamily="18" charset="0"/>
                            <a:cs typeface="Calibri"/>
                          </a:rPr>
                          <m:t>𝒅</m:t>
                        </m:r>
                      </m:sub>
                    </m:sSub>
                    <m:r>
                      <a:rPr lang="en-US" i="1" spc="-15">
                        <a:solidFill>
                          <a:srgbClr val="0000FF"/>
                        </a:solidFill>
                        <a:latin typeface="Cambria Math" panose="02040503050406030204" pitchFamily="18" charset="0"/>
                        <a:cs typeface="Calibri"/>
                      </a:rPr>
                      <m:t>=0</m:t>
                    </m:r>
                    <m:r>
                      <a:rPr lang="en-US" i="1" spc="-15">
                        <a:latin typeface="Cambria Math" panose="02040503050406030204" pitchFamily="18" charset="0"/>
                        <a:cs typeface="Calibri"/>
                      </a:rPr>
                      <m:t> </m:t>
                    </m:r>
                    <m:r>
                      <m:rPr>
                        <m:sty m:val="p"/>
                      </m:rPr>
                      <a:rPr lang="en-US" spc="-15">
                        <a:latin typeface="Cambria Math" panose="02040503050406030204" pitchFamily="18" charset="0"/>
                        <a:cs typeface="Calibri"/>
                      </a:rPr>
                      <m:t>V</m:t>
                    </m:r>
                  </m:oMath>
                </a14:m>
                <a:r>
                  <a:rPr lang="en-US" spc="-15" dirty="0">
                    <a:cs typeface="Calibri"/>
                  </a:rPr>
                  <a:t>       </a:t>
                </a:r>
                <a:endParaRPr lang="en-US" spc="-15" dirty="0">
                  <a:latin typeface="Cambria Math" panose="02040503050406030204" pitchFamily="18" charset="0"/>
                  <a:cs typeface="Calibri"/>
                </a:endParaRPr>
              </a:p>
              <a:p>
                <a:pPr marL="25400">
                  <a:spcBef>
                    <a:spcPts val="145"/>
                  </a:spcBef>
                  <a:tabLst>
                    <a:tab pos="711200" algn="l"/>
                  </a:tabLst>
                </a:pPr>
                <a:r>
                  <a:rPr lang="en-US" spc="-15" dirty="0">
                    <a:cs typeface="Calibri"/>
                  </a:rPr>
                  <a:t>				</a:t>
                </a:r>
                <a14:m>
                  <m:oMath xmlns:m="http://schemas.openxmlformats.org/officeDocument/2006/math">
                    <m:r>
                      <a:rPr lang="en-US" b="1" i="1" spc="-15">
                        <a:solidFill>
                          <a:srgbClr val="FF0000"/>
                        </a:solidFill>
                        <a:latin typeface="Cambria Math" panose="02040503050406030204" pitchFamily="18" charset="0"/>
                        <a:cs typeface="Calibri"/>
                      </a:rPr>
                      <m:t>𝑰</m:t>
                    </m:r>
                    <m:r>
                      <a:rPr lang="en-US" i="1" spc="-15">
                        <a:latin typeface="Cambria Math" panose="02040503050406030204" pitchFamily="18" charset="0"/>
                        <a:cs typeface="Calibri"/>
                      </a:rPr>
                      <m:t>&gt;0 </m:t>
                    </m:r>
                    <m:r>
                      <a:rPr lang="en-US" b="1" spc="-15">
                        <a:latin typeface="Cambria Math" panose="02040503050406030204" pitchFamily="18" charset="0"/>
                        <a:cs typeface="Calibri"/>
                      </a:rPr>
                      <m:t>𝐦𝐀</m:t>
                    </m:r>
                  </m:oMath>
                </a14:m>
                <a:endParaRPr lang="en-US" dirty="0">
                  <a:cs typeface="Calibri"/>
                </a:endParaRPr>
              </a:p>
              <a:p>
                <a:r>
                  <a:rPr lang="en-US" b="1" dirty="0"/>
                  <a:t>	</a:t>
                </a:r>
                <a:r>
                  <a:rPr lang="en-US" dirty="0"/>
                  <a:t>Here, both conditions are fulfilled. </a:t>
                </a:r>
                <a:r>
                  <a:rPr lang="en-US" b="1" dirty="0">
                    <a:solidFill>
                      <a:srgbClr val="008000"/>
                    </a:solidFill>
                  </a:rPr>
                  <a:t>Assumption is Correct!</a:t>
                </a:r>
                <a:r>
                  <a:rPr lang="en-US" b="1" dirty="0"/>
                  <a:t> </a:t>
                </a:r>
              </a:p>
            </p:txBody>
          </p:sp>
        </mc:Choice>
        <mc:Fallback xmlns="">
          <p:sp>
            <p:nvSpPr>
              <p:cNvPr id="7" name="TextBox 6">
                <a:extLst>
                  <a:ext uri="{FF2B5EF4-FFF2-40B4-BE49-F238E27FC236}">
                    <a16:creationId xmlns:a16="http://schemas.microsoft.com/office/drawing/2014/main" id="{0A923359-1674-8144-A5F9-902774A07BDD}"/>
                  </a:ext>
                </a:extLst>
              </p:cNvPr>
              <p:cNvSpPr txBox="1">
                <a:spLocks noRot="1" noChangeAspect="1" noMove="1" noResize="1" noEditPoints="1" noAdjustHandles="1" noChangeArrowheads="1" noChangeShapeType="1" noTextEdit="1"/>
              </p:cNvSpPr>
              <p:nvPr/>
            </p:nvSpPr>
            <p:spPr>
              <a:xfrm>
                <a:off x="865517" y="2108014"/>
                <a:ext cx="6565093" cy="4337406"/>
              </a:xfrm>
              <a:prstGeom prst="rect">
                <a:avLst/>
              </a:prstGeom>
              <a:blipFill>
                <a:blip r:embed="rId8"/>
                <a:stretch>
                  <a:fillRect l="-1486" t="-1125" b="-140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65685911-9115-0C5C-E4FC-0572FDB547B1}"/>
                  </a:ext>
                </a:extLst>
              </p:cNvPr>
              <p:cNvSpPr txBox="1"/>
              <p:nvPr/>
            </p:nvSpPr>
            <p:spPr>
              <a:xfrm>
                <a:off x="8510553" y="4204594"/>
                <a:ext cx="2354362"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b="1" i="1" smtClean="0">
                          <a:latin typeface="Cambria Math" panose="02040503050406030204" pitchFamily="18" charset="0"/>
                        </a:rPr>
                        <m:t>+   </m:t>
                      </m:r>
                      <m:sSub>
                        <m:sSubPr>
                          <m:ctrlPr>
                            <a:rPr lang="en-US" sz="2800" b="1" i="1" smtClean="0">
                              <a:solidFill>
                                <a:srgbClr val="0000FF"/>
                              </a:solidFill>
                              <a:latin typeface="Cambria Math" panose="02040503050406030204" pitchFamily="18" charset="0"/>
                            </a:rPr>
                          </m:ctrlPr>
                        </m:sSubPr>
                        <m:e>
                          <m:r>
                            <a:rPr lang="en-US" sz="2800" b="1" i="1" smtClean="0">
                              <a:solidFill>
                                <a:srgbClr val="0000FF"/>
                              </a:solidFill>
                              <a:latin typeface="Cambria Math" panose="02040503050406030204" pitchFamily="18" charset="0"/>
                            </a:rPr>
                            <m:t>𝒗</m:t>
                          </m:r>
                        </m:e>
                        <m:sub>
                          <m:r>
                            <a:rPr lang="en-US" sz="2800" b="1" i="1" smtClean="0">
                              <a:solidFill>
                                <a:srgbClr val="0000FF"/>
                              </a:solidFill>
                              <a:latin typeface="Cambria Math" panose="02040503050406030204" pitchFamily="18" charset="0"/>
                            </a:rPr>
                            <m:t>𝒅</m:t>
                          </m:r>
                        </m:sub>
                      </m:sSub>
                      <m:r>
                        <a:rPr lang="en-US" sz="2800" b="1" i="1" smtClean="0">
                          <a:solidFill>
                            <a:srgbClr val="0000FF"/>
                          </a:solidFill>
                          <a:latin typeface="Cambria Math" panose="02040503050406030204" pitchFamily="18" charset="0"/>
                        </a:rPr>
                        <m:t>=</m:t>
                      </m:r>
                      <m:r>
                        <a:rPr lang="en-US" sz="2800" b="1" i="1" smtClean="0">
                          <a:solidFill>
                            <a:srgbClr val="0000FF"/>
                          </a:solidFill>
                          <a:latin typeface="Cambria Math" panose="02040503050406030204" pitchFamily="18" charset="0"/>
                        </a:rPr>
                        <m:t>𝟎</m:t>
                      </m:r>
                      <m:r>
                        <a:rPr lang="en-US" sz="2800" b="1" i="1" smtClean="0">
                          <a:solidFill>
                            <a:srgbClr val="0000FF"/>
                          </a:solidFill>
                          <a:latin typeface="Cambria Math" panose="02040503050406030204" pitchFamily="18" charset="0"/>
                        </a:rPr>
                        <m:t>  −</m:t>
                      </m:r>
                    </m:oMath>
                  </m:oMathPara>
                </a14:m>
                <a:endParaRPr lang="en-US" sz="2800" b="1" dirty="0"/>
              </a:p>
            </p:txBody>
          </p:sp>
        </mc:Choice>
        <mc:Fallback xmlns="">
          <p:sp>
            <p:nvSpPr>
              <p:cNvPr id="9" name="TextBox 8">
                <a:extLst>
                  <a:ext uri="{FF2B5EF4-FFF2-40B4-BE49-F238E27FC236}">
                    <a16:creationId xmlns:a16="http://schemas.microsoft.com/office/drawing/2014/main" id="{65685911-9115-0C5C-E4FC-0572FDB547B1}"/>
                  </a:ext>
                </a:extLst>
              </p:cNvPr>
              <p:cNvSpPr txBox="1">
                <a:spLocks noRot="1" noChangeAspect="1" noMove="1" noResize="1" noEditPoints="1" noAdjustHandles="1" noChangeArrowheads="1" noChangeShapeType="1" noTextEdit="1"/>
              </p:cNvSpPr>
              <p:nvPr/>
            </p:nvSpPr>
            <p:spPr>
              <a:xfrm>
                <a:off x="8510553" y="4204594"/>
                <a:ext cx="2354362" cy="523220"/>
              </a:xfrm>
              <a:prstGeom prst="rect">
                <a:avLst/>
              </a:prstGeom>
              <a:blipFill>
                <a:blip r:embed="rId9"/>
                <a:stretch>
                  <a:fillRect/>
                </a:stretch>
              </a:blipFill>
            </p:spPr>
            <p:txBody>
              <a:bodyPr/>
              <a:lstStyle/>
              <a:p>
                <a:r>
                  <a:rPr lang="en-US">
                    <a:noFill/>
                  </a:rPr>
                  <a:t> </a:t>
                </a:r>
              </a:p>
            </p:txBody>
          </p:sp>
        </mc:Fallback>
      </mc:AlternateContent>
      <p:sp>
        <p:nvSpPr>
          <p:cNvPr id="10" name="Rectangle: Rounded Corners 9">
            <a:extLst>
              <a:ext uri="{FF2B5EF4-FFF2-40B4-BE49-F238E27FC236}">
                <a16:creationId xmlns:a16="http://schemas.microsoft.com/office/drawing/2014/main" id="{9F49574F-AD01-F32F-CD78-D1D3012EF2E4}"/>
              </a:ext>
            </a:extLst>
          </p:cNvPr>
          <p:cNvSpPr/>
          <p:nvPr/>
        </p:nvSpPr>
        <p:spPr>
          <a:xfrm>
            <a:off x="2974020" y="4247669"/>
            <a:ext cx="2317072" cy="335094"/>
          </a:xfrm>
          <a:custGeom>
            <a:avLst/>
            <a:gdLst>
              <a:gd name="connsiteX0" fmla="*/ 0 w 2317072"/>
              <a:gd name="connsiteY0" fmla="*/ 55850 h 335094"/>
              <a:gd name="connsiteX1" fmla="*/ 55850 w 2317072"/>
              <a:gd name="connsiteY1" fmla="*/ 0 h 335094"/>
              <a:gd name="connsiteX2" fmla="*/ 563086 w 2317072"/>
              <a:gd name="connsiteY2" fmla="*/ 0 h 335094"/>
              <a:gd name="connsiteX3" fmla="*/ 1092375 w 2317072"/>
              <a:gd name="connsiteY3" fmla="*/ 0 h 335094"/>
              <a:gd name="connsiteX4" fmla="*/ 1599610 w 2317072"/>
              <a:gd name="connsiteY4" fmla="*/ 0 h 335094"/>
              <a:gd name="connsiteX5" fmla="*/ 2261222 w 2317072"/>
              <a:gd name="connsiteY5" fmla="*/ 0 h 335094"/>
              <a:gd name="connsiteX6" fmla="*/ 2317072 w 2317072"/>
              <a:gd name="connsiteY6" fmla="*/ 55850 h 335094"/>
              <a:gd name="connsiteX7" fmla="*/ 2317072 w 2317072"/>
              <a:gd name="connsiteY7" fmla="*/ 279244 h 335094"/>
              <a:gd name="connsiteX8" fmla="*/ 2261222 w 2317072"/>
              <a:gd name="connsiteY8" fmla="*/ 335094 h 335094"/>
              <a:gd name="connsiteX9" fmla="*/ 1776040 w 2317072"/>
              <a:gd name="connsiteY9" fmla="*/ 335094 h 335094"/>
              <a:gd name="connsiteX10" fmla="*/ 1246751 w 2317072"/>
              <a:gd name="connsiteY10" fmla="*/ 335094 h 335094"/>
              <a:gd name="connsiteX11" fmla="*/ 739515 w 2317072"/>
              <a:gd name="connsiteY11" fmla="*/ 335094 h 335094"/>
              <a:gd name="connsiteX12" fmla="*/ 55850 w 2317072"/>
              <a:gd name="connsiteY12" fmla="*/ 335094 h 335094"/>
              <a:gd name="connsiteX13" fmla="*/ 0 w 2317072"/>
              <a:gd name="connsiteY13" fmla="*/ 279244 h 335094"/>
              <a:gd name="connsiteX14" fmla="*/ 0 w 2317072"/>
              <a:gd name="connsiteY14" fmla="*/ 55850 h 335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17072" h="335094" extrusionOk="0">
                <a:moveTo>
                  <a:pt x="0" y="55850"/>
                </a:moveTo>
                <a:cubicBezTo>
                  <a:pt x="7716" y="25921"/>
                  <a:pt x="24322" y="-919"/>
                  <a:pt x="55850" y="0"/>
                </a:cubicBezTo>
                <a:cubicBezTo>
                  <a:pt x="214540" y="-7516"/>
                  <a:pt x="349708" y="48997"/>
                  <a:pt x="563086" y="0"/>
                </a:cubicBezTo>
                <a:cubicBezTo>
                  <a:pt x="776464" y="-48997"/>
                  <a:pt x="890822" y="7043"/>
                  <a:pt x="1092375" y="0"/>
                </a:cubicBezTo>
                <a:cubicBezTo>
                  <a:pt x="1293928" y="-7043"/>
                  <a:pt x="1391527" y="48920"/>
                  <a:pt x="1599610" y="0"/>
                </a:cubicBezTo>
                <a:cubicBezTo>
                  <a:pt x="1807693" y="-48920"/>
                  <a:pt x="2072982" y="58440"/>
                  <a:pt x="2261222" y="0"/>
                </a:cubicBezTo>
                <a:cubicBezTo>
                  <a:pt x="2296946" y="1115"/>
                  <a:pt x="2319933" y="21569"/>
                  <a:pt x="2317072" y="55850"/>
                </a:cubicBezTo>
                <a:cubicBezTo>
                  <a:pt x="2340310" y="136671"/>
                  <a:pt x="2307979" y="216356"/>
                  <a:pt x="2317072" y="279244"/>
                </a:cubicBezTo>
                <a:cubicBezTo>
                  <a:pt x="2321930" y="302526"/>
                  <a:pt x="2293884" y="334245"/>
                  <a:pt x="2261222" y="335094"/>
                </a:cubicBezTo>
                <a:cubicBezTo>
                  <a:pt x="2052877" y="357477"/>
                  <a:pt x="1904910" y="312989"/>
                  <a:pt x="1776040" y="335094"/>
                </a:cubicBezTo>
                <a:cubicBezTo>
                  <a:pt x="1647170" y="357199"/>
                  <a:pt x="1439324" y="281454"/>
                  <a:pt x="1246751" y="335094"/>
                </a:cubicBezTo>
                <a:cubicBezTo>
                  <a:pt x="1054178" y="388734"/>
                  <a:pt x="928468" y="284343"/>
                  <a:pt x="739515" y="335094"/>
                </a:cubicBezTo>
                <a:cubicBezTo>
                  <a:pt x="550562" y="385845"/>
                  <a:pt x="354569" y="333454"/>
                  <a:pt x="55850" y="335094"/>
                </a:cubicBezTo>
                <a:cubicBezTo>
                  <a:pt x="30204" y="342564"/>
                  <a:pt x="-2016" y="311101"/>
                  <a:pt x="0" y="279244"/>
                </a:cubicBezTo>
                <a:cubicBezTo>
                  <a:pt x="-25593" y="196198"/>
                  <a:pt x="6677" y="113041"/>
                  <a:pt x="0" y="55850"/>
                </a:cubicBezTo>
                <a:close/>
              </a:path>
            </a:pathLst>
          </a:custGeom>
          <a:noFill/>
          <a:ln w="38100">
            <a:solidFill>
              <a:srgbClr val="FF0000"/>
            </a:solidFill>
            <a:extLst>
              <a:ext uri="{C807C97D-BFC1-408E-A445-0C87EB9F89A2}">
                <ask:lineSketchStyleProps xmlns:ask="http://schemas.microsoft.com/office/drawing/2018/sketchyshapes" sd="2214188587">
                  <a:prstGeom prst="round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B7390A68-82C0-994F-2BAD-A7F4A7998BC8}"/>
              </a:ext>
            </a:extLst>
          </p:cNvPr>
          <p:cNvSpPr/>
          <p:nvPr/>
        </p:nvSpPr>
        <p:spPr>
          <a:xfrm>
            <a:off x="4545367" y="4892868"/>
            <a:ext cx="1189608" cy="369332"/>
          </a:xfrm>
          <a:custGeom>
            <a:avLst/>
            <a:gdLst>
              <a:gd name="connsiteX0" fmla="*/ 0 w 1189608"/>
              <a:gd name="connsiteY0" fmla="*/ 61557 h 369332"/>
              <a:gd name="connsiteX1" fmla="*/ 61557 w 1189608"/>
              <a:gd name="connsiteY1" fmla="*/ 0 h 369332"/>
              <a:gd name="connsiteX2" fmla="*/ 573474 w 1189608"/>
              <a:gd name="connsiteY2" fmla="*/ 0 h 369332"/>
              <a:gd name="connsiteX3" fmla="*/ 1128051 w 1189608"/>
              <a:gd name="connsiteY3" fmla="*/ 0 h 369332"/>
              <a:gd name="connsiteX4" fmla="*/ 1189608 w 1189608"/>
              <a:gd name="connsiteY4" fmla="*/ 61557 h 369332"/>
              <a:gd name="connsiteX5" fmla="*/ 1189608 w 1189608"/>
              <a:gd name="connsiteY5" fmla="*/ 307775 h 369332"/>
              <a:gd name="connsiteX6" fmla="*/ 1128051 w 1189608"/>
              <a:gd name="connsiteY6" fmla="*/ 369332 h 369332"/>
              <a:gd name="connsiteX7" fmla="*/ 573474 w 1189608"/>
              <a:gd name="connsiteY7" fmla="*/ 369332 h 369332"/>
              <a:gd name="connsiteX8" fmla="*/ 61557 w 1189608"/>
              <a:gd name="connsiteY8" fmla="*/ 369332 h 369332"/>
              <a:gd name="connsiteX9" fmla="*/ 0 w 1189608"/>
              <a:gd name="connsiteY9" fmla="*/ 307775 h 369332"/>
              <a:gd name="connsiteX10" fmla="*/ 0 w 1189608"/>
              <a:gd name="connsiteY10" fmla="*/ 61557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9608" h="369332" extrusionOk="0">
                <a:moveTo>
                  <a:pt x="0" y="61557"/>
                </a:moveTo>
                <a:cubicBezTo>
                  <a:pt x="7330" y="28430"/>
                  <a:pt x="21800" y="-7750"/>
                  <a:pt x="61557" y="0"/>
                </a:cubicBezTo>
                <a:cubicBezTo>
                  <a:pt x="249598" y="-61184"/>
                  <a:pt x="354046" y="20700"/>
                  <a:pt x="573474" y="0"/>
                </a:cubicBezTo>
                <a:cubicBezTo>
                  <a:pt x="792902" y="-20700"/>
                  <a:pt x="958957" y="43435"/>
                  <a:pt x="1128051" y="0"/>
                </a:cubicBezTo>
                <a:cubicBezTo>
                  <a:pt x="1160294" y="7849"/>
                  <a:pt x="1181014" y="28993"/>
                  <a:pt x="1189608" y="61557"/>
                </a:cubicBezTo>
                <a:cubicBezTo>
                  <a:pt x="1197268" y="168709"/>
                  <a:pt x="1160144" y="216580"/>
                  <a:pt x="1189608" y="307775"/>
                </a:cubicBezTo>
                <a:cubicBezTo>
                  <a:pt x="1191400" y="342926"/>
                  <a:pt x="1167275" y="363153"/>
                  <a:pt x="1128051" y="369332"/>
                </a:cubicBezTo>
                <a:cubicBezTo>
                  <a:pt x="899759" y="414321"/>
                  <a:pt x="700703" y="357571"/>
                  <a:pt x="573474" y="369332"/>
                </a:cubicBezTo>
                <a:cubicBezTo>
                  <a:pt x="446245" y="381093"/>
                  <a:pt x="188070" y="317069"/>
                  <a:pt x="61557" y="369332"/>
                </a:cubicBezTo>
                <a:cubicBezTo>
                  <a:pt x="27030" y="362971"/>
                  <a:pt x="0" y="340013"/>
                  <a:pt x="0" y="307775"/>
                </a:cubicBezTo>
                <a:cubicBezTo>
                  <a:pt x="-29295" y="220971"/>
                  <a:pt x="15467" y="145035"/>
                  <a:pt x="0" y="61557"/>
                </a:cubicBezTo>
                <a:close/>
              </a:path>
            </a:pathLst>
          </a:custGeom>
          <a:noFill/>
          <a:ln w="38100">
            <a:solidFill>
              <a:srgbClr val="FF0000"/>
            </a:solidFill>
            <a:extLst>
              <a:ext uri="{C807C97D-BFC1-408E-A445-0C87EB9F89A2}">
                <ask:lineSketchStyleProps xmlns:ask="http://schemas.microsoft.com/office/drawing/2018/sketchyshapes" sd="2214188587">
                  <a:prstGeom prst="round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493124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animEffect transition="in" filter="fade">
                                      <p:cBhvr>
                                        <p:cTn id="7" dur="500"/>
                                        <p:tgtEl>
                                          <p:spTgt spid="7">
                                            <p:txEl>
                                              <p:pRg st="1" end="1"/>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animEffect transition="in" filter="fade">
                                      <p:cBhvr>
                                        <p:cTn id="11" dur="500"/>
                                        <p:tgtEl>
                                          <p:spTgt spid="7">
                                            <p:txEl>
                                              <p:pRg st="2" end="2"/>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animEffect transition="in" filter="fade">
                                      <p:cBhvr>
                                        <p:cTn id="15" dur="500"/>
                                        <p:tgtEl>
                                          <p:spTgt spid="7">
                                            <p:txEl>
                                              <p:pRg st="3" end="3"/>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7">
                                            <p:txEl>
                                              <p:pRg st="8" end="8"/>
                                            </p:txEl>
                                          </p:spTgt>
                                        </p:tgtEl>
                                        <p:attrNameLst>
                                          <p:attrName>style.visibility</p:attrName>
                                        </p:attrNameLst>
                                      </p:cBhvr>
                                      <p:to>
                                        <p:strVal val="visible"/>
                                      </p:to>
                                    </p:set>
                                    <p:animEffect transition="in" filter="fade">
                                      <p:cBhvr>
                                        <p:cTn id="18" dur="500"/>
                                        <p:tgtEl>
                                          <p:spTgt spid="7">
                                            <p:txEl>
                                              <p:pRg st="8" end="8"/>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7">
                                            <p:txEl>
                                              <p:pRg st="9" end="9"/>
                                            </p:txEl>
                                          </p:spTgt>
                                        </p:tgtEl>
                                        <p:attrNameLst>
                                          <p:attrName>style.visibility</p:attrName>
                                        </p:attrNameLst>
                                      </p:cBhvr>
                                      <p:to>
                                        <p:strVal val="visible"/>
                                      </p:to>
                                    </p:set>
                                    <p:animEffect transition="in" filter="fade">
                                      <p:cBhvr>
                                        <p:cTn id="21" dur="500"/>
                                        <p:tgtEl>
                                          <p:spTgt spid="7">
                                            <p:txEl>
                                              <p:pRg st="9" end="9"/>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7">
                                            <p:txEl>
                                              <p:pRg st="5" end="5"/>
                                            </p:txEl>
                                          </p:spTgt>
                                        </p:tgtEl>
                                        <p:attrNameLst>
                                          <p:attrName>style.visibility</p:attrName>
                                        </p:attrNameLst>
                                      </p:cBhvr>
                                      <p:to>
                                        <p:strVal val="visible"/>
                                      </p:to>
                                    </p:set>
                                    <p:animEffect transition="in" filter="fade">
                                      <p:cBhvr>
                                        <p:cTn id="26" dur="500"/>
                                        <p:tgtEl>
                                          <p:spTgt spid="7">
                                            <p:txEl>
                                              <p:pRg st="5" end="5"/>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7">
                                            <p:txEl>
                                              <p:pRg st="6" end="6"/>
                                            </p:txEl>
                                          </p:spTgt>
                                        </p:tgtEl>
                                        <p:attrNameLst>
                                          <p:attrName>style.visibility</p:attrName>
                                        </p:attrNameLst>
                                      </p:cBhvr>
                                      <p:to>
                                        <p:strVal val="visible"/>
                                      </p:to>
                                    </p:set>
                                    <p:animEffect transition="in" filter="fade">
                                      <p:cBhvr>
                                        <p:cTn id="29" dur="500"/>
                                        <p:tgtEl>
                                          <p:spTgt spid="7">
                                            <p:txEl>
                                              <p:pRg st="6" end="6"/>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par>
                                <p:cTn id="33" presetID="10" presetClass="entr" presetSubtype="0" fill="hold" nodeType="withEffect">
                                  <p:stCondLst>
                                    <p:cond delay="0"/>
                                  </p:stCondLst>
                                  <p:childTnLst>
                                    <p:set>
                                      <p:cBhvr>
                                        <p:cTn id="34" dur="1" fill="hold">
                                          <p:stCondLst>
                                            <p:cond delay="0"/>
                                          </p:stCondLst>
                                        </p:cTn>
                                        <p:tgtEl>
                                          <p:spTgt spid="1030"/>
                                        </p:tgtEl>
                                        <p:attrNameLst>
                                          <p:attrName>style.visibility</p:attrName>
                                        </p:attrNameLst>
                                      </p:cBhvr>
                                      <p:to>
                                        <p:strVal val="visible"/>
                                      </p:to>
                                    </p:set>
                                    <p:animEffect transition="in" filter="fade">
                                      <p:cBhvr>
                                        <p:cTn id="35" dur="500"/>
                                        <p:tgtEl>
                                          <p:spTgt spid="1030"/>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9"/>
                                        </p:tgtEl>
                                        <p:attrNameLst>
                                          <p:attrName>style.visibility</p:attrName>
                                        </p:attrNameLst>
                                      </p:cBhvr>
                                      <p:to>
                                        <p:strVal val="visible"/>
                                      </p:to>
                                    </p:set>
                                    <p:animEffect transition="in" filter="fade">
                                      <p:cBhvr>
                                        <p:cTn id="38" dur="500"/>
                                        <p:tgtEl>
                                          <p:spTgt spid="9"/>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
                                        </p:tgtEl>
                                        <p:attrNameLst>
                                          <p:attrName>style.visibility</p:attrName>
                                        </p:attrNameLst>
                                      </p:cBhvr>
                                      <p:to>
                                        <p:strVal val="visible"/>
                                      </p:to>
                                    </p:set>
                                    <p:animEffect transition="in" filter="fade">
                                      <p:cBhvr>
                                        <p:cTn id="41" dur="500"/>
                                        <p:tgtEl>
                                          <p:spTgt spid="3"/>
                                        </p:tgtEl>
                                      </p:cBhvr>
                                    </p:animEffect>
                                  </p:childTnLst>
                                </p:cTn>
                              </p:par>
                            </p:childTnLst>
                          </p:cTn>
                        </p:par>
                        <p:par>
                          <p:cTn id="42" fill="hold">
                            <p:stCondLst>
                              <p:cond delay="500"/>
                            </p:stCondLst>
                            <p:childTnLst>
                              <p:par>
                                <p:cTn id="43" presetID="10" presetClass="entr" presetSubtype="0" fill="hold" nodeType="afterEffect">
                                  <p:stCondLst>
                                    <p:cond delay="0"/>
                                  </p:stCondLst>
                                  <p:childTnLst>
                                    <p:set>
                                      <p:cBhvr>
                                        <p:cTn id="44" dur="1" fill="hold">
                                          <p:stCondLst>
                                            <p:cond delay="0"/>
                                          </p:stCondLst>
                                        </p:cTn>
                                        <p:tgtEl>
                                          <p:spTgt spid="7">
                                            <p:txEl>
                                              <p:pRg st="7" end="7"/>
                                            </p:txEl>
                                          </p:spTgt>
                                        </p:tgtEl>
                                        <p:attrNameLst>
                                          <p:attrName>style.visibility</p:attrName>
                                        </p:attrNameLst>
                                      </p:cBhvr>
                                      <p:to>
                                        <p:strVal val="visible"/>
                                      </p:to>
                                    </p:set>
                                    <p:animEffect transition="in" filter="fade">
                                      <p:cBhvr>
                                        <p:cTn id="45" dur="500"/>
                                        <p:tgtEl>
                                          <p:spTgt spid="7">
                                            <p:txEl>
                                              <p:pRg st="7" end="7"/>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7">
                                            <p:txEl>
                                              <p:pRg st="10" end="10"/>
                                            </p:txEl>
                                          </p:spTgt>
                                        </p:tgtEl>
                                        <p:attrNameLst>
                                          <p:attrName>style.visibility</p:attrName>
                                        </p:attrNameLst>
                                      </p:cBhvr>
                                      <p:to>
                                        <p:strVal val="visible"/>
                                      </p:to>
                                    </p:set>
                                    <p:animEffect transition="in" filter="fade">
                                      <p:cBhvr>
                                        <p:cTn id="50" dur="500"/>
                                        <p:tgtEl>
                                          <p:spTgt spid="7">
                                            <p:txEl>
                                              <p:pRg st="10" end="1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3"/>
                                        </p:tgtEl>
                                        <p:attrNameLst>
                                          <p:attrName>style.visibility</p:attrName>
                                        </p:attrNameLst>
                                      </p:cBhvr>
                                      <p:to>
                                        <p:strVal val="visible"/>
                                      </p:to>
                                    </p:set>
                                    <p:animEffect transition="in" filter="fade">
                                      <p:cBhvr>
                                        <p:cTn id="53" dur="500"/>
                                        <p:tgtEl>
                                          <p:spTgt spid="13"/>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10"/>
                                        </p:tgtEl>
                                        <p:attrNameLst>
                                          <p:attrName>style.visibility</p:attrName>
                                        </p:attrNameLst>
                                      </p:cBhvr>
                                      <p:to>
                                        <p:strVal val="visible"/>
                                      </p:to>
                                    </p:set>
                                    <p:animEffect transition="in" filter="fade">
                                      <p:cBhvr>
                                        <p:cTn id="5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3" grpId="0"/>
      <p:bldP spid="9" grpId="0"/>
      <p:bldP spid="10" grpId="0" animBg="1"/>
      <p:bldP spid="13"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9C0FE1-3414-4DBC-6CEF-0DD4544FF3DF}"/>
            </a:ext>
          </a:extLst>
        </p:cNvPr>
        <p:cNvGrpSpPr/>
        <p:nvPr/>
      </p:nvGrpSpPr>
      <p:grpSpPr>
        <a:xfrm>
          <a:off x="0" y="0"/>
          <a:ext cx="0" cy="0"/>
          <a:chOff x="0" y="0"/>
          <a:chExt cx="0" cy="0"/>
        </a:xfrm>
      </p:grpSpPr>
      <p:pic>
        <p:nvPicPr>
          <p:cNvPr id="12296" name="Picture 8">
            <a:extLst>
              <a:ext uri="{FF2B5EF4-FFF2-40B4-BE49-F238E27FC236}">
                <a16:creationId xmlns:a16="http://schemas.microsoft.com/office/drawing/2014/main" id="{0DAFD3A1-EDC2-DA12-C689-F7845CD98AA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34365" y="4700279"/>
            <a:ext cx="2857707" cy="1733194"/>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a:extLst>
              <a:ext uri="{FF2B5EF4-FFF2-40B4-BE49-F238E27FC236}">
                <a16:creationId xmlns:a16="http://schemas.microsoft.com/office/drawing/2014/main" id="{99F3B7B4-8FAC-A6A6-3A37-3BC9A3AE364A}"/>
              </a:ext>
            </a:extLst>
          </p:cNvPr>
          <p:cNvSpPr>
            <a:spLocks noGrp="1"/>
          </p:cNvSpPr>
          <p:nvPr>
            <p:ph type="title"/>
          </p:nvPr>
        </p:nvSpPr>
        <p:spPr>
          <a:xfrm>
            <a:off x="838200" y="365125"/>
            <a:ext cx="10515600" cy="1325563"/>
          </a:xfrm>
        </p:spPr>
        <p:txBody>
          <a:bodyPr/>
          <a:lstStyle/>
          <a:p>
            <a:r>
              <a:rPr lang="en-US" dirty="0"/>
              <a:t>Example Problems (Ideal Diode)</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4D3DEA05-9ACE-CC5B-4284-096A9F398ECB}"/>
                  </a:ext>
                </a:extLst>
              </p:cNvPr>
              <p:cNvSpPr txBox="1"/>
              <p:nvPr/>
            </p:nvSpPr>
            <p:spPr>
              <a:xfrm>
                <a:off x="865516" y="1591677"/>
                <a:ext cx="3555563" cy="461665"/>
              </a:xfrm>
              <a:prstGeom prst="rect">
                <a:avLst/>
              </a:prstGeom>
              <a:noFill/>
            </p:spPr>
            <p:txBody>
              <a:bodyPr wrap="square" rtlCol="0">
                <a:spAutoFit/>
              </a:bodyPr>
              <a:lstStyle/>
              <a:p>
                <a:r>
                  <a:rPr lang="en-US" sz="2400" dirty="0">
                    <a:solidFill>
                      <a:schemeClr val="accent1">
                        <a:lumMod val="75000"/>
                      </a:schemeClr>
                    </a:solidFill>
                  </a:rPr>
                  <a:t>Example 2: </a:t>
                </a:r>
                <a14:m>
                  <m:oMath xmlns:m="http://schemas.openxmlformats.org/officeDocument/2006/math">
                    <m:sSub>
                      <m:sSubPr>
                        <m:ctrlPr>
                          <a:rPr lang="en-US" sz="2400" i="1">
                            <a:solidFill>
                              <a:schemeClr val="accent1">
                                <a:lumMod val="75000"/>
                              </a:schemeClr>
                            </a:solidFill>
                            <a:latin typeface="Cambria Math" panose="02040503050406030204" pitchFamily="18" charset="0"/>
                          </a:rPr>
                        </m:ctrlPr>
                      </m:sSubPr>
                      <m:e>
                        <m:r>
                          <a:rPr lang="en-US" sz="2400" i="1">
                            <a:solidFill>
                              <a:schemeClr val="accent1">
                                <a:lumMod val="75000"/>
                              </a:schemeClr>
                            </a:solidFill>
                            <a:latin typeface="Cambria Math" panose="02040503050406030204" pitchFamily="18" charset="0"/>
                          </a:rPr>
                          <m:t>𝑅</m:t>
                        </m:r>
                      </m:e>
                      <m:sub>
                        <m:r>
                          <a:rPr lang="en-US" sz="2400" i="1">
                            <a:solidFill>
                              <a:schemeClr val="accent1">
                                <a:lumMod val="75000"/>
                              </a:schemeClr>
                            </a:solidFill>
                            <a:latin typeface="Cambria Math" panose="02040503050406030204" pitchFamily="18" charset="0"/>
                          </a:rPr>
                          <m:t>𝐿</m:t>
                        </m:r>
                      </m:sub>
                    </m:sSub>
                    <m:r>
                      <a:rPr lang="en-US" sz="2400" i="1">
                        <a:solidFill>
                          <a:schemeClr val="accent1">
                            <a:lumMod val="75000"/>
                          </a:schemeClr>
                        </a:solidFill>
                        <a:latin typeface="Cambria Math" panose="02040503050406030204" pitchFamily="18" charset="0"/>
                      </a:rPr>
                      <m:t>=2.5</m:t>
                    </m:r>
                    <m:r>
                      <a:rPr lang="en-US" sz="2400" b="1">
                        <a:solidFill>
                          <a:schemeClr val="accent1">
                            <a:lumMod val="75000"/>
                          </a:schemeClr>
                        </a:solidFill>
                        <a:latin typeface="Cambria Math" panose="02040503050406030204" pitchFamily="18" charset="0"/>
                      </a:rPr>
                      <m:t> </m:t>
                    </m:r>
                    <m:r>
                      <a:rPr lang="en-US" sz="2400" b="1">
                        <a:solidFill>
                          <a:schemeClr val="accent1">
                            <a:lumMod val="75000"/>
                          </a:schemeClr>
                        </a:solidFill>
                        <a:latin typeface="Cambria Math" panose="02040503050406030204" pitchFamily="18" charset="0"/>
                      </a:rPr>
                      <m:t>𝐤</m:t>
                    </m:r>
                    <m:r>
                      <a:rPr lang="en-US" sz="2400" b="1">
                        <a:solidFill>
                          <a:schemeClr val="accent1">
                            <a:lumMod val="75000"/>
                          </a:schemeClr>
                        </a:solidFill>
                        <a:latin typeface="Cambria Math" panose="02040503050406030204" pitchFamily="18" charset="0"/>
                      </a:rPr>
                      <m:t>𝛀</m:t>
                    </m:r>
                  </m:oMath>
                </a14:m>
                <a:endParaRPr lang="en-US" sz="2400" dirty="0">
                  <a:solidFill>
                    <a:schemeClr val="accent1">
                      <a:lumMod val="75000"/>
                    </a:schemeClr>
                  </a:solidFill>
                </a:endParaRPr>
              </a:p>
            </p:txBody>
          </p:sp>
        </mc:Choice>
        <mc:Fallback xmlns="">
          <p:sp>
            <p:nvSpPr>
              <p:cNvPr id="5" name="TextBox 4">
                <a:extLst>
                  <a:ext uri="{FF2B5EF4-FFF2-40B4-BE49-F238E27FC236}">
                    <a16:creationId xmlns:a16="http://schemas.microsoft.com/office/drawing/2014/main" id="{4D3DEA05-9ACE-CC5B-4284-096A9F398ECB}"/>
                  </a:ext>
                </a:extLst>
              </p:cNvPr>
              <p:cNvSpPr txBox="1">
                <a:spLocks noRot="1" noChangeAspect="1" noMove="1" noResize="1" noEditPoints="1" noAdjustHandles="1" noChangeArrowheads="1" noChangeShapeType="1" noTextEdit="1"/>
              </p:cNvSpPr>
              <p:nvPr/>
            </p:nvSpPr>
            <p:spPr>
              <a:xfrm>
                <a:off x="865516" y="1591677"/>
                <a:ext cx="3555563" cy="461665"/>
              </a:xfrm>
              <a:prstGeom prst="rect">
                <a:avLst/>
              </a:prstGeom>
              <a:blipFill>
                <a:blip r:embed="rId3"/>
                <a:stretch>
                  <a:fillRect l="-2744" t="-10526" b="-28947"/>
                </a:stretch>
              </a:blipFill>
            </p:spPr>
            <p:txBody>
              <a:bodyPr/>
              <a:lstStyle/>
              <a:p>
                <a:r>
                  <a:rPr lang="en-US">
                    <a:noFill/>
                  </a:rPr>
                  <a:t> </a:t>
                </a:r>
              </a:p>
            </p:txBody>
          </p:sp>
        </mc:Fallback>
      </mc:AlternateContent>
      <p:sp>
        <p:nvSpPr>
          <p:cNvPr id="11" name="Arrow: Right 10">
            <a:extLst>
              <a:ext uri="{FF2B5EF4-FFF2-40B4-BE49-F238E27FC236}">
                <a16:creationId xmlns:a16="http://schemas.microsoft.com/office/drawing/2014/main" id="{9D5290A2-BDAD-45B0-BCB5-410A87759F1E}"/>
              </a:ext>
            </a:extLst>
          </p:cNvPr>
          <p:cNvSpPr/>
          <p:nvPr/>
        </p:nvSpPr>
        <p:spPr>
          <a:xfrm rot="5400000">
            <a:off x="8804900" y="3350595"/>
            <a:ext cx="1371215" cy="336784"/>
          </a:xfrm>
          <a:prstGeom prst="rightArrow">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6830CA8-800D-FD8D-4AFC-A1A7D4D97EB3}"/>
                  </a:ext>
                </a:extLst>
              </p:cNvPr>
              <p:cNvSpPr txBox="1"/>
              <p:nvPr/>
            </p:nvSpPr>
            <p:spPr>
              <a:xfrm>
                <a:off x="8851576" y="1466059"/>
                <a:ext cx="1593770"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b="1" i="1" smtClean="0">
                          <a:latin typeface="Cambria Math" panose="02040503050406030204" pitchFamily="18" charset="0"/>
                        </a:rPr>
                        <m:t>−   </m:t>
                      </m:r>
                      <m:sSub>
                        <m:sSubPr>
                          <m:ctrlPr>
                            <a:rPr lang="en-US" sz="2800" b="1" i="1" smtClean="0">
                              <a:solidFill>
                                <a:srgbClr val="0000FF"/>
                              </a:solidFill>
                              <a:latin typeface="Cambria Math" panose="02040503050406030204" pitchFamily="18" charset="0"/>
                            </a:rPr>
                          </m:ctrlPr>
                        </m:sSubPr>
                        <m:e>
                          <m:r>
                            <a:rPr lang="en-US" sz="2800" b="1" i="1" smtClean="0">
                              <a:solidFill>
                                <a:srgbClr val="0000FF"/>
                              </a:solidFill>
                              <a:latin typeface="Cambria Math" panose="02040503050406030204" pitchFamily="18" charset="0"/>
                            </a:rPr>
                            <m:t>𝒗</m:t>
                          </m:r>
                        </m:e>
                        <m:sub>
                          <m:r>
                            <a:rPr lang="en-US" sz="2800" b="1" i="1" smtClean="0">
                              <a:solidFill>
                                <a:srgbClr val="0000FF"/>
                              </a:solidFill>
                              <a:latin typeface="Cambria Math" panose="02040503050406030204" pitchFamily="18" charset="0"/>
                            </a:rPr>
                            <m:t>𝒅</m:t>
                          </m:r>
                        </m:sub>
                      </m:sSub>
                      <m:r>
                        <a:rPr lang="en-US" sz="2800" b="1" i="1" smtClean="0">
                          <a:solidFill>
                            <a:srgbClr val="0000FF"/>
                          </a:solidFill>
                          <a:latin typeface="Cambria Math" panose="02040503050406030204" pitchFamily="18" charset="0"/>
                        </a:rPr>
                        <m:t> </m:t>
                      </m:r>
                      <m:r>
                        <a:rPr lang="en-US" sz="2800" b="1" i="1" smtClean="0">
                          <a:solidFill>
                            <a:schemeClr val="tx1"/>
                          </a:solidFill>
                          <a:latin typeface="Cambria Math" panose="02040503050406030204" pitchFamily="18" charset="0"/>
                        </a:rPr>
                        <m:t>+</m:t>
                      </m:r>
                    </m:oMath>
                  </m:oMathPara>
                </a14:m>
                <a:endParaRPr lang="en-US" sz="2800" b="1" dirty="0"/>
              </a:p>
            </p:txBody>
          </p:sp>
        </mc:Choice>
        <mc:Fallback xmlns="">
          <p:sp>
            <p:nvSpPr>
              <p:cNvPr id="6" name="TextBox 5">
                <a:extLst>
                  <a:ext uri="{FF2B5EF4-FFF2-40B4-BE49-F238E27FC236}">
                    <a16:creationId xmlns:a16="http://schemas.microsoft.com/office/drawing/2014/main" id="{66830CA8-800D-FD8D-4AFC-A1A7D4D97EB3}"/>
                  </a:ext>
                </a:extLst>
              </p:cNvPr>
              <p:cNvSpPr txBox="1">
                <a:spLocks noRot="1" noChangeAspect="1" noMove="1" noResize="1" noEditPoints="1" noAdjustHandles="1" noChangeArrowheads="1" noChangeShapeType="1" noTextEdit="1"/>
              </p:cNvSpPr>
              <p:nvPr/>
            </p:nvSpPr>
            <p:spPr>
              <a:xfrm>
                <a:off x="8851576" y="1466059"/>
                <a:ext cx="1593770" cy="523220"/>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219B6E00-98FF-FF58-29E9-683DB8B3A94A}"/>
                  </a:ext>
                </a:extLst>
              </p:cNvPr>
              <p:cNvSpPr txBox="1"/>
              <p:nvPr/>
            </p:nvSpPr>
            <p:spPr>
              <a:xfrm>
                <a:off x="7312156" y="2181812"/>
                <a:ext cx="1532065" cy="317123"/>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US" sz="1800" b="1" i="1" dirty="0" smtClean="0">
                              <a:solidFill>
                                <a:srgbClr val="0000FF"/>
                              </a:solidFill>
                              <a:latin typeface="Cambria Math" panose="02040503050406030204" pitchFamily="18" charset="0"/>
                            </a:rPr>
                          </m:ctrlPr>
                        </m:sSubPr>
                        <m:e>
                          <m:r>
                            <a:rPr lang="en-US" sz="1800" b="1" i="1" dirty="0" smtClean="0">
                              <a:solidFill>
                                <a:srgbClr val="0000FF"/>
                              </a:solidFill>
                              <a:latin typeface="Cambria Math" panose="02040503050406030204" pitchFamily="18" charset="0"/>
                            </a:rPr>
                            <m:t>𝒗</m:t>
                          </m:r>
                        </m:e>
                        <m:sub>
                          <m:r>
                            <a:rPr lang="en-US" sz="1800" b="1" i="1" dirty="0" smtClean="0">
                              <a:solidFill>
                                <a:srgbClr val="0000FF"/>
                              </a:solidFill>
                              <a:latin typeface="Cambria Math" panose="02040503050406030204" pitchFamily="18" charset="0"/>
                            </a:rPr>
                            <m:t>𝑰𝑵</m:t>
                          </m:r>
                        </m:sub>
                      </m:sSub>
                      <m:r>
                        <a:rPr lang="en-US" sz="1800" b="1" i="1" dirty="0">
                          <a:solidFill>
                            <a:srgbClr val="0000FF"/>
                          </a:solidFill>
                          <a:latin typeface="Cambria Math" panose="02040503050406030204" pitchFamily="18" charset="0"/>
                        </a:rPr>
                        <m:t>=</m:t>
                      </m:r>
                      <m:r>
                        <a:rPr lang="en-US" sz="1800" b="1" i="1" dirty="0">
                          <a:solidFill>
                            <a:srgbClr val="0000FF"/>
                          </a:solidFill>
                          <a:latin typeface="Cambria Math" panose="02040503050406030204" pitchFamily="18" charset="0"/>
                        </a:rPr>
                        <m:t>𝟓</m:t>
                      </m:r>
                      <m:r>
                        <a:rPr lang="en-US" sz="1800" b="1" i="1" dirty="0" smtClean="0">
                          <a:solidFill>
                            <a:srgbClr val="0000FF"/>
                          </a:solidFill>
                          <a:latin typeface="Cambria Math" panose="02040503050406030204" pitchFamily="18" charset="0"/>
                        </a:rPr>
                        <m:t> </m:t>
                      </m:r>
                      <m:r>
                        <a:rPr lang="en-US" sz="1800" b="1" i="0" dirty="0">
                          <a:solidFill>
                            <a:srgbClr val="0000FF"/>
                          </a:solidFill>
                          <a:latin typeface="Cambria Math" panose="02040503050406030204" pitchFamily="18" charset="0"/>
                        </a:rPr>
                        <m:t>𝐕</m:t>
                      </m:r>
                    </m:oMath>
                  </m:oMathPara>
                </a14:m>
                <a:endParaRPr lang="en-US" sz="1800" b="1" dirty="0">
                  <a:solidFill>
                    <a:srgbClr val="0000FF"/>
                  </a:solidFill>
                </a:endParaRPr>
              </a:p>
            </p:txBody>
          </p:sp>
        </mc:Choice>
        <mc:Fallback xmlns="">
          <p:sp>
            <p:nvSpPr>
              <p:cNvPr id="2" name="TextBox 1">
                <a:extLst>
                  <a:ext uri="{FF2B5EF4-FFF2-40B4-BE49-F238E27FC236}">
                    <a16:creationId xmlns:a16="http://schemas.microsoft.com/office/drawing/2014/main" id="{219B6E00-98FF-FF58-29E9-683DB8B3A94A}"/>
                  </a:ext>
                </a:extLst>
              </p:cNvPr>
              <p:cNvSpPr txBox="1">
                <a:spLocks noRot="1" noChangeAspect="1" noMove="1" noResize="1" noEditPoints="1" noAdjustHandles="1" noChangeArrowheads="1" noChangeShapeType="1" noTextEdit="1"/>
              </p:cNvSpPr>
              <p:nvPr/>
            </p:nvSpPr>
            <p:spPr>
              <a:xfrm>
                <a:off x="7312156" y="2181812"/>
                <a:ext cx="1532065" cy="317123"/>
              </a:xfrm>
              <a:prstGeom prst="rect">
                <a:avLst/>
              </a:prstGeom>
              <a:blipFill>
                <a:blip r:embed="rId5"/>
                <a:stretch>
                  <a:fillRect b="-153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7671F5E3-BA3A-49A0-1452-63E813BFA720}"/>
                  </a:ext>
                </a:extLst>
              </p:cNvPr>
              <p:cNvSpPr txBox="1"/>
              <p:nvPr/>
            </p:nvSpPr>
            <p:spPr>
              <a:xfrm>
                <a:off x="7133826" y="4790307"/>
                <a:ext cx="1888724"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US" sz="1800" b="1" i="1" dirty="0" smtClean="0">
                              <a:solidFill>
                                <a:srgbClr val="0000FF"/>
                              </a:solidFill>
                              <a:latin typeface="Cambria Math" panose="02040503050406030204" pitchFamily="18" charset="0"/>
                            </a:rPr>
                          </m:ctrlPr>
                        </m:sSubPr>
                        <m:e>
                          <m:r>
                            <a:rPr lang="en-US" sz="1800" b="1" i="1" dirty="0" smtClean="0">
                              <a:solidFill>
                                <a:srgbClr val="0000FF"/>
                              </a:solidFill>
                              <a:latin typeface="Cambria Math" panose="02040503050406030204" pitchFamily="18" charset="0"/>
                            </a:rPr>
                            <m:t>𝒗</m:t>
                          </m:r>
                        </m:e>
                        <m:sub>
                          <m:r>
                            <a:rPr lang="en-US" sz="1800" b="1" i="1" dirty="0" smtClean="0">
                              <a:solidFill>
                                <a:srgbClr val="0000FF"/>
                              </a:solidFill>
                              <a:latin typeface="Cambria Math" panose="02040503050406030204" pitchFamily="18" charset="0"/>
                            </a:rPr>
                            <m:t>𝑰𝑵</m:t>
                          </m:r>
                        </m:sub>
                      </m:sSub>
                      <m:r>
                        <a:rPr lang="en-US" sz="1800" b="1" i="1" dirty="0">
                          <a:solidFill>
                            <a:srgbClr val="0000FF"/>
                          </a:solidFill>
                          <a:latin typeface="Cambria Math" panose="02040503050406030204" pitchFamily="18" charset="0"/>
                        </a:rPr>
                        <m:t>=</m:t>
                      </m:r>
                      <m:r>
                        <a:rPr lang="en-US" sz="1800" b="1" i="1" dirty="0">
                          <a:solidFill>
                            <a:srgbClr val="0000FF"/>
                          </a:solidFill>
                          <a:latin typeface="Cambria Math" panose="02040503050406030204" pitchFamily="18" charset="0"/>
                        </a:rPr>
                        <m:t>𝟓</m:t>
                      </m:r>
                      <m:r>
                        <a:rPr lang="en-US" sz="1800" b="1" i="1" dirty="0" smtClean="0">
                          <a:solidFill>
                            <a:srgbClr val="0000FF"/>
                          </a:solidFill>
                          <a:latin typeface="Cambria Math" panose="02040503050406030204" pitchFamily="18" charset="0"/>
                        </a:rPr>
                        <m:t> </m:t>
                      </m:r>
                      <m:r>
                        <a:rPr lang="en-US" sz="1800" b="1" i="0" dirty="0">
                          <a:solidFill>
                            <a:srgbClr val="0000FF"/>
                          </a:solidFill>
                          <a:latin typeface="Cambria Math" panose="02040503050406030204" pitchFamily="18" charset="0"/>
                        </a:rPr>
                        <m:t>𝐕</m:t>
                      </m:r>
                    </m:oMath>
                  </m:oMathPara>
                </a14:m>
                <a:endParaRPr lang="en-US" sz="1800" b="1" dirty="0">
                  <a:solidFill>
                    <a:srgbClr val="0000FF"/>
                  </a:solidFill>
                </a:endParaRPr>
              </a:p>
            </p:txBody>
          </p:sp>
        </mc:Choice>
        <mc:Fallback xmlns="">
          <p:sp>
            <p:nvSpPr>
              <p:cNvPr id="3" name="TextBox 2">
                <a:extLst>
                  <a:ext uri="{FF2B5EF4-FFF2-40B4-BE49-F238E27FC236}">
                    <a16:creationId xmlns:a16="http://schemas.microsoft.com/office/drawing/2014/main" id="{7671F5E3-BA3A-49A0-1452-63E813BFA720}"/>
                  </a:ext>
                </a:extLst>
              </p:cNvPr>
              <p:cNvSpPr txBox="1">
                <a:spLocks noRot="1" noChangeAspect="1" noMove="1" noResize="1" noEditPoints="1" noAdjustHandles="1" noChangeArrowheads="1" noChangeShapeType="1" noTextEdit="1"/>
              </p:cNvSpPr>
              <p:nvPr/>
            </p:nvSpPr>
            <p:spPr>
              <a:xfrm>
                <a:off x="7133826" y="4790307"/>
                <a:ext cx="1888724"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1994D88-602F-A013-A495-12EF18D47339}"/>
                  </a:ext>
                </a:extLst>
              </p:cNvPr>
              <p:cNvSpPr txBox="1"/>
              <p:nvPr/>
            </p:nvSpPr>
            <p:spPr>
              <a:xfrm>
                <a:off x="865517" y="2108014"/>
                <a:ext cx="6565093" cy="4337406"/>
              </a:xfrm>
              <a:prstGeom prst="rect">
                <a:avLst/>
              </a:prstGeom>
              <a:noFill/>
            </p:spPr>
            <p:txBody>
              <a:bodyPr wrap="square">
                <a:spAutoFit/>
              </a:bodyPr>
              <a:lstStyle/>
              <a:p>
                <a:pPr marL="25400">
                  <a:spcBef>
                    <a:spcPts val="145"/>
                  </a:spcBef>
                  <a:tabLst>
                    <a:tab pos="711200" algn="l"/>
                  </a:tabLst>
                </a:pPr>
                <a:r>
                  <a:rPr lang="en-US" sz="2400" b="1" spc="-5" dirty="0">
                    <a:solidFill>
                      <a:srgbClr val="FF0000"/>
                    </a:solidFill>
                    <a:cs typeface="Calibri"/>
                  </a:rPr>
                  <a:t>Assume</a:t>
                </a:r>
                <a:r>
                  <a:rPr lang="en-US" sz="2400" spc="-5" dirty="0">
                    <a:solidFill>
                      <a:srgbClr val="FF0000"/>
                    </a:solidFill>
                    <a:cs typeface="Calibri"/>
                  </a:rPr>
                  <a:t>:</a:t>
                </a:r>
                <a:endParaRPr lang="en-US" sz="2400" spc="-15" dirty="0">
                  <a:cs typeface="Calibri"/>
                </a:endParaRPr>
              </a:p>
              <a:p>
                <a:pPr marL="482600" lvl="1">
                  <a:spcBef>
                    <a:spcPts val="145"/>
                  </a:spcBef>
                  <a:tabLst>
                    <a:tab pos="711200" algn="l"/>
                  </a:tabLst>
                </a:pPr>
                <a:r>
                  <a:rPr lang="en-US" b="1" i="0" spc="-15" dirty="0">
                    <a:latin typeface="+mj-lt"/>
                    <a:cs typeface="Calibri"/>
                  </a:rPr>
                  <a:t>Diode</a:t>
                </a:r>
                <a:r>
                  <a:rPr lang="en-US" b="1" spc="-15" dirty="0">
                    <a:cs typeface="Calibri"/>
                  </a:rPr>
                  <a:t> </a:t>
                </a:r>
                <a:r>
                  <a:rPr lang="en-US" spc="-15" dirty="0">
                    <a:cs typeface="Calibri"/>
                  </a:rPr>
                  <a:t>is in </a:t>
                </a:r>
                <a:r>
                  <a:rPr lang="en-US" b="1" spc="-15" dirty="0">
                    <a:cs typeface="Calibri"/>
                  </a:rPr>
                  <a:t>FB:</a:t>
                </a:r>
                <a:r>
                  <a:rPr lang="en-US" spc="-15" dirty="0">
                    <a:cs typeface="Calibri"/>
                  </a:rPr>
                  <a:t>  A </a:t>
                </a:r>
                <a:r>
                  <a:rPr lang="en-US" b="1" i="0" spc="-15" dirty="0">
                    <a:latin typeface="+mj-lt"/>
                    <a:cs typeface="Calibri"/>
                  </a:rPr>
                  <a:t>short circuit</a:t>
                </a:r>
                <a:r>
                  <a:rPr lang="en-US" spc="-15" dirty="0">
                    <a:cs typeface="Calibri"/>
                  </a:rPr>
                  <a:t>,</a:t>
                </a:r>
              </a:p>
              <a:p>
                <a:pPr marL="482600" lvl="1">
                  <a:spcBef>
                    <a:spcPts val="145"/>
                  </a:spcBef>
                  <a:tabLst>
                    <a:tab pos="711200" algn="l"/>
                  </a:tabLst>
                </a:pPr>
                <a:r>
                  <a:rPr lang="en-US" spc="-15" dirty="0">
                    <a:cs typeface="Calibri"/>
                  </a:rPr>
                  <a:t>			</a:t>
                </a:r>
                <a14:m>
                  <m:oMath xmlns:m="http://schemas.openxmlformats.org/officeDocument/2006/math">
                    <m:sSub>
                      <m:sSubPr>
                        <m:ctrlPr>
                          <a:rPr lang="en-US" b="1" i="1" spc="-15" smtClean="0">
                            <a:solidFill>
                              <a:srgbClr val="0000FF"/>
                            </a:solidFill>
                            <a:latin typeface="Cambria Math" panose="02040503050406030204" pitchFamily="18" charset="0"/>
                            <a:cs typeface="Calibri"/>
                          </a:rPr>
                        </m:ctrlPr>
                      </m:sSubPr>
                      <m:e>
                        <m:r>
                          <a:rPr lang="en-US" b="1" i="1" spc="-15" smtClean="0">
                            <a:solidFill>
                              <a:srgbClr val="0000FF"/>
                            </a:solidFill>
                            <a:latin typeface="Cambria Math" panose="02040503050406030204" pitchFamily="18" charset="0"/>
                            <a:cs typeface="Calibri"/>
                          </a:rPr>
                          <m:t>𝒗</m:t>
                        </m:r>
                      </m:e>
                      <m:sub>
                        <m:r>
                          <a:rPr lang="en-US" b="1" i="1" spc="-15" smtClean="0">
                            <a:solidFill>
                              <a:srgbClr val="0000FF"/>
                            </a:solidFill>
                            <a:latin typeface="Cambria Math" panose="02040503050406030204" pitchFamily="18" charset="0"/>
                            <a:cs typeface="Calibri"/>
                          </a:rPr>
                          <m:t>𝒅</m:t>
                        </m:r>
                      </m:sub>
                    </m:sSub>
                    <m:r>
                      <a:rPr lang="en-US" b="0" i="1" spc="-15" smtClean="0">
                        <a:solidFill>
                          <a:srgbClr val="0000FF"/>
                        </a:solidFill>
                        <a:latin typeface="Cambria Math" panose="02040503050406030204" pitchFamily="18" charset="0"/>
                        <a:cs typeface="Calibri"/>
                      </a:rPr>
                      <m:t>=0</m:t>
                    </m:r>
                    <m:r>
                      <a:rPr lang="en-US" b="0" i="1" spc="-15" smtClean="0">
                        <a:latin typeface="Cambria Math" panose="02040503050406030204" pitchFamily="18" charset="0"/>
                        <a:cs typeface="Calibri"/>
                      </a:rPr>
                      <m:t> </m:t>
                    </m:r>
                    <m:r>
                      <m:rPr>
                        <m:sty m:val="p"/>
                      </m:rPr>
                      <a:rPr lang="en-US" b="0" i="0" spc="-15" smtClean="0">
                        <a:latin typeface="Cambria Math" panose="02040503050406030204" pitchFamily="18" charset="0"/>
                        <a:cs typeface="Calibri"/>
                      </a:rPr>
                      <m:t>V</m:t>
                    </m:r>
                  </m:oMath>
                </a14:m>
                <a:r>
                  <a:rPr lang="en-US" spc="-15" dirty="0">
                    <a:cs typeface="Calibri"/>
                  </a:rPr>
                  <a:t>       </a:t>
                </a:r>
                <a:endParaRPr lang="en-US" spc="-15" dirty="0">
                  <a:latin typeface="Cambria Math" panose="02040503050406030204" pitchFamily="18" charset="0"/>
                  <a:cs typeface="Calibri"/>
                </a:endParaRPr>
              </a:p>
              <a:p>
                <a:pPr marL="482600" lvl="1">
                  <a:spcBef>
                    <a:spcPts val="145"/>
                  </a:spcBef>
                  <a:tabLst>
                    <a:tab pos="711200" algn="l"/>
                  </a:tabLst>
                </a:pPr>
                <a:r>
                  <a:rPr lang="en-US" spc="-15" dirty="0">
                    <a:cs typeface="Calibri"/>
                  </a:rPr>
                  <a:t>			</a:t>
                </a:r>
                <a14:m>
                  <m:oMath xmlns:m="http://schemas.openxmlformats.org/officeDocument/2006/math">
                    <m:r>
                      <a:rPr lang="en-US" b="1" i="1" spc="-15" smtClean="0">
                        <a:solidFill>
                          <a:srgbClr val="FF0000"/>
                        </a:solidFill>
                        <a:latin typeface="Cambria Math" panose="02040503050406030204" pitchFamily="18" charset="0"/>
                        <a:cs typeface="Calibri"/>
                      </a:rPr>
                      <m:t>𝑰</m:t>
                    </m:r>
                    <m:r>
                      <a:rPr lang="en-US" b="0" i="1" spc="-15" smtClean="0">
                        <a:solidFill>
                          <a:srgbClr val="FF0000"/>
                        </a:solidFill>
                        <a:latin typeface="Cambria Math" panose="02040503050406030204" pitchFamily="18" charset="0"/>
                        <a:cs typeface="Calibri"/>
                      </a:rPr>
                      <m:t>&gt;</m:t>
                    </m:r>
                    <m:r>
                      <a:rPr lang="en-US" b="0" i="1" spc="-15" smtClean="0">
                        <a:latin typeface="Cambria Math" panose="02040503050406030204" pitchFamily="18" charset="0"/>
                        <a:cs typeface="Calibri"/>
                      </a:rPr>
                      <m:t>0 </m:t>
                    </m:r>
                    <m:r>
                      <a:rPr lang="en-US" b="1" i="0" spc="-15" smtClean="0">
                        <a:latin typeface="Cambria Math" panose="02040503050406030204" pitchFamily="18" charset="0"/>
                        <a:cs typeface="Calibri"/>
                      </a:rPr>
                      <m:t>𝐦𝐀</m:t>
                    </m:r>
                  </m:oMath>
                </a14:m>
                <a:endParaRPr lang="en-US" dirty="0">
                  <a:cs typeface="Calibri"/>
                </a:endParaRPr>
              </a:p>
              <a:p>
                <a:r>
                  <a:rPr lang="en-US" sz="2400" b="1" dirty="0">
                    <a:solidFill>
                      <a:srgbClr val="FF0000"/>
                    </a:solidFill>
                  </a:rPr>
                  <a:t>Solve:</a:t>
                </a:r>
                <a:r>
                  <a:rPr lang="en-US" sz="2400" dirty="0"/>
                  <a:t> 	</a:t>
                </a:r>
              </a:p>
              <a:p>
                <a:pPr>
                  <a:lnSpc>
                    <a:spcPct val="150000"/>
                  </a:lnSpc>
                </a:pPr>
                <a14:m>
                  <m:oMathPara xmlns:m="http://schemas.openxmlformats.org/officeDocument/2006/math">
                    <m:oMathParaPr>
                      <m:jc m:val="centerGroup"/>
                    </m:oMathParaPr>
                    <m:oMath xmlns:m="http://schemas.openxmlformats.org/officeDocument/2006/math">
                      <m:sSub>
                        <m:sSubPr>
                          <m:ctrlPr>
                            <a:rPr lang="en-US" b="1" i="1" dirty="0" smtClean="0">
                              <a:solidFill>
                                <a:srgbClr val="FF0000"/>
                              </a:solidFill>
                              <a:latin typeface="Cambria Math" panose="02040503050406030204" pitchFamily="18" charset="0"/>
                            </a:rPr>
                          </m:ctrlPr>
                        </m:sSubPr>
                        <m:e>
                          <m:r>
                            <a:rPr lang="en-US" b="1" i="1" dirty="0">
                              <a:solidFill>
                                <a:srgbClr val="FF0000"/>
                              </a:solidFill>
                              <a:latin typeface="Cambria Math" panose="02040503050406030204" pitchFamily="18" charset="0"/>
                            </a:rPr>
                            <m:t>𝒗</m:t>
                          </m:r>
                        </m:e>
                        <m:sub>
                          <m:r>
                            <a:rPr lang="en-US" b="1" i="1" dirty="0">
                              <a:solidFill>
                                <a:srgbClr val="FF0000"/>
                              </a:solidFill>
                              <a:latin typeface="Cambria Math" panose="02040503050406030204" pitchFamily="18" charset="0"/>
                            </a:rPr>
                            <m:t>𝑶</m:t>
                          </m:r>
                        </m:sub>
                      </m:sSub>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𝑣</m:t>
                          </m:r>
                        </m:e>
                        <m:sub>
                          <m:r>
                            <a:rPr lang="en-US" i="1" dirty="0">
                              <a:latin typeface="Cambria Math" panose="02040503050406030204" pitchFamily="18" charset="0"/>
                            </a:rPr>
                            <m:t>𝐼𝑁</m:t>
                          </m:r>
                        </m:sub>
                      </m:sSub>
                      <m:r>
                        <a:rPr lang="en-US" i="1" dirty="0">
                          <a:latin typeface="Cambria Math" panose="02040503050406030204" pitchFamily="18" charset="0"/>
                        </a:rPr>
                        <m:t>= </m:t>
                      </m:r>
                      <m:r>
                        <a:rPr lang="en-US" b="1" i="1" dirty="0">
                          <a:latin typeface="Cambria Math" panose="02040503050406030204" pitchFamily="18" charset="0"/>
                        </a:rPr>
                        <m:t>𝟓</m:t>
                      </m:r>
                      <m:r>
                        <a:rPr lang="en-US" b="1" i="1" dirty="0">
                          <a:latin typeface="Cambria Math" panose="02040503050406030204" pitchFamily="18" charset="0"/>
                        </a:rPr>
                        <m:t> </m:t>
                      </m:r>
                      <m:r>
                        <a:rPr lang="en-US" b="1" i="1" dirty="0">
                          <a:latin typeface="Cambria Math" panose="02040503050406030204" pitchFamily="18" charset="0"/>
                        </a:rPr>
                        <m:t>𝐕</m:t>
                      </m:r>
                    </m:oMath>
                  </m:oMathPara>
                </a14:m>
                <a:endParaRPr lang="en-US" b="1" dirty="0"/>
              </a:p>
              <a:p>
                <a:pPr>
                  <a:lnSpc>
                    <a:spcPct val="150000"/>
                  </a:lnSpc>
                </a:pPr>
                <a14:m>
                  <m:oMathPara xmlns:m="http://schemas.openxmlformats.org/officeDocument/2006/math">
                    <m:oMathParaPr>
                      <m:jc m:val="centerGroup"/>
                    </m:oMathParaPr>
                    <m:oMath xmlns:m="http://schemas.openxmlformats.org/officeDocument/2006/math">
                      <m:sSub>
                        <m:sSubPr>
                          <m:ctrlPr>
                            <a:rPr lang="en-US" b="1" i="1" smtClean="0">
                              <a:solidFill>
                                <a:srgbClr val="0000FF"/>
                              </a:solidFill>
                              <a:latin typeface="Cambria Math" panose="02040503050406030204" pitchFamily="18" charset="0"/>
                            </a:rPr>
                          </m:ctrlPr>
                        </m:sSubPr>
                        <m:e>
                          <m:r>
                            <a:rPr lang="en-US" b="1" i="1" smtClean="0">
                              <a:solidFill>
                                <a:srgbClr val="0000FF"/>
                              </a:solidFill>
                              <a:latin typeface="Cambria Math" panose="02040503050406030204" pitchFamily="18" charset="0"/>
                            </a:rPr>
                            <m:t>𝒗</m:t>
                          </m:r>
                        </m:e>
                        <m:sub>
                          <m:r>
                            <a:rPr lang="en-US" b="1" i="1" smtClean="0">
                              <a:solidFill>
                                <a:srgbClr val="0000FF"/>
                              </a:solidFill>
                              <a:latin typeface="Cambria Math" panose="02040503050406030204" pitchFamily="18" charset="0"/>
                            </a:rPr>
                            <m:t>𝒅</m:t>
                          </m:r>
                        </m:sub>
                      </m:sSub>
                      <m:r>
                        <a:rPr lang="en-US" b="1" i="1" smtClean="0">
                          <a:solidFill>
                            <a:srgbClr val="0000FF"/>
                          </a:solidFill>
                          <a:latin typeface="Cambria Math" panose="02040503050406030204" pitchFamily="18" charset="0"/>
                        </a:rPr>
                        <m:t>=</m:t>
                      </m:r>
                      <m:sSub>
                        <m:sSubPr>
                          <m:ctrlPr>
                            <a:rPr lang="en-US" b="1" i="1" smtClean="0">
                              <a:latin typeface="Cambria Math" panose="02040503050406030204" pitchFamily="18" charset="0"/>
                            </a:rPr>
                          </m:ctrlPr>
                        </m:sSubPr>
                        <m:e>
                          <m:r>
                            <a:rPr lang="en-US" b="1" i="1" smtClean="0">
                              <a:latin typeface="Cambria Math" panose="02040503050406030204" pitchFamily="18" charset="0"/>
                            </a:rPr>
                            <m:t>𝒗</m:t>
                          </m:r>
                        </m:e>
                        <m:sub>
                          <m:r>
                            <a:rPr lang="en-US" b="1" i="1" smtClean="0">
                              <a:latin typeface="Cambria Math" panose="02040503050406030204" pitchFamily="18" charset="0"/>
                            </a:rPr>
                            <m:t>𝑶</m:t>
                          </m:r>
                        </m:sub>
                      </m:sSub>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𝑣</m:t>
                          </m:r>
                        </m:e>
                        <m:sub>
                          <m:r>
                            <a:rPr lang="en-US" i="1" dirty="0">
                              <a:latin typeface="Cambria Math" panose="02040503050406030204" pitchFamily="18" charset="0"/>
                            </a:rPr>
                            <m:t>𝐼𝑁</m:t>
                          </m:r>
                        </m:sub>
                      </m:sSub>
                      <m:r>
                        <a:rPr lang="en-US" b="1" i="1" smtClean="0">
                          <a:latin typeface="Cambria Math" panose="02040503050406030204" pitchFamily="18" charset="0"/>
                        </a:rPr>
                        <m:t>=</m:t>
                      </m:r>
                      <m:r>
                        <a:rPr lang="en-US" b="1" i="1" smtClean="0">
                          <a:latin typeface="Cambria Math" panose="02040503050406030204" pitchFamily="18" charset="0"/>
                        </a:rPr>
                        <m:t>𝟎</m:t>
                      </m:r>
                      <m:r>
                        <a:rPr lang="en-US" b="1" i="1" smtClean="0">
                          <a:latin typeface="Cambria Math" panose="02040503050406030204" pitchFamily="18" charset="0"/>
                        </a:rPr>
                        <m:t> </m:t>
                      </m:r>
                      <m:r>
                        <a:rPr lang="en-US" b="1" i="0" smtClean="0">
                          <a:latin typeface="Cambria Math" panose="02040503050406030204" pitchFamily="18" charset="0"/>
                        </a:rPr>
                        <m:t>𝐕</m:t>
                      </m:r>
                    </m:oMath>
                  </m:oMathPara>
                </a14:m>
                <a:endParaRPr lang="en-US" b="1" dirty="0"/>
              </a:p>
              <a:p>
                <a:pPr>
                  <a:lnSpc>
                    <a:spcPct val="150000"/>
                  </a:lnSpc>
                </a:pPr>
                <a14:m>
                  <m:oMathPara xmlns:m="http://schemas.openxmlformats.org/officeDocument/2006/math">
                    <m:oMathParaPr>
                      <m:jc m:val="centerGroup"/>
                    </m:oMathParaPr>
                    <m:oMath xmlns:m="http://schemas.openxmlformats.org/officeDocument/2006/math">
                      <m:r>
                        <a:rPr lang="en-US" b="1" i="1" dirty="0" smtClean="0">
                          <a:solidFill>
                            <a:srgbClr val="FF0000"/>
                          </a:solidFill>
                          <a:latin typeface="Cambria Math" panose="02040503050406030204" pitchFamily="18" charset="0"/>
                        </a:rPr>
                        <m:t>𝑰</m:t>
                      </m:r>
                      <m:r>
                        <a:rPr lang="en-US" i="1" dirty="0">
                          <a:latin typeface="Cambria Math" panose="02040503050406030204" pitchFamily="18" charset="0"/>
                        </a:rPr>
                        <m:t>=</m:t>
                      </m:r>
                      <m:r>
                        <a:rPr lang="en-US" b="0" i="1" dirty="0" smtClean="0">
                          <a:latin typeface="Cambria Math" panose="02040503050406030204" pitchFamily="18" charset="0"/>
                        </a:rPr>
                        <m:t>−</m:t>
                      </m:r>
                      <m:f>
                        <m:fPr>
                          <m:ctrlPr>
                            <a:rPr lang="en-US" i="1" dirty="0">
                              <a:latin typeface="Cambria Math" panose="02040503050406030204" pitchFamily="18" charset="0"/>
                            </a:rPr>
                          </m:ctrlPr>
                        </m:fPr>
                        <m:num>
                          <m:sSub>
                            <m:sSubPr>
                              <m:ctrlPr>
                                <a:rPr lang="en-US" i="1" dirty="0">
                                  <a:latin typeface="Cambria Math" panose="02040503050406030204" pitchFamily="18" charset="0"/>
                                </a:rPr>
                              </m:ctrlPr>
                            </m:sSubPr>
                            <m:e>
                              <m:r>
                                <a:rPr lang="en-US" i="1" dirty="0">
                                  <a:latin typeface="Cambria Math" panose="02040503050406030204" pitchFamily="18" charset="0"/>
                                </a:rPr>
                                <m:t>𝑣</m:t>
                              </m:r>
                            </m:e>
                            <m:sub>
                              <m:r>
                                <a:rPr lang="en-US" i="1" dirty="0">
                                  <a:latin typeface="Cambria Math" panose="02040503050406030204" pitchFamily="18" charset="0"/>
                                </a:rPr>
                                <m:t>𝑂</m:t>
                              </m:r>
                            </m:sub>
                          </m:sSub>
                        </m:num>
                        <m:den>
                          <m:sSub>
                            <m:sSubPr>
                              <m:ctrlPr>
                                <a:rPr lang="en-US" i="1" dirty="0">
                                  <a:latin typeface="Cambria Math" panose="02040503050406030204" pitchFamily="18" charset="0"/>
                                </a:rPr>
                              </m:ctrlPr>
                            </m:sSubPr>
                            <m:e>
                              <m:r>
                                <a:rPr lang="en-US" i="1" dirty="0">
                                  <a:latin typeface="Cambria Math" panose="02040503050406030204" pitchFamily="18" charset="0"/>
                                </a:rPr>
                                <m:t>𝑅</m:t>
                              </m:r>
                            </m:e>
                            <m:sub>
                              <m:r>
                                <a:rPr lang="en-US" i="1" dirty="0">
                                  <a:latin typeface="Cambria Math" panose="02040503050406030204" pitchFamily="18" charset="0"/>
                                </a:rPr>
                                <m:t>𝐿</m:t>
                              </m:r>
                            </m:sub>
                          </m:sSub>
                        </m:den>
                      </m:f>
                      <m:r>
                        <a:rPr lang="en-US" i="1" dirty="0">
                          <a:latin typeface="Cambria Math" panose="02040503050406030204" pitchFamily="18" charset="0"/>
                        </a:rPr>
                        <m:t>=</m:t>
                      </m:r>
                      <m:r>
                        <a:rPr lang="en-US" b="0" i="1" dirty="0" smtClean="0">
                          <a:latin typeface="Cambria Math" panose="02040503050406030204" pitchFamily="18" charset="0"/>
                        </a:rPr>
                        <m:t>−</m:t>
                      </m:r>
                      <m:f>
                        <m:fPr>
                          <m:ctrlPr>
                            <a:rPr lang="en-US" i="1" dirty="0">
                              <a:latin typeface="Cambria Math" panose="02040503050406030204" pitchFamily="18" charset="0"/>
                            </a:rPr>
                          </m:ctrlPr>
                        </m:fPr>
                        <m:num>
                          <m:r>
                            <a:rPr lang="en-US" i="1" dirty="0">
                              <a:latin typeface="Cambria Math" panose="02040503050406030204" pitchFamily="18" charset="0"/>
                            </a:rPr>
                            <m:t>5 </m:t>
                          </m:r>
                          <m:r>
                            <m:rPr>
                              <m:sty m:val="p"/>
                            </m:rPr>
                            <a:rPr lang="en-US" dirty="0">
                              <a:latin typeface="Cambria Math" panose="02040503050406030204" pitchFamily="18" charset="0"/>
                            </a:rPr>
                            <m:t>V</m:t>
                          </m:r>
                        </m:num>
                        <m:den>
                          <m:r>
                            <a:rPr lang="en-US" i="1" dirty="0">
                              <a:latin typeface="Cambria Math" panose="02040503050406030204" pitchFamily="18" charset="0"/>
                            </a:rPr>
                            <m:t>2.5</m:t>
                          </m:r>
                          <m:r>
                            <a:rPr lang="en-US" dirty="0">
                              <a:latin typeface="Cambria Math" panose="02040503050406030204" pitchFamily="18" charset="0"/>
                            </a:rPr>
                            <m:t> </m:t>
                          </m:r>
                          <m:r>
                            <m:rPr>
                              <m:sty m:val="p"/>
                            </m:rPr>
                            <a:rPr lang="en-US" dirty="0">
                              <a:latin typeface="Cambria Math" panose="02040503050406030204" pitchFamily="18" charset="0"/>
                            </a:rPr>
                            <m:t>k</m:t>
                          </m:r>
                          <m:r>
                            <a:rPr lang="en-US" dirty="0">
                              <a:latin typeface="Cambria Math" panose="02040503050406030204" pitchFamily="18" charset="0"/>
                              <a:sym typeface="Symbol" panose="05050102010706020507" pitchFamily="18" charset="2"/>
                            </a:rPr>
                            <m:t></m:t>
                          </m:r>
                        </m:den>
                      </m:f>
                      <m:r>
                        <a:rPr lang="en-US" i="1" dirty="0">
                          <a:latin typeface="Cambria Math" panose="02040503050406030204" pitchFamily="18" charset="0"/>
                          <a:sym typeface="Symbol" panose="05050102010706020507" pitchFamily="18" charset="2"/>
                        </a:rPr>
                        <m:t>=</m:t>
                      </m:r>
                      <m:r>
                        <a:rPr lang="en-US" b="0" i="1" dirty="0" smtClean="0">
                          <a:solidFill>
                            <a:srgbClr val="FF0000"/>
                          </a:solidFill>
                          <a:latin typeface="Cambria Math" panose="02040503050406030204" pitchFamily="18" charset="0"/>
                          <a:sym typeface="Symbol" panose="05050102010706020507" pitchFamily="18" charset="2"/>
                        </a:rPr>
                        <m:t>−</m:t>
                      </m:r>
                      <m:r>
                        <a:rPr lang="en-US" i="1" dirty="0">
                          <a:solidFill>
                            <a:srgbClr val="FF0000"/>
                          </a:solidFill>
                          <a:latin typeface="Cambria Math" panose="02040503050406030204" pitchFamily="18" charset="0"/>
                          <a:sym typeface="Symbol" panose="05050102010706020507" pitchFamily="18" charset="2"/>
                        </a:rPr>
                        <m:t> </m:t>
                      </m:r>
                      <m:r>
                        <a:rPr lang="en-US" b="1" i="1" dirty="0">
                          <a:solidFill>
                            <a:srgbClr val="FF0000"/>
                          </a:solidFill>
                          <a:latin typeface="Cambria Math" panose="02040503050406030204" pitchFamily="18" charset="0"/>
                          <a:sym typeface="Symbol" panose="05050102010706020507" pitchFamily="18" charset="2"/>
                        </a:rPr>
                        <m:t>𝟐</m:t>
                      </m:r>
                      <m:r>
                        <a:rPr lang="en-US" b="1" i="1" dirty="0">
                          <a:solidFill>
                            <a:srgbClr val="FF0000"/>
                          </a:solidFill>
                          <a:latin typeface="Cambria Math" panose="02040503050406030204" pitchFamily="18" charset="0"/>
                          <a:sym typeface="Symbol" panose="05050102010706020507" pitchFamily="18" charset="2"/>
                        </a:rPr>
                        <m:t> </m:t>
                      </m:r>
                      <m:r>
                        <a:rPr lang="en-US" b="1" i="1" dirty="0">
                          <a:solidFill>
                            <a:srgbClr val="FF0000"/>
                          </a:solidFill>
                          <a:latin typeface="Cambria Math" panose="02040503050406030204" pitchFamily="18" charset="0"/>
                          <a:sym typeface="Symbol" panose="05050102010706020507" pitchFamily="18" charset="2"/>
                        </a:rPr>
                        <m:t>𝐦𝐀</m:t>
                      </m:r>
                      <m:r>
                        <a:rPr lang="en-US" b="1" i="1" dirty="0" smtClean="0">
                          <a:solidFill>
                            <a:srgbClr val="FF0000"/>
                          </a:solidFill>
                          <a:latin typeface="Cambria Math" panose="02040503050406030204" pitchFamily="18" charset="0"/>
                          <a:sym typeface="Symbol" panose="05050102010706020507" pitchFamily="18" charset="2"/>
                        </a:rPr>
                        <m:t>&lt;</m:t>
                      </m:r>
                      <m:r>
                        <a:rPr lang="en-US" b="1" i="1" dirty="0" smtClean="0">
                          <a:solidFill>
                            <a:srgbClr val="FF0000"/>
                          </a:solidFill>
                          <a:latin typeface="Cambria Math" panose="02040503050406030204" pitchFamily="18" charset="0"/>
                          <a:sym typeface="Symbol" panose="05050102010706020507" pitchFamily="18" charset="2"/>
                        </a:rPr>
                        <m:t>𝟎</m:t>
                      </m:r>
                    </m:oMath>
                  </m:oMathPara>
                </a14:m>
                <a:endParaRPr lang="en-US" b="1" dirty="0"/>
              </a:p>
              <a:p>
                <a:pPr marL="25400">
                  <a:spcBef>
                    <a:spcPts val="145"/>
                  </a:spcBef>
                  <a:tabLst>
                    <a:tab pos="711200" algn="l"/>
                  </a:tabLst>
                </a:pPr>
                <a:r>
                  <a:rPr lang="en-US" sz="2400" b="1" dirty="0">
                    <a:solidFill>
                      <a:srgbClr val="FF0000"/>
                    </a:solidFill>
                  </a:rPr>
                  <a:t>Verify:</a:t>
                </a:r>
                <a:r>
                  <a:rPr lang="en-US" b="1" dirty="0">
                    <a:solidFill>
                      <a:srgbClr val="FF0000"/>
                    </a:solidFill>
                  </a:rPr>
                  <a:t>	</a:t>
                </a:r>
                <a:r>
                  <a:rPr lang="en-US" dirty="0"/>
                  <a:t>For </a:t>
                </a:r>
                <a:r>
                  <a:rPr lang="en-US" b="1" spc="-15" dirty="0">
                    <a:cs typeface="Calibri"/>
                  </a:rPr>
                  <a:t>FB 	</a:t>
                </a:r>
                <a14:m>
                  <m:oMath xmlns:m="http://schemas.openxmlformats.org/officeDocument/2006/math">
                    <m:r>
                      <a:rPr lang="en-US" i="1">
                        <a:latin typeface="Cambria Math" panose="02040503050406030204" pitchFamily="18" charset="0"/>
                      </a:rPr>
                      <m:t>→ </m:t>
                    </m:r>
                  </m:oMath>
                </a14:m>
                <a:r>
                  <a:rPr lang="en-US" dirty="0"/>
                  <a:t>	</a:t>
                </a:r>
                <a14:m>
                  <m:oMath xmlns:m="http://schemas.openxmlformats.org/officeDocument/2006/math">
                    <m:sSub>
                      <m:sSubPr>
                        <m:ctrlPr>
                          <a:rPr lang="en-US" b="1" i="1" spc="-15">
                            <a:solidFill>
                              <a:srgbClr val="0000FF"/>
                            </a:solidFill>
                            <a:latin typeface="Cambria Math" panose="02040503050406030204" pitchFamily="18" charset="0"/>
                            <a:cs typeface="Calibri"/>
                          </a:rPr>
                        </m:ctrlPr>
                      </m:sSubPr>
                      <m:e>
                        <m:r>
                          <a:rPr lang="en-US" b="1" i="1" spc="-15">
                            <a:solidFill>
                              <a:srgbClr val="0000FF"/>
                            </a:solidFill>
                            <a:latin typeface="Cambria Math" panose="02040503050406030204" pitchFamily="18" charset="0"/>
                            <a:cs typeface="Calibri"/>
                          </a:rPr>
                          <m:t>𝒗</m:t>
                        </m:r>
                      </m:e>
                      <m:sub>
                        <m:r>
                          <a:rPr lang="en-US" b="1" i="1" spc="-15">
                            <a:solidFill>
                              <a:srgbClr val="0000FF"/>
                            </a:solidFill>
                            <a:latin typeface="Cambria Math" panose="02040503050406030204" pitchFamily="18" charset="0"/>
                            <a:cs typeface="Calibri"/>
                          </a:rPr>
                          <m:t>𝒅</m:t>
                        </m:r>
                      </m:sub>
                    </m:sSub>
                    <m:r>
                      <a:rPr lang="en-US" i="1" spc="-15">
                        <a:solidFill>
                          <a:srgbClr val="0000FF"/>
                        </a:solidFill>
                        <a:latin typeface="Cambria Math" panose="02040503050406030204" pitchFamily="18" charset="0"/>
                        <a:cs typeface="Calibri"/>
                      </a:rPr>
                      <m:t>=0</m:t>
                    </m:r>
                    <m:r>
                      <a:rPr lang="en-US" i="1" spc="-15">
                        <a:latin typeface="Cambria Math" panose="02040503050406030204" pitchFamily="18" charset="0"/>
                        <a:cs typeface="Calibri"/>
                      </a:rPr>
                      <m:t> </m:t>
                    </m:r>
                    <m:r>
                      <m:rPr>
                        <m:sty m:val="p"/>
                      </m:rPr>
                      <a:rPr lang="en-US" spc="-15">
                        <a:latin typeface="Cambria Math" panose="02040503050406030204" pitchFamily="18" charset="0"/>
                        <a:cs typeface="Calibri"/>
                      </a:rPr>
                      <m:t>V</m:t>
                    </m:r>
                  </m:oMath>
                </a14:m>
                <a:r>
                  <a:rPr lang="en-US" spc="-15" dirty="0">
                    <a:cs typeface="Calibri"/>
                  </a:rPr>
                  <a:t>       </a:t>
                </a:r>
                <a:endParaRPr lang="en-US" spc="-15" dirty="0">
                  <a:latin typeface="Cambria Math" panose="02040503050406030204" pitchFamily="18" charset="0"/>
                  <a:cs typeface="Calibri"/>
                </a:endParaRPr>
              </a:p>
              <a:p>
                <a:pPr marL="25400">
                  <a:spcBef>
                    <a:spcPts val="145"/>
                  </a:spcBef>
                  <a:tabLst>
                    <a:tab pos="711200" algn="l"/>
                  </a:tabLst>
                </a:pPr>
                <a:r>
                  <a:rPr lang="en-US" spc="-15" dirty="0">
                    <a:cs typeface="Calibri"/>
                  </a:rPr>
                  <a:t>				</a:t>
                </a:r>
                <a14:m>
                  <m:oMath xmlns:m="http://schemas.openxmlformats.org/officeDocument/2006/math">
                    <m:r>
                      <a:rPr lang="en-US" b="1" i="1" spc="-15">
                        <a:solidFill>
                          <a:srgbClr val="FF0000"/>
                        </a:solidFill>
                        <a:latin typeface="Cambria Math" panose="02040503050406030204" pitchFamily="18" charset="0"/>
                        <a:cs typeface="Calibri"/>
                      </a:rPr>
                      <m:t>𝑰</m:t>
                    </m:r>
                    <m:r>
                      <a:rPr lang="en-US" i="1" spc="-15">
                        <a:latin typeface="Cambria Math" panose="02040503050406030204" pitchFamily="18" charset="0"/>
                        <a:cs typeface="Calibri"/>
                      </a:rPr>
                      <m:t>&gt;0 </m:t>
                    </m:r>
                    <m:r>
                      <a:rPr lang="en-US" b="1" spc="-15">
                        <a:latin typeface="Cambria Math" panose="02040503050406030204" pitchFamily="18" charset="0"/>
                        <a:cs typeface="Calibri"/>
                      </a:rPr>
                      <m:t>𝐦𝐀</m:t>
                    </m:r>
                  </m:oMath>
                </a14:m>
                <a:endParaRPr lang="en-US" dirty="0">
                  <a:cs typeface="Calibri"/>
                </a:endParaRPr>
              </a:p>
              <a:p>
                <a:r>
                  <a:rPr lang="en-US" b="1" dirty="0"/>
                  <a:t>	</a:t>
                </a:r>
                <a:r>
                  <a:rPr lang="en-US" dirty="0"/>
                  <a:t>Here,</a:t>
                </a:r>
                <a:r>
                  <a:rPr lang="en-US" b="1" spc="-15" dirty="0">
                    <a:solidFill>
                      <a:srgbClr val="FF0000"/>
                    </a:solidFill>
                    <a:cs typeface="Calibri"/>
                  </a:rPr>
                  <a:t> </a:t>
                </a:r>
                <a14:m>
                  <m:oMath xmlns:m="http://schemas.openxmlformats.org/officeDocument/2006/math">
                    <m:r>
                      <a:rPr lang="en-US" b="1" i="1" spc="-15">
                        <a:solidFill>
                          <a:srgbClr val="FF0000"/>
                        </a:solidFill>
                        <a:latin typeface="Cambria Math" panose="02040503050406030204" pitchFamily="18" charset="0"/>
                        <a:cs typeface="Calibri"/>
                      </a:rPr>
                      <m:t>𝑰</m:t>
                    </m:r>
                    <m:r>
                      <a:rPr lang="en-US" b="0" i="1" spc="-15" smtClean="0">
                        <a:solidFill>
                          <a:srgbClr val="FF0000"/>
                        </a:solidFill>
                        <a:latin typeface="Cambria Math" panose="02040503050406030204" pitchFamily="18" charset="0"/>
                        <a:cs typeface="Calibri"/>
                      </a:rPr>
                      <m:t>&lt;</m:t>
                    </m:r>
                    <m:r>
                      <a:rPr lang="en-US" i="1" spc="-15">
                        <a:solidFill>
                          <a:srgbClr val="FF0000"/>
                        </a:solidFill>
                        <a:latin typeface="Cambria Math" panose="02040503050406030204" pitchFamily="18" charset="0"/>
                        <a:cs typeface="Calibri"/>
                      </a:rPr>
                      <m:t>0 </m:t>
                    </m:r>
                    <m:r>
                      <a:rPr lang="en-US" b="1" spc="-15">
                        <a:solidFill>
                          <a:srgbClr val="FF0000"/>
                        </a:solidFill>
                        <a:latin typeface="Cambria Math" panose="02040503050406030204" pitchFamily="18" charset="0"/>
                        <a:cs typeface="Calibri"/>
                      </a:rPr>
                      <m:t>𝐦𝐀</m:t>
                    </m:r>
                  </m:oMath>
                </a14:m>
                <a:r>
                  <a:rPr lang="en-US" dirty="0"/>
                  <a:t>. </a:t>
                </a:r>
                <a:r>
                  <a:rPr lang="en-US" b="1" dirty="0">
                    <a:solidFill>
                      <a:srgbClr val="FF0000"/>
                    </a:solidFill>
                  </a:rPr>
                  <a:t>Assumption is INCORRECT! </a:t>
                </a:r>
                <a:endParaRPr lang="en-US" b="1" dirty="0"/>
              </a:p>
            </p:txBody>
          </p:sp>
        </mc:Choice>
        <mc:Fallback xmlns="">
          <p:sp>
            <p:nvSpPr>
              <p:cNvPr id="7" name="TextBox 6">
                <a:extLst>
                  <a:ext uri="{FF2B5EF4-FFF2-40B4-BE49-F238E27FC236}">
                    <a16:creationId xmlns:a16="http://schemas.microsoft.com/office/drawing/2014/main" id="{E1994D88-602F-A013-A495-12EF18D47339}"/>
                  </a:ext>
                </a:extLst>
              </p:cNvPr>
              <p:cNvSpPr txBox="1">
                <a:spLocks noRot="1" noChangeAspect="1" noMove="1" noResize="1" noEditPoints="1" noAdjustHandles="1" noChangeArrowheads="1" noChangeShapeType="1" noTextEdit="1"/>
              </p:cNvSpPr>
              <p:nvPr/>
            </p:nvSpPr>
            <p:spPr>
              <a:xfrm>
                <a:off x="865517" y="2108014"/>
                <a:ext cx="6565093" cy="4337406"/>
              </a:xfrm>
              <a:prstGeom prst="rect">
                <a:avLst/>
              </a:prstGeom>
              <a:blipFill>
                <a:blip r:embed="rId7"/>
                <a:stretch>
                  <a:fillRect l="-1486" t="-1125" b="-140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DE1458FC-B325-7528-18F4-1DDD90B9047C}"/>
                  </a:ext>
                </a:extLst>
              </p:cNvPr>
              <p:cNvSpPr txBox="1"/>
              <p:nvPr/>
            </p:nvSpPr>
            <p:spPr>
              <a:xfrm>
                <a:off x="8471280" y="4204594"/>
                <a:ext cx="2354362"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b="1" i="1" smtClean="0">
                          <a:latin typeface="Cambria Math" panose="02040503050406030204" pitchFamily="18" charset="0"/>
                        </a:rPr>
                        <m:t>−   </m:t>
                      </m:r>
                      <m:sSub>
                        <m:sSubPr>
                          <m:ctrlPr>
                            <a:rPr lang="en-US" sz="2800" b="1" i="1" smtClean="0">
                              <a:solidFill>
                                <a:srgbClr val="0000FF"/>
                              </a:solidFill>
                              <a:latin typeface="Cambria Math" panose="02040503050406030204" pitchFamily="18" charset="0"/>
                            </a:rPr>
                          </m:ctrlPr>
                        </m:sSubPr>
                        <m:e>
                          <m:r>
                            <a:rPr lang="en-US" sz="2800" b="1" i="1" smtClean="0">
                              <a:solidFill>
                                <a:srgbClr val="0000FF"/>
                              </a:solidFill>
                              <a:latin typeface="Cambria Math" panose="02040503050406030204" pitchFamily="18" charset="0"/>
                            </a:rPr>
                            <m:t>𝒗</m:t>
                          </m:r>
                        </m:e>
                        <m:sub>
                          <m:r>
                            <a:rPr lang="en-US" sz="2800" b="1" i="1" smtClean="0">
                              <a:solidFill>
                                <a:srgbClr val="0000FF"/>
                              </a:solidFill>
                              <a:latin typeface="Cambria Math" panose="02040503050406030204" pitchFamily="18" charset="0"/>
                            </a:rPr>
                            <m:t>𝒅</m:t>
                          </m:r>
                        </m:sub>
                      </m:sSub>
                      <m:r>
                        <a:rPr lang="en-US" sz="2800" b="1" i="1" smtClean="0">
                          <a:solidFill>
                            <a:srgbClr val="0000FF"/>
                          </a:solidFill>
                          <a:latin typeface="Cambria Math" panose="02040503050406030204" pitchFamily="18" charset="0"/>
                        </a:rPr>
                        <m:t>=</m:t>
                      </m:r>
                      <m:r>
                        <a:rPr lang="en-US" sz="2800" b="1" i="1" smtClean="0">
                          <a:solidFill>
                            <a:srgbClr val="0000FF"/>
                          </a:solidFill>
                          <a:latin typeface="Cambria Math" panose="02040503050406030204" pitchFamily="18" charset="0"/>
                        </a:rPr>
                        <m:t>𝟎</m:t>
                      </m:r>
                      <m:r>
                        <a:rPr lang="en-US" sz="2800" b="1" i="1" smtClean="0">
                          <a:solidFill>
                            <a:srgbClr val="0000FF"/>
                          </a:solidFill>
                          <a:latin typeface="Cambria Math" panose="02040503050406030204" pitchFamily="18" charset="0"/>
                        </a:rPr>
                        <m:t> +</m:t>
                      </m:r>
                    </m:oMath>
                  </m:oMathPara>
                </a14:m>
                <a:endParaRPr lang="en-US" sz="2800" b="1" dirty="0"/>
              </a:p>
            </p:txBody>
          </p:sp>
        </mc:Choice>
        <mc:Fallback xmlns="">
          <p:sp>
            <p:nvSpPr>
              <p:cNvPr id="9" name="TextBox 8">
                <a:extLst>
                  <a:ext uri="{FF2B5EF4-FFF2-40B4-BE49-F238E27FC236}">
                    <a16:creationId xmlns:a16="http://schemas.microsoft.com/office/drawing/2014/main" id="{DE1458FC-B325-7528-18F4-1DDD90B9047C}"/>
                  </a:ext>
                </a:extLst>
              </p:cNvPr>
              <p:cNvSpPr txBox="1">
                <a:spLocks noRot="1" noChangeAspect="1" noMove="1" noResize="1" noEditPoints="1" noAdjustHandles="1" noChangeArrowheads="1" noChangeShapeType="1" noTextEdit="1"/>
              </p:cNvSpPr>
              <p:nvPr/>
            </p:nvSpPr>
            <p:spPr>
              <a:xfrm>
                <a:off x="8471280" y="4204594"/>
                <a:ext cx="2354362" cy="523220"/>
              </a:xfrm>
              <a:prstGeom prst="rect">
                <a:avLst/>
              </a:prstGeom>
              <a:blipFill>
                <a:blip r:embed="rId8"/>
                <a:stretch>
                  <a:fillRect/>
                </a:stretch>
              </a:blipFill>
            </p:spPr>
            <p:txBody>
              <a:bodyPr/>
              <a:lstStyle/>
              <a:p>
                <a:r>
                  <a:rPr lang="en-US">
                    <a:noFill/>
                  </a:rPr>
                  <a:t> </a:t>
                </a:r>
              </a:p>
            </p:txBody>
          </p:sp>
        </mc:Fallback>
      </mc:AlternateContent>
      <p:pic>
        <p:nvPicPr>
          <p:cNvPr id="12292" name="Picture 4">
            <a:extLst>
              <a:ext uri="{FF2B5EF4-FFF2-40B4-BE49-F238E27FC236}">
                <a16:creationId xmlns:a16="http://schemas.microsoft.com/office/drawing/2014/main" id="{C31BD355-7541-ACE4-2F67-4C95FEB162D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510553" y="1989279"/>
            <a:ext cx="2686050" cy="186690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43A9F442-A664-20B1-7AF7-0BC080E69F38}"/>
                  </a:ext>
                </a:extLst>
              </p:cNvPr>
              <p:cNvSpPr txBox="1"/>
              <p:nvPr/>
            </p:nvSpPr>
            <p:spPr>
              <a:xfrm>
                <a:off x="10720206" y="5287272"/>
                <a:ext cx="1212553"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US" sz="1800" b="1" i="1" dirty="0" smtClean="0">
                              <a:solidFill>
                                <a:srgbClr val="FF0000"/>
                              </a:solidFill>
                              <a:latin typeface="Cambria Math" panose="02040503050406030204" pitchFamily="18" charset="0"/>
                            </a:rPr>
                          </m:ctrlPr>
                        </m:sSubPr>
                        <m:e>
                          <m:r>
                            <a:rPr lang="en-US" sz="1800" b="1" i="1" dirty="0" smtClean="0">
                              <a:solidFill>
                                <a:srgbClr val="FF0000"/>
                              </a:solidFill>
                              <a:latin typeface="Cambria Math" panose="02040503050406030204" pitchFamily="18" charset="0"/>
                            </a:rPr>
                            <m:t>𝒗</m:t>
                          </m:r>
                        </m:e>
                        <m:sub>
                          <m:r>
                            <a:rPr lang="en-US" sz="1800" b="1" i="1" dirty="0" smtClean="0">
                              <a:solidFill>
                                <a:srgbClr val="FF0000"/>
                              </a:solidFill>
                              <a:latin typeface="Cambria Math" panose="02040503050406030204" pitchFamily="18" charset="0"/>
                            </a:rPr>
                            <m:t>𝑶</m:t>
                          </m:r>
                        </m:sub>
                      </m:sSub>
                      <m:r>
                        <a:rPr lang="en-US" sz="1800" b="1" i="1" dirty="0">
                          <a:solidFill>
                            <a:srgbClr val="FF0000"/>
                          </a:solidFill>
                          <a:latin typeface="Cambria Math" panose="02040503050406030204" pitchFamily="18" charset="0"/>
                        </a:rPr>
                        <m:t>=</m:t>
                      </m:r>
                      <m:r>
                        <a:rPr lang="en-US" sz="1800" b="1" i="1" dirty="0">
                          <a:solidFill>
                            <a:srgbClr val="FF0000"/>
                          </a:solidFill>
                          <a:latin typeface="Cambria Math" panose="02040503050406030204" pitchFamily="18" charset="0"/>
                        </a:rPr>
                        <m:t>𝟓</m:t>
                      </m:r>
                      <m:r>
                        <a:rPr lang="en-US" sz="1800" b="1" i="1" dirty="0" smtClean="0">
                          <a:solidFill>
                            <a:srgbClr val="FF0000"/>
                          </a:solidFill>
                          <a:latin typeface="Cambria Math" panose="02040503050406030204" pitchFamily="18" charset="0"/>
                        </a:rPr>
                        <m:t> </m:t>
                      </m:r>
                      <m:r>
                        <a:rPr lang="en-US" sz="1800" b="1" i="0" dirty="0">
                          <a:solidFill>
                            <a:srgbClr val="FF0000"/>
                          </a:solidFill>
                          <a:latin typeface="Cambria Math" panose="02040503050406030204" pitchFamily="18" charset="0"/>
                        </a:rPr>
                        <m:t>𝐕</m:t>
                      </m:r>
                    </m:oMath>
                  </m:oMathPara>
                </a14:m>
                <a:endParaRPr lang="en-US" sz="1800" b="1" dirty="0">
                  <a:solidFill>
                    <a:srgbClr val="FF0000"/>
                  </a:solidFill>
                </a:endParaRPr>
              </a:p>
            </p:txBody>
          </p:sp>
        </mc:Choice>
        <mc:Fallback xmlns="">
          <p:sp>
            <p:nvSpPr>
              <p:cNvPr id="13" name="TextBox 12">
                <a:extLst>
                  <a:ext uri="{FF2B5EF4-FFF2-40B4-BE49-F238E27FC236}">
                    <a16:creationId xmlns:a16="http://schemas.microsoft.com/office/drawing/2014/main" id="{43A9F442-A664-20B1-7AF7-0BC080E69F38}"/>
                  </a:ext>
                </a:extLst>
              </p:cNvPr>
              <p:cNvSpPr txBox="1">
                <a:spLocks noRot="1" noChangeAspect="1" noMove="1" noResize="1" noEditPoints="1" noAdjustHandles="1" noChangeArrowheads="1" noChangeShapeType="1" noTextEdit="1"/>
              </p:cNvSpPr>
              <p:nvPr/>
            </p:nvSpPr>
            <p:spPr>
              <a:xfrm>
                <a:off x="10720206" y="5287272"/>
                <a:ext cx="1212553"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5C58E908-9CA2-CF69-4D1F-0C82D8623E73}"/>
                  </a:ext>
                </a:extLst>
              </p:cNvPr>
              <p:cNvSpPr txBox="1"/>
              <p:nvPr/>
            </p:nvSpPr>
            <p:spPr>
              <a:xfrm>
                <a:off x="8862538" y="5007406"/>
                <a:ext cx="1428854"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1800" b="1" i="1" dirty="0" smtClean="0">
                          <a:solidFill>
                            <a:srgbClr val="FF0000"/>
                          </a:solidFill>
                          <a:latin typeface="Cambria Math" panose="02040503050406030204" pitchFamily="18" charset="0"/>
                        </a:rPr>
                        <m:t>𝑰</m:t>
                      </m:r>
                      <m:r>
                        <a:rPr lang="en-US" sz="1800" b="1" i="1" dirty="0" smtClean="0">
                          <a:solidFill>
                            <a:srgbClr val="FF0000"/>
                          </a:solidFill>
                          <a:latin typeface="Cambria Math" panose="02040503050406030204" pitchFamily="18" charset="0"/>
                        </a:rPr>
                        <m:t>=−</m:t>
                      </m:r>
                      <m:r>
                        <a:rPr lang="en-US" sz="1800" b="1" i="1" dirty="0" smtClean="0">
                          <a:solidFill>
                            <a:srgbClr val="FF0000"/>
                          </a:solidFill>
                          <a:latin typeface="Cambria Math" panose="02040503050406030204" pitchFamily="18" charset="0"/>
                        </a:rPr>
                        <m:t>𝟐</m:t>
                      </m:r>
                      <m:r>
                        <a:rPr lang="en-US" sz="1800" b="1" i="1" dirty="0" smtClean="0">
                          <a:solidFill>
                            <a:srgbClr val="FF0000"/>
                          </a:solidFill>
                          <a:latin typeface="Cambria Math" panose="02040503050406030204" pitchFamily="18" charset="0"/>
                        </a:rPr>
                        <m:t> </m:t>
                      </m:r>
                      <m:r>
                        <a:rPr lang="en-US" sz="1800" b="1" i="0" dirty="0" smtClean="0">
                          <a:solidFill>
                            <a:srgbClr val="FF0000"/>
                          </a:solidFill>
                          <a:latin typeface="Cambria Math" panose="02040503050406030204" pitchFamily="18" charset="0"/>
                        </a:rPr>
                        <m:t>𝐦𝐀</m:t>
                      </m:r>
                    </m:oMath>
                  </m:oMathPara>
                </a14:m>
                <a:endParaRPr lang="en-US" sz="1800" b="1" dirty="0">
                  <a:solidFill>
                    <a:srgbClr val="FF0000"/>
                  </a:solidFill>
                </a:endParaRPr>
              </a:p>
            </p:txBody>
          </p:sp>
        </mc:Choice>
        <mc:Fallback xmlns="">
          <p:sp>
            <p:nvSpPr>
              <p:cNvPr id="15" name="TextBox 14">
                <a:extLst>
                  <a:ext uri="{FF2B5EF4-FFF2-40B4-BE49-F238E27FC236}">
                    <a16:creationId xmlns:a16="http://schemas.microsoft.com/office/drawing/2014/main" id="{5C58E908-9CA2-CF69-4D1F-0C82D8623E73}"/>
                  </a:ext>
                </a:extLst>
              </p:cNvPr>
              <p:cNvSpPr txBox="1">
                <a:spLocks noRot="1" noChangeAspect="1" noMove="1" noResize="1" noEditPoints="1" noAdjustHandles="1" noChangeArrowheads="1" noChangeShapeType="1" noTextEdit="1"/>
              </p:cNvSpPr>
              <p:nvPr/>
            </p:nvSpPr>
            <p:spPr>
              <a:xfrm>
                <a:off x="8862538" y="5007406"/>
                <a:ext cx="1428854" cy="369332"/>
              </a:xfrm>
              <a:prstGeom prst="rect">
                <a:avLst/>
              </a:prstGeom>
              <a:blipFill>
                <a:blip r:embed="rId11"/>
                <a:stretch>
                  <a:fillRect/>
                </a:stretch>
              </a:blipFill>
            </p:spPr>
            <p:txBody>
              <a:bodyPr/>
              <a:lstStyle/>
              <a:p>
                <a:r>
                  <a:rPr lang="en-US">
                    <a:noFill/>
                  </a:rPr>
                  <a:t> </a:t>
                </a:r>
              </a:p>
            </p:txBody>
          </p:sp>
        </mc:Fallback>
      </mc:AlternateContent>
      <p:sp>
        <p:nvSpPr>
          <p:cNvPr id="17" name="Rectangle: Rounded Corners 16">
            <a:extLst>
              <a:ext uri="{FF2B5EF4-FFF2-40B4-BE49-F238E27FC236}">
                <a16:creationId xmlns:a16="http://schemas.microsoft.com/office/drawing/2014/main" id="{9BA4E1C8-AADE-6C4A-51A4-2C56174B76DF}"/>
              </a:ext>
            </a:extLst>
          </p:cNvPr>
          <p:cNvSpPr/>
          <p:nvPr/>
        </p:nvSpPr>
        <p:spPr>
          <a:xfrm>
            <a:off x="4669653" y="4892868"/>
            <a:ext cx="1360417" cy="369332"/>
          </a:xfrm>
          <a:custGeom>
            <a:avLst/>
            <a:gdLst>
              <a:gd name="connsiteX0" fmla="*/ 0 w 1360417"/>
              <a:gd name="connsiteY0" fmla="*/ 61557 h 369332"/>
              <a:gd name="connsiteX1" fmla="*/ 61557 w 1360417"/>
              <a:gd name="connsiteY1" fmla="*/ 0 h 369332"/>
              <a:gd name="connsiteX2" fmla="*/ 449245 w 1360417"/>
              <a:gd name="connsiteY2" fmla="*/ 0 h 369332"/>
              <a:gd name="connsiteX3" fmla="*/ 849307 w 1360417"/>
              <a:gd name="connsiteY3" fmla="*/ 0 h 369332"/>
              <a:gd name="connsiteX4" fmla="*/ 1298860 w 1360417"/>
              <a:gd name="connsiteY4" fmla="*/ 0 h 369332"/>
              <a:gd name="connsiteX5" fmla="*/ 1360417 w 1360417"/>
              <a:gd name="connsiteY5" fmla="*/ 61557 h 369332"/>
              <a:gd name="connsiteX6" fmla="*/ 1360417 w 1360417"/>
              <a:gd name="connsiteY6" fmla="*/ 307775 h 369332"/>
              <a:gd name="connsiteX7" fmla="*/ 1298860 w 1360417"/>
              <a:gd name="connsiteY7" fmla="*/ 369332 h 369332"/>
              <a:gd name="connsiteX8" fmla="*/ 874053 w 1360417"/>
              <a:gd name="connsiteY8" fmla="*/ 369332 h 369332"/>
              <a:gd name="connsiteX9" fmla="*/ 473991 w 1360417"/>
              <a:gd name="connsiteY9" fmla="*/ 369332 h 369332"/>
              <a:gd name="connsiteX10" fmla="*/ 61557 w 1360417"/>
              <a:gd name="connsiteY10" fmla="*/ 369332 h 369332"/>
              <a:gd name="connsiteX11" fmla="*/ 0 w 1360417"/>
              <a:gd name="connsiteY11" fmla="*/ 307775 h 369332"/>
              <a:gd name="connsiteX12" fmla="*/ 0 w 1360417"/>
              <a:gd name="connsiteY12" fmla="*/ 61557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60417" h="369332" extrusionOk="0">
                <a:moveTo>
                  <a:pt x="0" y="61557"/>
                </a:moveTo>
                <a:cubicBezTo>
                  <a:pt x="7330" y="28430"/>
                  <a:pt x="21800" y="-7750"/>
                  <a:pt x="61557" y="0"/>
                </a:cubicBezTo>
                <a:cubicBezTo>
                  <a:pt x="222108" y="-13574"/>
                  <a:pt x="355708" y="11776"/>
                  <a:pt x="449245" y="0"/>
                </a:cubicBezTo>
                <a:cubicBezTo>
                  <a:pt x="542782" y="-11776"/>
                  <a:pt x="684900" y="7639"/>
                  <a:pt x="849307" y="0"/>
                </a:cubicBezTo>
                <a:cubicBezTo>
                  <a:pt x="1013714" y="-7639"/>
                  <a:pt x="1196869" y="37340"/>
                  <a:pt x="1298860" y="0"/>
                </a:cubicBezTo>
                <a:cubicBezTo>
                  <a:pt x="1334116" y="3830"/>
                  <a:pt x="1360670" y="35054"/>
                  <a:pt x="1360417" y="61557"/>
                </a:cubicBezTo>
                <a:cubicBezTo>
                  <a:pt x="1374501" y="184373"/>
                  <a:pt x="1347495" y="229194"/>
                  <a:pt x="1360417" y="307775"/>
                </a:cubicBezTo>
                <a:cubicBezTo>
                  <a:pt x="1365773" y="346795"/>
                  <a:pt x="1329148" y="365552"/>
                  <a:pt x="1298860" y="369332"/>
                </a:cubicBezTo>
                <a:cubicBezTo>
                  <a:pt x="1139100" y="403528"/>
                  <a:pt x="975879" y="326917"/>
                  <a:pt x="874053" y="369332"/>
                </a:cubicBezTo>
                <a:cubicBezTo>
                  <a:pt x="772227" y="411747"/>
                  <a:pt x="597328" y="341904"/>
                  <a:pt x="473991" y="369332"/>
                </a:cubicBezTo>
                <a:cubicBezTo>
                  <a:pt x="350654" y="396760"/>
                  <a:pt x="264261" y="339467"/>
                  <a:pt x="61557" y="369332"/>
                </a:cubicBezTo>
                <a:cubicBezTo>
                  <a:pt x="29143" y="377063"/>
                  <a:pt x="4410" y="346958"/>
                  <a:pt x="0" y="307775"/>
                </a:cubicBezTo>
                <a:cubicBezTo>
                  <a:pt x="-1779" y="188557"/>
                  <a:pt x="8239" y="183709"/>
                  <a:pt x="0" y="61557"/>
                </a:cubicBezTo>
                <a:close/>
              </a:path>
            </a:pathLst>
          </a:custGeom>
          <a:noFill/>
          <a:ln w="38100">
            <a:solidFill>
              <a:srgbClr val="FF0000"/>
            </a:solidFill>
            <a:extLst>
              <a:ext uri="{C807C97D-BFC1-408E-A445-0C87EB9F89A2}">
                <ask:lineSketchStyleProps xmlns:ask="http://schemas.microsoft.com/office/drawing/2018/sketchyshapes" sd="2214188587">
                  <a:prstGeom prst="round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661641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animEffect transition="in" filter="fade">
                                      <p:cBhvr>
                                        <p:cTn id="7" dur="500"/>
                                        <p:tgtEl>
                                          <p:spTgt spid="7">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7">
                                            <p:txEl>
                                              <p:pRg st="2" end="2"/>
                                            </p:txEl>
                                          </p:spTgt>
                                        </p:tgtEl>
                                        <p:attrNameLst>
                                          <p:attrName>style.visibility</p:attrName>
                                        </p:attrNameLst>
                                      </p:cBhvr>
                                      <p:to>
                                        <p:strVal val="visible"/>
                                      </p:to>
                                    </p:set>
                                    <p:animEffect transition="in" filter="fade">
                                      <p:cBhvr>
                                        <p:cTn id="10" dur="500"/>
                                        <p:tgtEl>
                                          <p:spTgt spid="7">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animEffect transition="in" filter="fade">
                                      <p:cBhvr>
                                        <p:cTn id="13" dur="500"/>
                                        <p:tgtEl>
                                          <p:spTgt spid="7">
                                            <p:txEl>
                                              <p:pRg st="3" end="3"/>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7">
                                            <p:txEl>
                                              <p:pRg st="8" end="8"/>
                                            </p:txEl>
                                          </p:spTgt>
                                        </p:tgtEl>
                                        <p:attrNameLst>
                                          <p:attrName>style.visibility</p:attrName>
                                        </p:attrNameLst>
                                      </p:cBhvr>
                                      <p:to>
                                        <p:strVal val="visible"/>
                                      </p:to>
                                    </p:set>
                                    <p:animEffect transition="in" filter="fade">
                                      <p:cBhvr>
                                        <p:cTn id="16" dur="500"/>
                                        <p:tgtEl>
                                          <p:spTgt spid="7">
                                            <p:txEl>
                                              <p:pRg st="8" end="8"/>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7">
                                            <p:txEl>
                                              <p:pRg st="9" end="9"/>
                                            </p:txEl>
                                          </p:spTgt>
                                        </p:tgtEl>
                                        <p:attrNameLst>
                                          <p:attrName>style.visibility</p:attrName>
                                        </p:attrNameLst>
                                      </p:cBhvr>
                                      <p:to>
                                        <p:strVal val="visible"/>
                                      </p:to>
                                    </p:set>
                                    <p:animEffect transition="in" filter="fade">
                                      <p:cBhvr>
                                        <p:cTn id="19" dur="500"/>
                                        <p:tgtEl>
                                          <p:spTgt spid="7">
                                            <p:txEl>
                                              <p:pRg st="9" end="9"/>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500"/>
                                        <p:tgtEl>
                                          <p:spTgt spid="11"/>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500"/>
                                        <p:tgtEl>
                                          <p:spTgt spid="3"/>
                                        </p:tgtEl>
                                      </p:cBhvr>
                                    </p:animEffect>
                                  </p:childTnLst>
                                </p:cTn>
                              </p:par>
                              <p:par>
                                <p:cTn id="28" presetID="10" presetClass="entr" presetSubtype="0" fill="hold" nodeType="withEffect">
                                  <p:stCondLst>
                                    <p:cond delay="0"/>
                                  </p:stCondLst>
                                  <p:childTnLst>
                                    <p:set>
                                      <p:cBhvr>
                                        <p:cTn id="29" dur="1" fill="hold">
                                          <p:stCondLst>
                                            <p:cond delay="0"/>
                                          </p:stCondLst>
                                        </p:cTn>
                                        <p:tgtEl>
                                          <p:spTgt spid="12296"/>
                                        </p:tgtEl>
                                        <p:attrNameLst>
                                          <p:attrName>style.visibility</p:attrName>
                                        </p:attrNameLst>
                                      </p:cBhvr>
                                      <p:to>
                                        <p:strVal val="visible"/>
                                      </p:to>
                                    </p:set>
                                    <p:animEffect transition="in" filter="fade">
                                      <p:cBhvr>
                                        <p:cTn id="30" dur="500"/>
                                        <p:tgtEl>
                                          <p:spTgt spid="12296"/>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fade">
                                      <p:cBhvr>
                                        <p:cTn id="33" dur="500"/>
                                        <p:tgtEl>
                                          <p:spTgt spid="9"/>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7">
                                            <p:txEl>
                                              <p:pRg st="5" end="5"/>
                                            </p:txEl>
                                          </p:spTgt>
                                        </p:tgtEl>
                                        <p:attrNameLst>
                                          <p:attrName>style.visibility</p:attrName>
                                        </p:attrNameLst>
                                      </p:cBhvr>
                                      <p:to>
                                        <p:strVal val="visible"/>
                                      </p:to>
                                    </p:set>
                                    <p:animEffect transition="in" filter="fade">
                                      <p:cBhvr>
                                        <p:cTn id="38" dur="500"/>
                                        <p:tgtEl>
                                          <p:spTgt spid="7">
                                            <p:txEl>
                                              <p:pRg st="5" end="5"/>
                                            </p:txEl>
                                          </p:spTgt>
                                        </p:tgtEl>
                                      </p:cBhvr>
                                    </p:animEffect>
                                  </p:childTnLst>
                                </p:cTn>
                              </p:par>
                              <p:par>
                                <p:cTn id="39" presetID="10" presetClass="entr" presetSubtype="0" fill="hold" nodeType="withEffect">
                                  <p:stCondLst>
                                    <p:cond delay="0"/>
                                  </p:stCondLst>
                                  <p:childTnLst>
                                    <p:set>
                                      <p:cBhvr>
                                        <p:cTn id="40" dur="1" fill="hold">
                                          <p:stCondLst>
                                            <p:cond delay="0"/>
                                          </p:stCondLst>
                                        </p:cTn>
                                        <p:tgtEl>
                                          <p:spTgt spid="7">
                                            <p:txEl>
                                              <p:pRg st="6" end="6"/>
                                            </p:txEl>
                                          </p:spTgt>
                                        </p:tgtEl>
                                        <p:attrNameLst>
                                          <p:attrName>style.visibility</p:attrName>
                                        </p:attrNameLst>
                                      </p:cBhvr>
                                      <p:to>
                                        <p:strVal val="visible"/>
                                      </p:to>
                                    </p:set>
                                    <p:animEffect transition="in" filter="fade">
                                      <p:cBhvr>
                                        <p:cTn id="41" dur="500"/>
                                        <p:tgtEl>
                                          <p:spTgt spid="7">
                                            <p:txEl>
                                              <p:pRg st="6" end="6"/>
                                            </p:txEl>
                                          </p:spTgt>
                                        </p:tgtEl>
                                      </p:cBhvr>
                                    </p:animEffect>
                                  </p:childTnLst>
                                </p:cTn>
                              </p:par>
                            </p:childTnLst>
                          </p:cTn>
                        </p:par>
                        <p:par>
                          <p:cTn id="42" fill="hold">
                            <p:stCondLst>
                              <p:cond delay="500"/>
                            </p:stCondLst>
                            <p:childTnLst>
                              <p:par>
                                <p:cTn id="43" presetID="10" presetClass="entr" presetSubtype="0" fill="hold" nodeType="afterEffect">
                                  <p:stCondLst>
                                    <p:cond delay="0"/>
                                  </p:stCondLst>
                                  <p:childTnLst>
                                    <p:set>
                                      <p:cBhvr>
                                        <p:cTn id="44" dur="1" fill="hold">
                                          <p:stCondLst>
                                            <p:cond delay="0"/>
                                          </p:stCondLst>
                                        </p:cTn>
                                        <p:tgtEl>
                                          <p:spTgt spid="7">
                                            <p:txEl>
                                              <p:pRg st="7" end="7"/>
                                            </p:txEl>
                                          </p:spTgt>
                                        </p:tgtEl>
                                        <p:attrNameLst>
                                          <p:attrName>style.visibility</p:attrName>
                                        </p:attrNameLst>
                                      </p:cBhvr>
                                      <p:to>
                                        <p:strVal val="visible"/>
                                      </p:to>
                                    </p:set>
                                    <p:animEffect transition="in" filter="fade">
                                      <p:cBhvr>
                                        <p:cTn id="45" dur="500"/>
                                        <p:tgtEl>
                                          <p:spTgt spid="7">
                                            <p:txEl>
                                              <p:pRg st="7" end="7"/>
                                            </p:txEl>
                                          </p:spTgt>
                                        </p:tgtEl>
                                      </p:cBhvr>
                                    </p:animEffect>
                                  </p:childTnLst>
                                </p:cTn>
                              </p:par>
                            </p:childTnLst>
                          </p:cTn>
                        </p:par>
                        <p:par>
                          <p:cTn id="46" fill="hold">
                            <p:stCondLst>
                              <p:cond delay="1000"/>
                            </p:stCondLst>
                            <p:childTnLst>
                              <p:par>
                                <p:cTn id="47" presetID="10" presetClass="entr" presetSubtype="0" fill="hold" grpId="0" nodeType="afterEffect">
                                  <p:stCondLst>
                                    <p:cond delay="0"/>
                                  </p:stCondLst>
                                  <p:childTnLst>
                                    <p:set>
                                      <p:cBhvr>
                                        <p:cTn id="48" dur="1" fill="hold">
                                          <p:stCondLst>
                                            <p:cond delay="0"/>
                                          </p:stCondLst>
                                        </p:cTn>
                                        <p:tgtEl>
                                          <p:spTgt spid="13"/>
                                        </p:tgtEl>
                                        <p:attrNameLst>
                                          <p:attrName>style.visibility</p:attrName>
                                        </p:attrNameLst>
                                      </p:cBhvr>
                                      <p:to>
                                        <p:strVal val="visible"/>
                                      </p:to>
                                    </p:set>
                                    <p:animEffect transition="in" filter="fade">
                                      <p:cBhvr>
                                        <p:cTn id="49" dur="500"/>
                                        <p:tgtEl>
                                          <p:spTgt spid="13"/>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fade">
                                      <p:cBhvr>
                                        <p:cTn id="52" dur="500"/>
                                        <p:tgtEl>
                                          <p:spTgt spid="15"/>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7">
                                            <p:txEl>
                                              <p:pRg st="10" end="10"/>
                                            </p:txEl>
                                          </p:spTgt>
                                        </p:tgtEl>
                                        <p:attrNameLst>
                                          <p:attrName>style.visibility</p:attrName>
                                        </p:attrNameLst>
                                      </p:cBhvr>
                                      <p:to>
                                        <p:strVal val="visible"/>
                                      </p:to>
                                    </p:set>
                                    <p:animEffect transition="in" filter="fade">
                                      <p:cBhvr>
                                        <p:cTn id="57" dur="500"/>
                                        <p:tgtEl>
                                          <p:spTgt spid="7">
                                            <p:txEl>
                                              <p:pRg st="10" end="10"/>
                                            </p:txEl>
                                          </p:spTgt>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17"/>
                                        </p:tgtEl>
                                        <p:attrNameLst>
                                          <p:attrName>style.visibility</p:attrName>
                                        </p:attrNameLst>
                                      </p:cBhvr>
                                      <p:to>
                                        <p:strVal val="visible"/>
                                      </p:to>
                                    </p:set>
                                    <p:animEffect transition="in" filter="fade">
                                      <p:cBhvr>
                                        <p:cTn id="6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3" grpId="0"/>
      <p:bldP spid="9" grpId="0"/>
      <p:bldP spid="13" grpId="0"/>
      <p:bldP spid="15" grpId="0"/>
      <p:bldP spid="17"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897970-8B81-64CE-A650-41D03346E320}"/>
            </a:ext>
          </a:extLst>
        </p:cNvPr>
        <p:cNvGrpSpPr/>
        <p:nvPr/>
      </p:nvGrpSpPr>
      <p:grpSpPr>
        <a:xfrm>
          <a:off x="0" y="0"/>
          <a:ext cx="0" cy="0"/>
          <a:chOff x="0" y="0"/>
          <a:chExt cx="0" cy="0"/>
        </a:xfrm>
      </p:grpSpPr>
      <p:pic>
        <p:nvPicPr>
          <p:cNvPr id="14340" name="Picture 4">
            <a:extLst>
              <a:ext uri="{FF2B5EF4-FFF2-40B4-BE49-F238E27FC236}">
                <a16:creationId xmlns:a16="http://schemas.microsoft.com/office/drawing/2014/main" id="{19390355-70BF-899E-5FA4-FC1E23D117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10553" y="4648923"/>
            <a:ext cx="2942383" cy="1784550"/>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a:extLst>
              <a:ext uri="{FF2B5EF4-FFF2-40B4-BE49-F238E27FC236}">
                <a16:creationId xmlns:a16="http://schemas.microsoft.com/office/drawing/2014/main" id="{5988B252-6B52-6F65-65F2-355F87159EBD}"/>
              </a:ext>
            </a:extLst>
          </p:cNvPr>
          <p:cNvSpPr>
            <a:spLocks noGrp="1"/>
          </p:cNvSpPr>
          <p:nvPr>
            <p:ph type="title"/>
          </p:nvPr>
        </p:nvSpPr>
        <p:spPr>
          <a:xfrm>
            <a:off x="838200" y="365125"/>
            <a:ext cx="10515600" cy="1325563"/>
          </a:xfrm>
        </p:spPr>
        <p:txBody>
          <a:bodyPr/>
          <a:lstStyle/>
          <a:p>
            <a:r>
              <a:rPr lang="en-US" dirty="0"/>
              <a:t>Example Problems (Ideal Diode)</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778E9E2-1233-05B8-E979-90FE660E5188}"/>
                  </a:ext>
                </a:extLst>
              </p:cNvPr>
              <p:cNvSpPr txBox="1"/>
              <p:nvPr/>
            </p:nvSpPr>
            <p:spPr>
              <a:xfrm>
                <a:off x="865516" y="1591677"/>
                <a:ext cx="3555563" cy="461665"/>
              </a:xfrm>
              <a:prstGeom prst="rect">
                <a:avLst/>
              </a:prstGeom>
              <a:noFill/>
            </p:spPr>
            <p:txBody>
              <a:bodyPr wrap="square" rtlCol="0">
                <a:spAutoFit/>
              </a:bodyPr>
              <a:lstStyle/>
              <a:p>
                <a:r>
                  <a:rPr lang="en-US" sz="2400" dirty="0">
                    <a:solidFill>
                      <a:schemeClr val="accent1">
                        <a:lumMod val="75000"/>
                      </a:schemeClr>
                    </a:solidFill>
                  </a:rPr>
                  <a:t>Example 2: </a:t>
                </a:r>
                <a14:m>
                  <m:oMath xmlns:m="http://schemas.openxmlformats.org/officeDocument/2006/math">
                    <m:sSub>
                      <m:sSubPr>
                        <m:ctrlPr>
                          <a:rPr lang="en-US" sz="2400" i="1">
                            <a:solidFill>
                              <a:schemeClr val="accent1">
                                <a:lumMod val="75000"/>
                              </a:schemeClr>
                            </a:solidFill>
                            <a:latin typeface="Cambria Math" panose="02040503050406030204" pitchFamily="18" charset="0"/>
                          </a:rPr>
                        </m:ctrlPr>
                      </m:sSubPr>
                      <m:e>
                        <m:r>
                          <a:rPr lang="en-US" sz="2400" i="1">
                            <a:solidFill>
                              <a:schemeClr val="accent1">
                                <a:lumMod val="75000"/>
                              </a:schemeClr>
                            </a:solidFill>
                            <a:latin typeface="Cambria Math" panose="02040503050406030204" pitchFamily="18" charset="0"/>
                          </a:rPr>
                          <m:t>𝑅</m:t>
                        </m:r>
                      </m:e>
                      <m:sub>
                        <m:r>
                          <a:rPr lang="en-US" sz="2400" i="1">
                            <a:solidFill>
                              <a:schemeClr val="accent1">
                                <a:lumMod val="75000"/>
                              </a:schemeClr>
                            </a:solidFill>
                            <a:latin typeface="Cambria Math" panose="02040503050406030204" pitchFamily="18" charset="0"/>
                          </a:rPr>
                          <m:t>𝐿</m:t>
                        </m:r>
                      </m:sub>
                    </m:sSub>
                    <m:r>
                      <a:rPr lang="en-US" sz="2400" i="1">
                        <a:solidFill>
                          <a:schemeClr val="accent1">
                            <a:lumMod val="75000"/>
                          </a:schemeClr>
                        </a:solidFill>
                        <a:latin typeface="Cambria Math" panose="02040503050406030204" pitchFamily="18" charset="0"/>
                      </a:rPr>
                      <m:t>=2.5</m:t>
                    </m:r>
                    <m:r>
                      <a:rPr lang="en-US" sz="2400" b="1">
                        <a:solidFill>
                          <a:schemeClr val="accent1">
                            <a:lumMod val="75000"/>
                          </a:schemeClr>
                        </a:solidFill>
                        <a:latin typeface="Cambria Math" panose="02040503050406030204" pitchFamily="18" charset="0"/>
                      </a:rPr>
                      <m:t> </m:t>
                    </m:r>
                    <m:r>
                      <a:rPr lang="en-US" sz="2400" b="1">
                        <a:solidFill>
                          <a:schemeClr val="accent1">
                            <a:lumMod val="75000"/>
                          </a:schemeClr>
                        </a:solidFill>
                        <a:latin typeface="Cambria Math" panose="02040503050406030204" pitchFamily="18" charset="0"/>
                      </a:rPr>
                      <m:t>𝐤</m:t>
                    </m:r>
                    <m:r>
                      <a:rPr lang="en-US" sz="2400" b="1">
                        <a:solidFill>
                          <a:schemeClr val="accent1">
                            <a:lumMod val="75000"/>
                          </a:schemeClr>
                        </a:solidFill>
                        <a:latin typeface="Cambria Math" panose="02040503050406030204" pitchFamily="18" charset="0"/>
                      </a:rPr>
                      <m:t>𝛀</m:t>
                    </m:r>
                  </m:oMath>
                </a14:m>
                <a:endParaRPr lang="en-US" sz="2400" dirty="0">
                  <a:solidFill>
                    <a:schemeClr val="accent1">
                      <a:lumMod val="75000"/>
                    </a:schemeClr>
                  </a:solidFill>
                </a:endParaRPr>
              </a:p>
            </p:txBody>
          </p:sp>
        </mc:Choice>
        <mc:Fallback xmlns="">
          <p:sp>
            <p:nvSpPr>
              <p:cNvPr id="5" name="TextBox 4">
                <a:extLst>
                  <a:ext uri="{FF2B5EF4-FFF2-40B4-BE49-F238E27FC236}">
                    <a16:creationId xmlns:a16="http://schemas.microsoft.com/office/drawing/2014/main" id="{9778E9E2-1233-05B8-E979-90FE660E5188}"/>
                  </a:ext>
                </a:extLst>
              </p:cNvPr>
              <p:cNvSpPr txBox="1">
                <a:spLocks noRot="1" noChangeAspect="1" noMove="1" noResize="1" noEditPoints="1" noAdjustHandles="1" noChangeArrowheads="1" noChangeShapeType="1" noTextEdit="1"/>
              </p:cNvSpPr>
              <p:nvPr/>
            </p:nvSpPr>
            <p:spPr>
              <a:xfrm>
                <a:off x="865516" y="1591677"/>
                <a:ext cx="3555563" cy="461665"/>
              </a:xfrm>
              <a:prstGeom prst="rect">
                <a:avLst/>
              </a:prstGeom>
              <a:blipFill>
                <a:blip r:embed="rId3"/>
                <a:stretch>
                  <a:fillRect l="-2744" t="-10526" b="-28947"/>
                </a:stretch>
              </a:blipFill>
            </p:spPr>
            <p:txBody>
              <a:bodyPr/>
              <a:lstStyle/>
              <a:p>
                <a:r>
                  <a:rPr lang="en-US">
                    <a:noFill/>
                  </a:rPr>
                  <a:t> </a:t>
                </a:r>
              </a:p>
            </p:txBody>
          </p:sp>
        </mc:Fallback>
      </mc:AlternateContent>
      <p:sp>
        <p:nvSpPr>
          <p:cNvPr id="11" name="Arrow: Right 10">
            <a:extLst>
              <a:ext uri="{FF2B5EF4-FFF2-40B4-BE49-F238E27FC236}">
                <a16:creationId xmlns:a16="http://schemas.microsoft.com/office/drawing/2014/main" id="{616AB0EF-C2F8-55BA-7C13-2AC594C3C79E}"/>
              </a:ext>
            </a:extLst>
          </p:cNvPr>
          <p:cNvSpPr/>
          <p:nvPr/>
        </p:nvSpPr>
        <p:spPr>
          <a:xfrm rot="5400000">
            <a:off x="8804900" y="3350595"/>
            <a:ext cx="1371215" cy="336784"/>
          </a:xfrm>
          <a:prstGeom prst="rightArrow">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110B0FF-CCB1-AE19-9AFB-E808DB0556FB}"/>
                  </a:ext>
                </a:extLst>
              </p:cNvPr>
              <p:cNvSpPr txBox="1"/>
              <p:nvPr/>
            </p:nvSpPr>
            <p:spPr>
              <a:xfrm>
                <a:off x="8851576" y="1466059"/>
                <a:ext cx="1593770"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b="1" i="1" smtClean="0">
                          <a:latin typeface="Cambria Math" panose="02040503050406030204" pitchFamily="18" charset="0"/>
                        </a:rPr>
                        <m:t>−   </m:t>
                      </m:r>
                      <m:sSub>
                        <m:sSubPr>
                          <m:ctrlPr>
                            <a:rPr lang="en-US" sz="2800" b="1" i="1" smtClean="0">
                              <a:solidFill>
                                <a:srgbClr val="0000FF"/>
                              </a:solidFill>
                              <a:latin typeface="Cambria Math" panose="02040503050406030204" pitchFamily="18" charset="0"/>
                            </a:rPr>
                          </m:ctrlPr>
                        </m:sSubPr>
                        <m:e>
                          <m:r>
                            <a:rPr lang="en-US" sz="2800" b="1" i="1" smtClean="0">
                              <a:solidFill>
                                <a:srgbClr val="0000FF"/>
                              </a:solidFill>
                              <a:latin typeface="Cambria Math" panose="02040503050406030204" pitchFamily="18" charset="0"/>
                            </a:rPr>
                            <m:t>𝒗</m:t>
                          </m:r>
                        </m:e>
                        <m:sub>
                          <m:r>
                            <a:rPr lang="en-US" sz="2800" b="1" i="1" smtClean="0">
                              <a:solidFill>
                                <a:srgbClr val="0000FF"/>
                              </a:solidFill>
                              <a:latin typeface="Cambria Math" panose="02040503050406030204" pitchFamily="18" charset="0"/>
                            </a:rPr>
                            <m:t>𝒅</m:t>
                          </m:r>
                        </m:sub>
                      </m:sSub>
                      <m:r>
                        <a:rPr lang="en-US" sz="2800" b="1" i="1" smtClean="0">
                          <a:solidFill>
                            <a:srgbClr val="0000FF"/>
                          </a:solidFill>
                          <a:latin typeface="Cambria Math" panose="02040503050406030204" pitchFamily="18" charset="0"/>
                        </a:rPr>
                        <m:t> </m:t>
                      </m:r>
                      <m:r>
                        <a:rPr lang="en-US" sz="2800" b="1" i="1" smtClean="0">
                          <a:solidFill>
                            <a:schemeClr val="tx1"/>
                          </a:solidFill>
                          <a:latin typeface="Cambria Math" panose="02040503050406030204" pitchFamily="18" charset="0"/>
                        </a:rPr>
                        <m:t>+</m:t>
                      </m:r>
                    </m:oMath>
                  </m:oMathPara>
                </a14:m>
                <a:endParaRPr lang="en-US" sz="2800" b="1" dirty="0"/>
              </a:p>
            </p:txBody>
          </p:sp>
        </mc:Choice>
        <mc:Fallback xmlns="">
          <p:sp>
            <p:nvSpPr>
              <p:cNvPr id="6" name="TextBox 5">
                <a:extLst>
                  <a:ext uri="{FF2B5EF4-FFF2-40B4-BE49-F238E27FC236}">
                    <a16:creationId xmlns:a16="http://schemas.microsoft.com/office/drawing/2014/main" id="{0110B0FF-CCB1-AE19-9AFB-E808DB0556FB}"/>
                  </a:ext>
                </a:extLst>
              </p:cNvPr>
              <p:cNvSpPr txBox="1">
                <a:spLocks noRot="1" noChangeAspect="1" noMove="1" noResize="1" noEditPoints="1" noAdjustHandles="1" noChangeArrowheads="1" noChangeShapeType="1" noTextEdit="1"/>
              </p:cNvSpPr>
              <p:nvPr/>
            </p:nvSpPr>
            <p:spPr>
              <a:xfrm>
                <a:off x="8851576" y="1466059"/>
                <a:ext cx="1593770" cy="523220"/>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21927545-1FF5-2724-2BA8-F59ACB133FD2}"/>
                  </a:ext>
                </a:extLst>
              </p:cNvPr>
              <p:cNvSpPr txBox="1"/>
              <p:nvPr/>
            </p:nvSpPr>
            <p:spPr>
              <a:xfrm>
                <a:off x="7312156" y="2181812"/>
                <a:ext cx="1532065" cy="317123"/>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US" sz="1800" b="1" i="1" dirty="0" smtClean="0">
                              <a:solidFill>
                                <a:srgbClr val="0000FF"/>
                              </a:solidFill>
                              <a:latin typeface="Cambria Math" panose="02040503050406030204" pitchFamily="18" charset="0"/>
                            </a:rPr>
                          </m:ctrlPr>
                        </m:sSubPr>
                        <m:e>
                          <m:r>
                            <a:rPr lang="en-US" sz="1800" b="1" i="1" dirty="0" smtClean="0">
                              <a:solidFill>
                                <a:srgbClr val="0000FF"/>
                              </a:solidFill>
                              <a:latin typeface="Cambria Math" panose="02040503050406030204" pitchFamily="18" charset="0"/>
                            </a:rPr>
                            <m:t>𝒗</m:t>
                          </m:r>
                        </m:e>
                        <m:sub>
                          <m:r>
                            <a:rPr lang="en-US" sz="1800" b="1" i="1" dirty="0" smtClean="0">
                              <a:solidFill>
                                <a:srgbClr val="0000FF"/>
                              </a:solidFill>
                              <a:latin typeface="Cambria Math" panose="02040503050406030204" pitchFamily="18" charset="0"/>
                            </a:rPr>
                            <m:t>𝑰𝑵</m:t>
                          </m:r>
                        </m:sub>
                      </m:sSub>
                      <m:r>
                        <a:rPr lang="en-US" sz="1800" b="1" i="1" dirty="0">
                          <a:solidFill>
                            <a:srgbClr val="0000FF"/>
                          </a:solidFill>
                          <a:latin typeface="Cambria Math" panose="02040503050406030204" pitchFamily="18" charset="0"/>
                        </a:rPr>
                        <m:t>=</m:t>
                      </m:r>
                      <m:r>
                        <a:rPr lang="en-US" sz="1800" b="1" i="1" dirty="0">
                          <a:solidFill>
                            <a:srgbClr val="0000FF"/>
                          </a:solidFill>
                          <a:latin typeface="Cambria Math" panose="02040503050406030204" pitchFamily="18" charset="0"/>
                        </a:rPr>
                        <m:t>𝟓</m:t>
                      </m:r>
                      <m:r>
                        <a:rPr lang="en-US" sz="1800" b="1" i="1" dirty="0" smtClean="0">
                          <a:solidFill>
                            <a:srgbClr val="0000FF"/>
                          </a:solidFill>
                          <a:latin typeface="Cambria Math" panose="02040503050406030204" pitchFamily="18" charset="0"/>
                        </a:rPr>
                        <m:t> </m:t>
                      </m:r>
                      <m:r>
                        <a:rPr lang="en-US" sz="1800" b="1" i="0" dirty="0">
                          <a:solidFill>
                            <a:srgbClr val="0000FF"/>
                          </a:solidFill>
                          <a:latin typeface="Cambria Math" panose="02040503050406030204" pitchFamily="18" charset="0"/>
                        </a:rPr>
                        <m:t>𝐕</m:t>
                      </m:r>
                    </m:oMath>
                  </m:oMathPara>
                </a14:m>
                <a:endParaRPr lang="en-US" sz="1800" b="1" dirty="0">
                  <a:solidFill>
                    <a:srgbClr val="0000FF"/>
                  </a:solidFill>
                </a:endParaRPr>
              </a:p>
            </p:txBody>
          </p:sp>
        </mc:Choice>
        <mc:Fallback xmlns="">
          <p:sp>
            <p:nvSpPr>
              <p:cNvPr id="2" name="TextBox 1">
                <a:extLst>
                  <a:ext uri="{FF2B5EF4-FFF2-40B4-BE49-F238E27FC236}">
                    <a16:creationId xmlns:a16="http://schemas.microsoft.com/office/drawing/2014/main" id="{21927545-1FF5-2724-2BA8-F59ACB133FD2}"/>
                  </a:ext>
                </a:extLst>
              </p:cNvPr>
              <p:cNvSpPr txBox="1">
                <a:spLocks noRot="1" noChangeAspect="1" noMove="1" noResize="1" noEditPoints="1" noAdjustHandles="1" noChangeArrowheads="1" noChangeShapeType="1" noTextEdit="1"/>
              </p:cNvSpPr>
              <p:nvPr/>
            </p:nvSpPr>
            <p:spPr>
              <a:xfrm>
                <a:off x="7312156" y="2181812"/>
                <a:ext cx="1532065" cy="317123"/>
              </a:xfrm>
              <a:prstGeom prst="rect">
                <a:avLst/>
              </a:prstGeom>
              <a:blipFill>
                <a:blip r:embed="rId5"/>
                <a:stretch>
                  <a:fillRect b="-153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85C5D90D-AD12-3F24-9132-198B98DB6055}"/>
                  </a:ext>
                </a:extLst>
              </p:cNvPr>
              <p:cNvSpPr txBox="1"/>
              <p:nvPr/>
            </p:nvSpPr>
            <p:spPr>
              <a:xfrm>
                <a:off x="7133826" y="4790307"/>
                <a:ext cx="1888724"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US" sz="1800" b="1" i="1" dirty="0" smtClean="0">
                              <a:solidFill>
                                <a:srgbClr val="0000FF"/>
                              </a:solidFill>
                              <a:latin typeface="Cambria Math" panose="02040503050406030204" pitchFamily="18" charset="0"/>
                            </a:rPr>
                          </m:ctrlPr>
                        </m:sSubPr>
                        <m:e>
                          <m:r>
                            <a:rPr lang="en-US" sz="1800" b="1" i="1" dirty="0" smtClean="0">
                              <a:solidFill>
                                <a:srgbClr val="0000FF"/>
                              </a:solidFill>
                              <a:latin typeface="Cambria Math" panose="02040503050406030204" pitchFamily="18" charset="0"/>
                            </a:rPr>
                            <m:t>𝒗</m:t>
                          </m:r>
                        </m:e>
                        <m:sub>
                          <m:r>
                            <a:rPr lang="en-US" sz="1800" b="1" i="1" dirty="0" smtClean="0">
                              <a:solidFill>
                                <a:srgbClr val="0000FF"/>
                              </a:solidFill>
                              <a:latin typeface="Cambria Math" panose="02040503050406030204" pitchFamily="18" charset="0"/>
                            </a:rPr>
                            <m:t>𝑰𝑵</m:t>
                          </m:r>
                        </m:sub>
                      </m:sSub>
                      <m:r>
                        <a:rPr lang="en-US" sz="1800" b="1" i="1" dirty="0">
                          <a:solidFill>
                            <a:srgbClr val="0000FF"/>
                          </a:solidFill>
                          <a:latin typeface="Cambria Math" panose="02040503050406030204" pitchFamily="18" charset="0"/>
                        </a:rPr>
                        <m:t>=</m:t>
                      </m:r>
                      <m:r>
                        <a:rPr lang="en-US" sz="1800" b="1" i="1" dirty="0">
                          <a:solidFill>
                            <a:srgbClr val="0000FF"/>
                          </a:solidFill>
                          <a:latin typeface="Cambria Math" panose="02040503050406030204" pitchFamily="18" charset="0"/>
                        </a:rPr>
                        <m:t>𝟓</m:t>
                      </m:r>
                      <m:r>
                        <a:rPr lang="en-US" sz="1800" b="1" i="1" dirty="0" smtClean="0">
                          <a:solidFill>
                            <a:srgbClr val="0000FF"/>
                          </a:solidFill>
                          <a:latin typeface="Cambria Math" panose="02040503050406030204" pitchFamily="18" charset="0"/>
                        </a:rPr>
                        <m:t> </m:t>
                      </m:r>
                      <m:r>
                        <a:rPr lang="en-US" sz="1800" b="1" i="0" dirty="0">
                          <a:solidFill>
                            <a:srgbClr val="0000FF"/>
                          </a:solidFill>
                          <a:latin typeface="Cambria Math" panose="02040503050406030204" pitchFamily="18" charset="0"/>
                        </a:rPr>
                        <m:t>𝐕</m:t>
                      </m:r>
                    </m:oMath>
                  </m:oMathPara>
                </a14:m>
                <a:endParaRPr lang="en-US" sz="1800" b="1" dirty="0">
                  <a:solidFill>
                    <a:srgbClr val="0000FF"/>
                  </a:solidFill>
                </a:endParaRPr>
              </a:p>
            </p:txBody>
          </p:sp>
        </mc:Choice>
        <mc:Fallback xmlns="">
          <p:sp>
            <p:nvSpPr>
              <p:cNvPr id="3" name="TextBox 2">
                <a:extLst>
                  <a:ext uri="{FF2B5EF4-FFF2-40B4-BE49-F238E27FC236}">
                    <a16:creationId xmlns:a16="http://schemas.microsoft.com/office/drawing/2014/main" id="{85C5D90D-AD12-3F24-9132-198B98DB6055}"/>
                  </a:ext>
                </a:extLst>
              </p:cNvPr>
              <p:cNvSpPr txBox="1">
                <a:spLocks noRot="1" noChangeAspect="1" noMove="1" noResize="1" noEditPoints="1" noAdjustHandles="1" noChangeArrowheads="1" noChangeShapeType="1" noTextEdit="1"/>
              </p:cNvSpPr>
              <p:nvPr/>
            </p:nvSpPr>
            <p:spPr>
              <a:xfrm>
                <a:off x="7133826" y="4790307"/>
                <a:ext cx="1888724"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41E4CBF-7B25-B919-659C-3ADBF4D6CEAE}"/>
                  </a:ext>
                </a:extLst>
              </p:cNvPr>
              <p:cNvSpPr txBox="1"/>
              <p:nvPr/>
            </p:nvSpPr>
            <p:spPr>
              <a:xfrm>
                <a:off x="865517" y="2108014"/>
                <a:ext cx="6565093" cy="3816429"/>
              </a:xfrm>
              <a:prstGeom prst="rect">
                <a:avLst/>
              </a:prstGeom>
              <a:noFill/>
            </p:spPr>
            <p:txBody>
              <a:bodyPr wrap="square">
                <a:spAutoFit/>
              </a:bodyPr>
              <a:lstStyle/>
              <a:p>
                <a:pPr marL="25400">
                  <a:spcBef>
                    <a:spcPts val="145"/>
                  </a:spcBef>
                  <a:tabLst>
                    <a:tab pos="711200" algn="l"/>
                  </a:tabLst>
                </a:pPr>
                <a:r>
                  <a:rPr lang="en-US" sz="2400" b="1" strike="sngStrike" spc="-5" dirty="0">
                    <a:solidFill>
                      <a:srgbClr val="FF0000"/>
                    </a:solidFill>
                    <a:cs typeface="Calibri"/>
                  </a:rPr>
                  <a:t>Assume</a:t>
                </a:r>
                <a:r>
                  <a:rPr lang="en-US" sz="2400" strike="sngStrike" spc="-5" dirty="0">
                    <a:solidFill>
                      <a:srgbClr val="FF0000"/>
                    </a:solidFill>
                    <a:cs typeface="Calibri"/>
                  </a:rPr>
                  <a:t>: </a:t>
                </a:r>
                <a:endParaRPr lang="en-US" sz="2400" strike="sngStrike" spc="-15" dirty="0">
                  <a:cs typeface="Calibri"/>
                </a:endParaRPr>
              </a:p>
              <a:p>
                <a:pPr marL="482600" lvl="1">
                  <a:spcBef>
                    <a:spcPts val="145"/>
                  </a:spcBef>
                  <a:tabLst>
                    <a:tab pos="711200" algn="l"/>
                  </a:tabLst>
                </a:pPr>
                <a:r>
                  <a:rPr lang="en-US" b="1" i="0" spc="-15" dirty="0">
                    <a:latin typeface="+mj-lt"/>
                    <a:cs typeface="Calibri"/>
                  </a:rPr>
                  <a:t>Diode</a:t>
                </a:r>
                <a:r>
                  <a:rPr lang="en-US" b="1" spc="-15" dirty="0">
                    <a:cs typeface="Calibri"/>
                  </a:rPr>
                  <a:t> </a:t>
                </a:r>
                <a:r>
                  <a:rPr lang="en-US" spc="-15" dirty="0">
                    <a:cs typeface="Calibri"/>
                  </a:rPr>
                  <a:t>is in </a:t>
                </a:r>
                <a:r>
                  <a:rPr lang="en-US" b="1" spc="-15" dirty="0">
                    <a:cs typeface="Calibri"/>
                  </a:rPr>
                  <a:t>RB:</a:t>
                </a:r>
                <a:r>
                  <a:rPr lang="en-US" spc="-15" dirty="0">
                    <a:cs typeface="Calibri"/>
                  </a:rPr>
                  <a:t>  An </a:t>
                </a:r>
                <a:r>
                  <a:rPr lang="en-US" b="1" i="0" spc="-15" dirty="0">
                    <a:latin typeface="+mj-lt"/>
                    <a:cs typeface="Calibri"/>
                  </a:rPr>
                  <a:t>open circuit</a:t>
                </a:r>
                <a:r>
                  <a:rPr lang="en-US" spc="-15" dirty="0">
                    <a:cs typeface="Calibri"/>
                  </a:rPr>
                  <a:t>,</a:t>
                </a:r>
              </a:p>
              <a:p>
                <a:pPr marL="482600" lvl="1">
                  <a:spcBef>
                    <a:spcPts val="145"/>
                  </a:spcBef>
                  <a:tabLst>
                    <a:tab pos="711200" algn="l"/>
                  </a:tabLst>
                </a:pPr>
                <a:r>
                  <a:rPr lang="en-US" spc="-15" dirty="0">
                    <a:cs typeface="Calibri"/>
                  </a:rPr>
                  <a:t>			</a:t>
                </a:r>
                <a14:m>
                  <m:oMath xmlns:m="http://schemas.openxmlformats.org/officeDocument/2006/math">
                    <m:sSub>
                      <m:sSubPr>
                        <m:ctrlPr>
                          <a:rPr lang="en-US" b="1" i="1" spc="-15" smtClean="0">
                            <a:solidFill>
                              <a:srgbClr val="0000FF"/>
                            </a:solidFill>
                            <a:latin typeface="Cambria Math" panose="02040503050406030204" pitchFamily="18" charset="0"/>
                            <a:cs typeface="Calibri"/>
                          </a:rPr>
                        </m:ctrlPr>
                      </m:sSubPr>
                      <m:e>
                        <m:r>
                          <a:rPr lang="en-US" b="1" i="1" spc="-15" smtClean="0">
                            <a:solidFill>
                              <a:srgbClr val="0000FF"/>
                            </a:solidFill>
                            <a:latin typeface="Cambria Math" panose="02040503050406030204" pitchFamily="18" charset="0"/>
                            <a:cs typeface="Calibri"/>
                          </a:rPr>
                          <m:t>𝒗</m:t>
                        </m:r>
                      </m:e>
                      <m:sub>
                        <m:r>
                          <a:rPr lang="en-US" b="1" i="1" spc="-15" smtClean="0">
                            <a:solidFill>
                              <a:srgbClr val="0000FF"/>
                            </a:solidFill>
                            <a:latin typeface="Cambria Math" panose="02040503050406030204" pitchFamily="18" charset="0"/>
                            <a:cs typeface="Calibri"/>
                          </a:rPr>
                          <m:t>𝒅</m:t>
                        </m:r>
                      </m:sub>
                    </m:sSub>
                    <m:r>
                      <a:rPr lang="en-US" b="0" i="1" spc="-15" smtClean="0">
                        <a:solidFill>
                          <a:srgbClr val="0000FF"/>
                        </a:solidFill>
                        <a:latin typeface="Cambria Math" panose="02040503050406030204" pitchFamily="18" charset="0"/>
                        <a:cs typeface="Calibri"/>
                      </a:rPr>
                      <m:t>&lt;0</m:t>
                    </m:r>
                    <m:r>
                      <a:rPr lang="en-US" b="0" i="1" spc="-15" smtClean="0">
                        <a:latin typeface="Cambria Math" panose="02040503050406030204" pitchFamily="18" charset="0"/>
                        <a:cs typeface="Calibri"/>
                      </a:rPr>
                      <m:t> </m:t>
                    </m:r>
                    <m:r>
                      <m:rPr>
                        <m:sty m:val="p"/>
                      </m:rPr>
                      <a:rPr lang="en-US" b="0" i="0" spc="-15" smtClean="0">
                        <a:latin typeface="Cambria Math" panose="02040503050406030204" pitchFamily="18" charset="0"/>
                        <a:cs typeface="Calibri"/>
                      </a:rPr>
                      <m:t>V</m:t>
                    </m:r>
                  </m:oMath>
                </a14:m>
                <a:r>
                  <a:rPr lang="en-US" spc="-15" dirty="0">
                    <a:cs typeface="Calibri"/>
                  </a:rPr>
                  <a:t>       </a:t>
                </a:r>
                <a:endParaRPr lang="en-US" spc="-15" dirty="0">
                  <a:latin typeface="Cambria Math" panose="02040503050406030204" pitchFamily="18" charset="0"/>
                  <a:cs typeface="Calibri"/>
                </a:endParaRPr>
              </a:p>
              <a:p>
                <a:pPr marL="482600" lvl="1">
                  <a:spcBef>
                    <a:spcPts val="145"/>
                  </a:spcBef>
                  <a:tabLst>
                    <a:tab pos="711200" algn="l"/>
                  </a:tabLst>
                </a:pPr>
                <a:r>
                  <a:rPr lang="en-US" spc="-15" dirty="0">
                    <a:cs typeface="Calibri"/>
                  </a:rPr>
                  <a:t>			</a:t>
                </a:r>
                <a14:m>
                  <m:oMath xmlns:m="http://schemas.openxmlformats.org/officeDocument/2006/math">
                    <m:r>
                      <a:rPr lang="en-US" b="1" i="1" spc="-15" smtClean="0">
                        <a:solidFill>
                          <a:srgbClr val="FF0000"/>
                        </a:solidFill>
                        <a:latin typeface="Cambria Math" panose="02040503050406030204" pitchFamily="18" charset="0"/>
                        <a:cs typeface="Calibri"/>
                      </a:rPr>
                      <m:t>𝑰</m:t>
                    </m:r>
                    <m:r>
                      <a:rPr lang="en-US" b="0" i="1" spc="-15" smtClean="0">
                        <a:solidFill>
                          <a:srgbClr val="FF0000"/>
                        </a:solidFill>
                        <a:latin typeface="Cambria Math" panose="02040503050406030204" pitchFamily="18" charset="0"/>
                        <a:cs typeface="Calibri"/>
                      </a:rPr>
                      <m:t>=</m:t>
                    </m:r>
                    <m:r>
                      <a:rPr lang="en-US" b="0" i="1" spc="-15" smtClean="0">
                        <a:latin typeface="Cambria Math" panose="02040503050406030204" pitchFamily="18" charset="0"/>
                        <a:cs typeface="Calibri"/>
                      </a:rPr>
                      <m:t>0 </m:t>
                    </m:r>
                    <m:r>
                      <a:rPr lang="en-US" b="1" i="0" spc="-15" smtClean="0">
                        <a:latin typeface="Cambria Math" panose="02040503050406030204" pitchFamily="18" charset="0"/>
                        <a:cs typeface="Calibri"/>
                      </a:rPr>
                      <m:t>𝐦𝐀</m:t>
                    </m:r>
                  </m:oMath>
                </a14:m>
                <a:endParaRPr lang="en-US" dirty="0">
                  <a:cs typeface="Calibri"/>
                </a:endParaRPr>
              </a:p>
              <a:p>
                <a:pPr marL="482600" lvl="1">
                  <a:spcBef>
                    <a:spcPts val="145"/>
                  </a:spcBef>
                  <a:tabLst>
                    <a:tab pos="711200" algn="l"/>
                  </a:tabLst>
                </a:pPr>
                <a:endParaRPr lang="en-US" dirty="0">
                  <a:cs typeface="Calibri"/>
                </a:endParaRPr>
              </a:p>
              <a:p>
                <a:pPr marL="482600" lvl="1">
                  <a:spcBef>
                    <a:spcPts val="145"/>
                  </a:spcBef>
                  <a:tabLst>
                    <a:tab pos="711200" algn="l"/>
                  </a:tabLst>
                </a:pPr>
                <a:endParaRPr lang="en-US" dirty="0">
                  <a:cs typeface="Calibri"/>
                </a:endParaRPr>
              </a:p>
              <a:p>
                <a:pPr marL="482600" lvl="1">
                  <a:spcBef>
                    <a:spcPts val="145"/>
                  </a:spcBef>
                  <a:tabLst>
                    <a:tab pos="711200" algn="l"/>
                  </a:tabLst>
                </a:pPr>
                <a:endParaRPr lang="en-US" dirty="0">
                  <a:cs typeface="Calibri"/>
                </a:endParaRPr>
              </a:p>
              <a:p>
                <a:r>
                  <a:rPr lang="en-US" sz="2400" b="1" dirty="0">
                    <a:solidFill>
                      <a:srgbClr val="FF0000"/>
                    </a:solidFill>
                  </a:rPr>
                  <a:t>Solve:</a:t>
                </a:r>
                <a:r>
                  <a:rPr lang="en-US" sz="2400" dirty="0"/>
                  <a:t> 	</a:t>
                </a:r>
              </a:p>
              <a:p>
                <a:pPr>
                  <a:lnSpc>
                    <a:spcPct val="150000"/>
                  </a:lnSpc>
                </a:pPr>
                <a14:m>
                  <m:oMathPara xmlns:m="http://schemas.openxmlformats.org/officeDocument/2006/math">
                    <m:oMathParaPr>
                      <m:jc m:val="centerGroup"/>
                    </m:oMathParaPr>
                    <m:oMath xmlns:m="http://schemas.openxmlformats.org/officeDocument/2006/math">
                      <m:sSub>
                        <m:sSubPr>
                          <m:ctrlPr>
                            <a:rPr lang="en-US" b="1" i="1" dirty="0" smtClean="0">
                              <a:solidFill>
                                <a:srgbClr val="FF0000"/>
                              </a:solidFill>
                              <a:latin typeface="Cambria Math" panose="02040503050406030204" pitchFamily="18" charset="0"/>
                            </a:rPr>
                          </m:ctrlPr>
                        </m:sSubPr>
                        <m:e>
                          <m:r>
                            <a:rPr lang="en-US" b="1" i="1" dirty="0">
                              <a:solidFill>
                                <a:srgbClr val="FF0000"/>
                              </a:solidFill>
                              <a:latin typeface="Cambria Math" panose="02040503050406030204" pitchFamily="18" charset="0"/>
                            </a:rPr>
                            <m:t>𝒗</m:t>
                          </m:r>
                        </m:e>
                        <m:sub>
                          <m:r>
                            <a:rPr lang="en-US" b="1" i="1" dirty="0">
                              <a:solidFill>
                                <a:srgbClr val="FF0000"/>
                              </a:solidFill>
                              <a:latin typeface="Cambria Math" panose="02040503050406030204" pitchFamily="18" charset="0"/>
                            </a:rPr>
                            <m:t>𝑶</m:t>
                          </m:r>
                        </m:sub>
                      </m:sSub>
                      <m:r>
                        <a:rPr lang="en-US" i="1" dirty="0">
                          <a:latin typeface="Cambria Math" panose="02040503050406030204" pitchFamily="18" charset="0"/>
                        </a:rPr>
                        <m:t>=</m:t>
                      </m:r>
                      <m:r>
                        <a:rPr lang="en-US" b="1" i="1" dirty="0" smtClean="0">
                          <a:latin typeface="Cambria Math" panose="02040503050406030204" pitchFamily="18" charset="0"/>
                        </a:rPr>
                        <m:t>𝟎</m:t>
                      </m:r>
                      <m:r>
                        <a:rPr lang="en-US" b="1" i="1" dirty="0">
                          <a:latin typeface="Cambria Math" panose="02040503050406030204" pitchFamily="18" charset="0"/>
                        </a:rPr>
                        <m:t> </m:t>
                      </m:r>
                      <m:r>
                        <a:rPr lang="en-US" b="1" i="1" dirty="0">
                          <a:latin typeface="Cambria Math" panose="02040503050406030204" pitchFamily="18" charset="0"/>
                        </a:rPr>
                        <m:t>𝐕</m:t>
                      </m:r>
                    </m:oMath>
                  </m:oMathPara>
                </a14:m>
                <a:endParaRPr lang="en-US" b="1" dirty="0"/>
              </a:p>
              <a:p>
                <a:pPr>
                  <a:lnSpc>
                    <a:spcPct val="150000"/>
                  </a:lnSpc>
                </a:pPr>
                <a14:m>
                  <m:oMathPara xmlns:m="http://schemas.openxmlformats.org/officeDocument/2006/math">
                    <m:oMathParaPr>
                      <m:jc m:val="centerGroup"/>
                    </m:oMathParaPr>
                    <m:oMath xmlns:m="http://schemas.openxmlformats.org/officeDocument/2006/math">
                      <m:sSub>
                        <m:sSubPr>
                          <m:ctrlPr>
                            <a:rPr lang="en-US" b="1" i="1" smtClean="0">
                              <a:solidFill>
                                <a:srgbClr val="0000FF"/>
                              </a:solidFill>
                              <a:latin typeface="Cambria Math" panose="02040503050406030204" pitchFamily="18" charset="0"/>
                            </a:rPr>
                          </m:ctrlPr>
                        </m:sSubPr>
                        <m:e>
                          <m:r>
                            <a:rPr lang="en-US" b="1" i="1" smtClean="0">
                              <a:solidFill>
                                <a:srgbClr val="0000FF"/>
                              </a:solidFill>
                              <a:latin typeface="Cambria Math" panose="02040503050406030204" pitchFamily="18" charset="0"/>
                            </a:rPr>
                            <m:t>𝒗</m:t>
                          </m:r>
                        </m:e>
                        <m:sub>
                          <m:r>
                            <a:rPr lang="en-US" b="1" i="1" smtClean="0">
                              <a:solidFill>
                                <a:srgbClr val="0000FF"/>
                              </a:solidFill>
                              <a:latin typeface="Cambria Math" panose="02040503050406030204" pitchFamily="18" charset="0"/>
                            </a:rPr>
                            <m:t>𝒅</m:t>
                          </m:r>
                        </m:sub>
                      </m:sSub>
                      <m:r>
                        <a:rPr lang="en-US" b="1" i="1" smtClean="0">
                          <a:solidFill>
                            <a:srgbClr val="0000FF"/>
                          </a:solidFill>
                          <a:latin typeface="Cambria Math" panose="02040503050406030204" pitchFamily="18" charset="0"/>
                        </a:rPr>
                        <m:t>=</m:t>
                      </m:r>
                      <m:sSub>
                        <m:sSubPr>
                          <m:ctrlPr>
                            <a:rPr lang="en-US" b="1" i="1" smtClean="0">
                              <a:latin typeface="Cambria Math" panose="02040503050406030204" pitchFamily="18" charset="0"/>
                            </a:rPr>
                          </m:ctrlPr>
                        </m:sSubPr>
                        <m:e>
                          <m:r>
                            <a:rPr lang="en-US" b="1" i="1" smtClean="0">
                              <a:latin typeface="Cambria Math" panose="02040503050406030204" pitchFamily="18" charset="0"/>
                            </a:rPr>
                            <m:t>𝒗</m:t>
                          </m:r>
                        </m:e>
                        <m:sub>
                          <m:r>
                            <a:rPr lang="en-US" b="1" i="1" smtClean="0">
                              <a:latin typeface="Cambria Math" panose="02040503050406030204" pitchFamily="18" charset="0"/>
                            </a:rPr>
                            <m:t>𝑶</m:t>
                          </m:r>
                        </m:sub>
                      </m:sSub>
                      <m:r>
                        <a:rPr lang="en-US" b="1" i="1" smtClean="0">
                          <a:latin typeface="Cambria Math" panose="02040503050406030204" pitchFamily="18" charset="0"/>
                        </a:rPr>
                        <m:t>−</m:t>
                      </m:r>
                      <m:sSub>
                        <m:sSubPr>
                          <m:ctrlPr>
                            <a:rPr lang="en-US" b="1" i="1" smtClean="0">
                              <a:latin typeface="Cambria Math" panose="02040503050406030204" pitchFamily="18" charset="0"/>
                            </a:rPr>
                          </m:ctrlPr>
                        </m:sSubPr>
                        <m:e>
                          <m:r>
                            <a:rPr lang="en-US" b="1" i="1" smtClean="0">
                              <a:latin typeface="Cambria Math" panose="02040503050406030204" pitchFamily="18" charset="0"/>
                            </a:rPr>
                            <m:t>𝒗</m:t>
                          </m:r>
                        </m:e>
                        <m:sub>
                          <m:r>
                            <a:rPr lang="en-US" b="1" i="1" smtClean="0">
                              <a:latin typeface="Cambria Math" panose="02040503050406030204" pitchFamily="18" charset="0"/>
                            </a:rPr>
                            <m:t>𝑰𝑵</m:t>
                          </m:r>
                        </m:sub>
                      </m:sSub>
                      <m:r>
                        <a:rPr lang="en-US" b="1" i="1" smtClean="0">
                          <a:latin typeface="Cambria Math" panose="02040503050406030204" pitchFamily="18" charset="0"/>
                        </a:rPr>
                        <m:t>=−</m:t>
                      </m:r>
                      <m:r>
                        <a:rPr lang="en-US" b="1" i="1" smtClean="0">
                          <a:latin typeface="Cambria Math" panose="02040503050406030204" pitchFamily="18" charset="0"/>
                        </a:rPr>
                        <m:t>𝟓</m:t>
                      </m:r>
                      <m:r>
                        <a:rPr lang="en-US" b="1" i="1" smtClean="0">
                          <a:latin typeface="Cambria Math" panose="02040503050406030204" pitchFamily="18" charset="0"/>
                        </a:rPr>
                        <m:t> </m:t>
                      </m:r>
                      <m:r>
                        <a:rPr lang="en-US" b="1" i="0" smtClean="0">
                          <a:latin typeface="Cambria Math" panose="02040503050406030204" pitchFamily="18" charset="0"/>
                        </a:rPr>
                        <m:t>𝐕</m:t>
                      </m:r>
                      <m:r>
                        <a:rPr lang="en-US" b="1" i="0" smtClean="0">
                          <a:latin typeface="Cambria Math" panose="02040503050406030204" pitchFamily="18" charset="0"/>
                        </a:rPr>
                        <m:t>&lt;</m:t>
                      </m:r>
                      <m:r>
                        <a:rPr lang="en-US" b="1" i="0" smtClean="0">
                          <a:latin typeface="Cambria Math" panose="02040503050406030204" pitchFamily="18" charset="0"/>
                        </a:rPr>
                        <m:t>𝟎</m:t>
                      </m:r>
                      <m:r>
                        <a:rPr lang="en-US" b="1" i="0" smtClean="0">
                          <a:latin typeface="Cambria Math" panose="02040503050406030204" pitchFamily="18" charset="0"/>
                        </a:rPr>
                        <m:t> </m:t>
                      </m:r>
                      <m:r>
                        <a:rPr lang="en-US" b="1" i="0" smtClean="0">
                          <a:latin typeface="Cambria Math" panose="02040503050406030204" pitchFamily="18" charset="0"/>
                        </a:rPr>
                        <m:t>𝐕</m:t>
                      </m:r>
                    </m:oMath>
                  </m:oMathPara>
                </a14:m>
                <a:endParaRPr lang="en-US" b="1" dirty="0"/>
              </a:p>
              <a:p>
                <a:pPr>
                  <a:lnSpc>
                    <a:spcPct val="150000"/>
                  </a:lnSpc>
                </a:pPr>
                <a14:m>
                  <m:oMathPara xmlns:m="http://schemas.openxmlformats.org/officeDocument/2006/math">
                    <m:oMathParaPr>
                      <m:jc m:val="centerGroup"/>
                    </m:oMathParaPr>
                    <m:oMath xmlns:m="http://schemas.openxmlformats.org/officeDocument/2006/math">
                      <m:r>
                        <a:rPr lang="en-US" b="1" i="1" dirty="0" smtClean="0">
                          <a:solidFill>
                            <a:srgbClr val="FF0000"/>
                          </a:solidFill>
                          <a:latin typeface="Cambria Math" panose="02040503050406030204" pitchFamily="18" charset="0"/>
                        </a:rPr>
                        <m:t>𝑰</m:t>
                      </m:r>
                      <m:r>
                        <a:rPr lang="en-US" i="1" dirty="0">
                          <a:latin typeface="Cambria Math" panose="02040503050406030204" pitchFamily="18" charset="0"/>
                        </a:rPr>
                        <m:t>=</m:t>
                      </m:r>
                      <m:r>
                        <a:rPr lang="en-US" b="0" i="1" dirty="0" smtClean="0">
                          <a:latin typeface="Cambria Math" panose="02040503050406030204" pitchFamily="18" charset="0"/>
                        </a:rPr>
                        <m:t>0 </m:t>
                      </m:r>
                      <m:r>
                        <a:rPr lang="en-US" b="1" i="0" dirty="0" smtClean="0">
                          <a:latin typeface="Cambria Math" panose="02040503050406030204" pitchFamily="18" charset="0"/>
                        </a:rPr>
                        <m:t>𝐦𝐀</m:t>
                      </m:r>
                    </m:oMath>
                  </m:oMathPara>
                </a14:m>
                <a:endParaRPr lang="en-US" b="1" dirty="0"/>
              </a:p>
            </p:txBody>
          </p:sp>
        </mc:Choice>
        <mc:Fallback xmlns="">
          <p:sp>
            <p:nvSpPr>
              <p:cNvPr id="7" name="TextBox 6">
                <a:extLst>
                  <a:ext uri="{FF2B5EF4-FFF2-40B4-BE49-F238E27FC236}">
                    <a16:creationId xmlns:a16="http://schemas.microsoft.com/office/drawing/2014/main" id="{741E4CBF-7B25-B919-659C-3ADBF4D6CEAE}"/>
                  </a:ext>
                </a:extLst>
              </p:cNvPr>
              <p:cNvSpPr txBox="1">
                <a:spLocks noRot="1" noChangeAspect="1" noMove="1" noResize="1" noEditPoints="1" noAdjustHandles="1" noChangeArrowheads="1" noChangeShapeType="1" noTextEdit="1"/>
              </p:cNvSpPr>
              <p:nvPr/>
            </p:nvSpPr>
            <p:spPr>
              <a:xfrm>
                <a:off x="865517" y="2108014"/>
                <a:ext cx="6565093" cy="3816429"/>
              </a:xfrm>
              <a:prstGeom prst="rect">
                <a:avLst/>
              </a:prstGeom>
              <a:blipFill>
                <a:blip r:embed="rId7"/>
                <a:stretch>
                  <a:fillRect l="-1486" t="-12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77F19CCC-376A-3E1E-2C2D-25C9624268F1}"/>
                  </a:ext>
                </a:extLst>
              </p:cNvPr>
              <p:cNvSpPr txBox="1"/>
              <p:nvPr/>
            </p:nvSpPr>
            <p:spPr>
              <a:xfrm>
                <a:off x="8624632" y="4345979"/>
                <a:ext cx="2095574"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b="1" i="1" smtClean="0">
                          <a:latin typeface="Cambria Math" panose="02040503050406030204" pitchFamily="18" charset="0"/>
                        </a:rPr>
                        <m:t>−   </m:t>
                      </m:r>
                      <m:sSub>
                        <m:sSubPr>
                          <m:ctrlPr>
                            <a:rPr lang="en-US" sz="2000" b="1" i="1" smtClean="0">
                              <a:solidFill>
                                <a:srgbClr val="0000FF"/>
                              </a:solidFill>
                              <a:latin typeface="Cambria Math" panose="02040503050406030204" pitchFamily="18" charset="0"/>
                            </a:rPr>
                          </m:ctrlPr>
                        </m:sSubPr>
                        <m:e>
                          <m:r>
                            <a:rPr lang="en-US" sz="2000" b="1" i="1" smtClean="0">
                              <a:solidFill>
                                <a:srgbClr val="0000FF"/>
                              </a:solidFill>
                              <a:latin typeface="Cambria Math" panose="02040503050406030204" pitchFamily="18" charset="0"/>
                            </a:rPr>
                            <m:t>𝒗</m:t>
                          </m:r>
                        </m:e>
                        <m:sub>
                          <m:r>
                            <a:rPr lang="en-US" sz="2000" b="1" i="1" smtClean="0">
                              <a:solidFill>
                                <a:srgbClr val="0000FF"/>
                              </a:solidFill>
                              <a:latin typeface="Cambria Math" panose="02040503050406030204" pitchFamily="18" charset="0"/>
                            </a:rPr>
                            <m:t>𝒅</m:t>
                          </m:r>
                        </m:sub>
                      </m:sSub>
                      <m:r>
                        <a:rPr lang="en-US" sz="2000" b="1" i="1" smtClean="0">
                          <a:solidFill>
                            <a:srgbClr val="0000FF"/>
                          </a:solidFill>
                          <a:latin typeface="Cambria Math" panose="02040503050406030204" pitchFamily="18" charset="0"/>
                        </a:rPr>
                        <m:t>=−</m:t>
                      </m:r>
                      <m:r>
                        <a:rPr lang="en-US" sz="2000" b="1" i="1" smtClean="0">
                          <a:solidFill>
                            <a:srgbClr val="0000FF"/>
                          </a:solidFill>
                          <a:latin typeface="Cambria Math" panose="02040503050406030204" pitchFamily="18" charset="0"/>
                        </a:rPr>
                        <m:t>𝟓</m:t>
                      </m:r>
                      <m:r>
                        <a:rPr lang="en-US" sz="2000" b="1" i="1" smtClean="0">
                          <a:solidFill>
                            <a:srgbClr val="0000FF"/>
                          </a:solidFill>
                          <a:latin typeface="Cambria Math" panose="02040503050406030204" pitchFamily="18" charset="0"/>
                        </a:rPr>
                        <m:t> </m:t>
                      </m:r>
                      <m:r>
                        <a:rPr lang="en-US" sz="2000" b="1" i="0" smtClean="0">
                          <a:solidFill>
                            <a:srgbClr val="0000FF"/>
                          </a:solidFill>
                          <a:latin typeface="Cambria Math" panose="02040503050406030204" pitchFamily="18" charset="0"/>
                        </a:rPr>
                        <m:t>𝐕</m:t>
                      </m:r>
                      <m:r>
                        <a:rPr lang="en-US" sz="2000" b="1" i="1" smtClean="0">
                          <a:solidFill>
                            <a:srgbClr val="0000FF"/>
                          </a:solidFill>
                          <a:latin typeface="Cambria Math" panose="02040503050406030204" pitchFamily="18" charset="0"/>
                        </a:rPr>
                        <m:t> +</m:t>
                      </m:r>
                    </m:oMath>
                  </m:oMathPara>
                </a14:m>
                <a:endParaRPr lang="en-US" sz="2000" b="1" dirty="0"/>
              </a:p>
            </p:txBody>
          </p:sp>
        </mc:Choice>
        <mc:Fallback xmlns="">
          <p:sp>
            <p:nvSpPr>
              <p:cNvPr id="9" name="TextBox 8">
                <a:extLst>
                  <a:ext uri="{FF2B5EF4-FFF2-40B4-BE49-F238E27FC236}">
                    <a16:creationId xmlns:a16="http://schemas.microsoft.com/office/drawing/2014/main" id="{77F19CCC-376A-3E1E-2C2D-25C9624268F1}"/>
                  </a:ext>
                </a:extLst>
              </p:cNvPr>
              <p:cNvSpPr txBox="1">
                <a:spLocks noRot="1" noChangeAspect="1" noMove="1" noResize="1" noEditPoints="1" noAdjustHandles="1" noChangeArrowheads="1" noChangeShapeType="1" noTextEdit="1"/>
              </p:cNvSpPr>
              <p:nvPr/>
            </p:nvSpPr>
            <p:spPr>
              <a:xfrm>
                <a:off x="8624632" y="4345979"/>
                <a:ext cx="2095574" cy="400110"/>
              </a:xfrm>
              <a:prstGeom prst="rect">
                <a:avLst/>
              </a:prstGeom>
              <a:blipFill>
                <a:blip r:embed="rId8"/>
                <a:stretch>
                  <a:fillRect b="-1515"/>
                </a:stretch>
              </a:blipFill>
            </p:spPr>
            <p:txBody>
              <a:bodyPr/>
              <a:lstStyle/>
              <a:p>
                <a:r>
                  <a:rPr lang="en-US">
                    <a:noFill/>
                  </a:rPr>
                  <a:t> </a:t>
                </a:r>
              </a:p>
            </p:txBody>
          </p:sp>
        </mc:Fallback>
      </mc:AlternateContent>
      <p:pic>
        <p:nvPicPr>
          <p:cNvPr id="12292" name="Picture 4">
            <a:extLst>
              <a:ext uri="{FF2B5EF4-FFF2-40B4-BE49-F238E27FC236}">
                <a16:creationId xmlns:a16="http://schemas.microsoft.com/office/drawing/2014/main" id="{37E095CD-D57C-CC2E-7793-9A19C3256C6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510553" y="1989279"/>
            <a:ext cx="2686050" cy="186690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7C80586B-7E4F-8408-1619-257A37222442}"/>
                  </a:ext>
                </a:extLst>
              </p:cNvPr>
              <p:cNvSpPr txBox="1"/>
              <p:nvPr/>
            </p:nvSpPr>
            <p:spPr>
              <a:xfrm>
                <a:off x="10720206" y="5287272"/>
                <a:ext cx="1212553"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US" sz="1800" b="1" i="1" dirty="0" smtClean="0">
                              <a:solidFill>
                                <a:srgbClr val="FF0000"/>
                              </a:solidFill>
                              <a:latin typeface="Cambria Math" panose="02040503050406030204" pitchFamily="18" charset="0"/>
                            </a:rPr>
                          </m:ctrlPr>
                        </m:sSubPr>
                        <m:e>
                          <m:r>
                            <a:rPr lang="en-US" sz="1800" b="1" i="1" dirty="0" smtClean="0">
                              <a:solidFill>
                                <a:srgbClr val="FF0000"/>
                              </a:solidFill>
                              <a:latin typeface="Cambria Math" panose="02040503050406030204" pitchFamily="18" charset="0"/>
                            </a:rPr>
                            <m:t>𝒗</m:t>
                          </m:r>
                        </m:e>
                        <m:sub>
                          <m:r>
                            <a:rPr lang="en-US" sz="1800" b="1" i="1" dirty="0" smtClean="0">
                              <a:solidFill>
                                <a:srgbClr val="FF0000"/>
                              </a:solidFill>
                              <a:latin typeface="Cambria Math" panose="02040503050406030204" pitchFamily="18" charset="0"/>
                            </a:rPr>
                            <m:t>𝑶</m:t>
                          </m:r>
                        </m:sub>
                      </m:sSub>
                      <m:r>
                        <a:rPr lang="en-US" sz="1800" b="1" i="1" dirty="0">
                          <a:solidFill>
                            <a:srgbClr val="FF0000"/>
                          </a:solidFill>
                          <a:latin typeface="Cambria Math" panose="02040503050406030204" pitchFamily="18" charset="0"/>
                        </a:rPr>
                        <m:t>=</m:t>
                      </m:r>
                      <m:r>
                        <a:rPr lang="en-US" sz="1800" b="1" i="1" dirty="0" smtClean="0">
                          <a:solidFill>
                            <a:srgbClr val="FF0000"/>
                          </a:solidFill>
                          <a:latin typeface="Cambria Math" panose="02040503050406030204" pitchFamily="18" charset="0"/>
                        </a:rPr>
                        <m:t>𝟎</m:t>
                      </m:r>
                      <m:r>
                        <a:rPr lang="en-US" sz="1800" b="1" i="1" dirty="0" smtClean="0">
                          <a:solidFill>
                            <a:srgbClr val="FF0000"/>
                          </a:solidFill>
                          <a:latin typeface="Cambria Math" panose="02040503050406030204" pitchFamily="18" charset="0"/>
                        </a:rPr>
                        <m:t> </m:t>
                      </m:r>
                      <m:r>
                        <a:rPr lang="en-US" sz="1800" b="1" i="0" dirty="0">
                          <a:solidFill>
                            <a:srgbClr val="FF0000"/>
                          </a:solidFill>
                          <a:latin typeface="Cambria Math" panose="02040503050406030204" pitchFamily="18" charset="0"/>
                        </a:rPr>
                        <m:t>𝐕</m:t>
                      </m:r>
                    </m:oMath>
                  </m:oMathPara>
                </a14:m>
                <a:endParaRPr lang="en-US" sz="1800" b="1" dirty="0">
                  <a:solidFill>
                    <a:srgbClr val="FF0000"/>
                  </a:solidFill>
                </a:endParaRPr>
              </a:p>
            </p:txBody>
          </p:sp>
        </mc:Choice>
        <mc:Fallback xmlns="">
          <p:sp>
            <p:nvSpPr>
              <p:cNvPr id="13" name="TextBox 12">
                <a:extLst>
                  <a:ext uri="{FF2B5EF4-FFF2-40B4-BE49-F238E27FC236}">
                    <a16:creationId xmlns:a16="http://schemas.microsoft.com/office/drawing/2014/main" id="{7C80586B-7E4F-8408-1619-257A37222442}"/>
                  </a:ext>
                </a:extLst>
              </p:cNvPr>
              <p:cNvSpPr txBox="1">
                <a:spLocks noRot="1" noChangeAspect="1" noMove="1" noResize="1" noEditPoints="1" noAdjustHandles="1" noChangeArrowheads="1" noChangeShapeType="1" noTextEdit="1"/>
              </p:cNvSpPr>
              <p:nvPr/>
            </p:nvSpPr>
            <p:spPr>
              <a:xfrm>
                <a:off x="10720206" y="5287272"/>
                <a:ext cx="1212553"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91BF3F15-838C-98C1-9088-85F7C3C91AF6}"/>
                  </a:ext>
                </a:extLst>
              </p:cNvPr>
              <p:cNvSpPr txBox="1"/>
              <p:nvPr/>
            </p:nvSpPr>
            <p:spPr>
              <a:xfrm>
                <a:off x="8862538" y="5007406"/>
                <a:ext cx="1428854"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1800" b="1" i="1" dirty="0" smtClean="0">
                          <a:solidFill>
                            <a:srgbClr val="FF0000"/>
                          </a:solidFill>
                          <a:latin typeface="Cambria Math" panose="02040503050406030204" pitchFamily="18" charset="0"/>
                        </a:rPr>
                        <m:t>𝑰</m:t>
                      </m:r>
                      <m:r>
                        <a:rPr lang="en-US" sz="1800" b="1" i="1" dirty="0" smtClean="0">
                          <a:solidFill>
                            <a:srgbClr val="FF0000"/>
                          </a:solidFill>
                          <a:latin typeface="Cambria Math" panose="02040503050406030204" pitchFamily="18" charset="0"/>
                        </a:rPr>
                        <m:t>=</m:t>
                      </m:r>
                      <m:r>
                        <a:rPr lang="en-US" sz="1800" b="1" i="1" dirty="0" smtClean="0">
                          <a:solidFill>
                            <a:srgbClr val="FF0000"/>
                          </a:solidFill>
                          <a:latin typeface="Cambria Math" panose="02040503050406030204" pitchFamily="18" charset="0"/>
                        </a:rPr>
                        <m:t>𝟎</m:t>
                      </m:r>
                      <m:r>
                        <a:rPr lang="en-US" sz="1800" b="1" i="1" dirty="0" smtClean="0">
                          <a:solidFill>
                            <a:srgbClr val="FF0000"/>
                          </a:solidFill>
                          <a:latin typeface="Cambria Math" panose="02040503050406030204" pitchFamily="18" charset="0"/>
                        </a:rPr>
                        <m:t> </m:t>
                      </m:r>
                      <m:r>
                        <a:rPr lang="en-US" sz="1800" b="1" i="0" dirty="0" smtClean="0">
                          <a:solidFill>
                            <a:srgbClr val="FF0000"/>
                          </a:solidFill>
                          <a:latin typeface="Cambria Math" panose="02040503050406030204" pitchFamily="18" charset="0"/>
                        </a:rPr>
                        <m:t>𝐦𝐀</m:t>
                      </m:r>
                    </m:oMath>
                  </m:oMathPara>
                </a14:m>
                <a:endParaRPr lang="en-US" sz="1800" b="1" dirty="0">
                  <a:solidFill>
                    <a:srgbClr val="FF0000"/>
                  </a:solidFill>
                </a:endParaRPr>
              </a:p>
            </p:txBody>
          </p:sp>
        </mc:Choice>
        <mc:Fallback xmlns="">
          <p:sp>
            <p:nvSpPr>
              <p:cNvPr id="15" name="TextBox 14">
                <a:extLst>
                  <a:ext uri="{FF2B5EF4-FFF2-40B4-BE49-F238E27FC236}">
                    <a16:creationId xmlns:a16="http://schemas.microsoft.com/office/drawing/2014/main" id="{91BF3F15-838C-98C1-9088-85F7C3C91AF6}"/>
                  </a:ext>
                </a:extLst>
              </p:cNvPr>
              <p:cNvSpPr txBox="1">
                <a:spLocks noRot="1" noChangeAspect="1" noMove="1" noResize="1" noEditPoints="1" noAdjustHandles="1" noChangeArrowheads="1" noChangeShapeType="1" noTextEdit="1"/>
              </p:cNvSpPr>
              <p:nvPr/>
            </p:nvSpPr>
            <p:spPr>
              <a:xfrm>
                <a:off x="8862538" y="5007406"/>
                <a:ext cx="1428854" cy="369332"/>
              </a:xfrm>
              <a:prstGeom prst="rect">
                <a:avLst/>
              </a:prstGeom>
              <a:blipFill>
                <a:blip r:embed="rId11"/>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8375102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nodeType="withEffect">
                                  <p:stCondLst>
                                    <p:cond delay="0"/>
                                  </p:stCondLst>
                                  <p:childTnLst>
                                    <p:set>
                                      <p:cBhvr>
                                        <p:cTn id="12" dur="1" fill="hold">
                                          <p:stCondLst>
                                            <p:cond delay="0"/>
                                          </p:stCondLst>
                                        </p:cTn>
                                        <p:tgtEl>
                                          <p:spTgt spid="14340"/>
                                        </p:tgtEl>
                                        <p:attrNameLst>
                                          <p:attrName>style.visibility</p:attrName>
                                        </p:attrNameLst>
                                      </p:cBhvr>
                                      <p:to>
                                        <p:strVal val="visible"/>
                                      </p:to>
                                    </p:set>
                                    <p:animEffect transition="in" filter="fade">
                                      <p:cBhvr>
                                        <p:cTn id="13" dur="500"/>
                                        <p:tgtEl>
                                          <p:spTgt spid="14340"/>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500"/>
                                        <p:tgtEl>
                                          <p:spTgt spid="13"/>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500"/>
                                        <p:tgtEl>
                                          <p:spTgt spid="15"/>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7">
                                            <p:txEl>
                                              <p:pRg st="8" end="8"/>
                                            </p:txEl>
                                          </p:spTgt>
                                        </p:tgtEl>
                                        <p:attrNameLst>
                                          <p:attrName>style.visibility</p:attrName>
                                        </p:attrNameLst>
                                      </p:cBhvr>
                                      <p:to>
                                        <p:strVal val="visible"/>
                                      </p:to>
                                    </p:set>
                                    <p:animEffect transition="in" filter="fade">
                                      <p:cBhvr>
                                        <p:cTn id="29" dur="500"/>
                                        <p:tgtEl>
                                          <p:spTgt spid="7">
                                            <p:txEl>
                                              <p:pRg st="8" end="8"/>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7">
                                            <p:txEl>
                                              <p:pRg st="9" end="9"/>
                                            </p:txEl>
                                          </p:spTgt>
                                        </p:tgtEl>
                                        <p:attrNameLst>
                                          <p:attrName>style.visibility</p:attrName>
                                        </p:attrNameLst>
                                      </p:cBhvr>
                                      <p:to>
                                        <p:strVal val="visible"/>
                                      </p:to>
                                    </p:set>
                                    <p:animEffect transition="in" filter="fade">
                                      <p:cBhvr>
                                        <p:cTn id="32" dur="500"/>
                                        <p:tgtEl>
                                          <p:spTgt spid="7">
                                            <p:txEl>
                                              <p:pRg st="9" end="9"/>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7">
                                            <p:txEl>
                                              <p:pRg st="10" end="10"/>
                                            </p:txEl>
                                          </p:spTgt>
                                        </p:tgtEl>
                                        <p:attrNameLst>
                                          <p:attrName>style.visibility</p:attrName>
                                        </p:attrNameLst>
                                      </p:cBhvr>
                                      <p:to>
                                        <p:strVal val="visible"/>
                                      </p:to>
                                    </p:set>
                                    <p:animEffect transition="in" filter="fade">
                                      <p:cBhvr>
                                        <p:cTn id="35" dur="500"/>
                                        <p:tgtEl>
                                          <p:spTgt spid="7">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3" grpId="0"/>
      <p:bldP spid="9" grpId="0"/>
      <p:bldP spid="13" grpId="0"/>
      <p:bldP spid="15"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Content Placeholder 12" descr="A graph of a function">
            <a:extLst>
              <a:ext uri="{FF2B5EF4-FFF2-40B4-BE49-F238E27FC236}">
                <a16:creationId xmlns:a16="http://schemas.microsoft.com/office/drawing/2014/main" id="{9513BBF4-419F-593A-2E1A-93562CF2D30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770914" y="1702902"/>
            <a:ext cx="4582886" cy="4582886"/>
          </a:xfrm>
        </p:spPr>
      </p:pic>
      <p:pic>
        <p:nvPicPr>
          <p:cNvPr id="12" name="Picture 11">
            <a:extLst>
              <a:ext uri="{FF2B5EF4-FFF2-40B4-BE49-F238E27FC236}">
                <a16:creationId xmlns:a16="http://schemas.microsoft.com/office/drawing/2014/main" id="{5561A57F-636B-706D-B0AF-B535F67FD472}"/>
              </a:ext>
            </a:extLst>
          </p:cNvPr>
          <p:cNvPicPr>
            <a:picLocks noChangeAspect="1"/>
          </p:cNvPicPr>
          <p:nvPr/>
        </p:nvPicPr>
        <p:blipFill>
          <a:blip r:embed="rId3"/>
          <a:stretch>
            <a:fillRect/>
          </a:stretch>
        </p:blipFill>
        <p:spPr>
          <a:xfrm>
            <a:off x="8764708" y="2921352"/>
            <a:ext cx="2484696" cy="854454"/>
          </a:xfrm>
          <a:prstGeom prst="rect">
            <a:avLst/>
          </a:prstGeom>
        </p:spPr>
      </p:pic>
      <p:sp>
        <p:nvSpPr>
          <p:cNvPr id="11" name="TextBox 10">
            <a:extLst>
              <a:ext uri="{FF2B5EF4-FFF2-40B4-BE49-F238E27FC236}">
                <a16:creationId xmlns:a16="http://schemas.microsoft.com/office/drawing/2014/main" id="{C41DA063-BC03-6531-E0B3-A8AFEC97DF9C}"/>
              </a:ext>
            </a:extLst>
          </p:cNvPr>
          <p:cNvSpPr txBox="1"/>
          <p:nvPr/>
        </p:nvSpPr>
        <p:spPr>
          <a:xfrm>
            <a:off x="8671385" y="2517595"/>
            <a:ext cx="2671339" cy="310592"/>
          </a:xfrm>
          <a:prstGeom prst="rect">
            <a:avLst/>
          </a:prstGeom>
          <a:noFill/>
        </p:spPr>
        <p:txBody>
          <a:bodyPr wrap="square">
            <a:spAutoFit/>
          </a:bodyPr>
          <a:lstStyle/>
          <a:p>
            <a:r>
              <a:rPr lang="en-US" b="1" dirty="0">
                <a:solidFill>
                  <a:srgbClr val="FF0000"/>
                </a:solidFill>
              </a:rPr>
              <a:t>Forward Bias</a:t>
            </a: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7453B3BB-8CBF-3049-A54F-7CAD9667BD63}"/>
                  </a:ext>
                </a:extLst>
              </p:cNvPr>
              <p:cNvSpPr txBox="1">
                <a:spLocks/>
              </p:cNvSpPr>
              <p:nvPr/>
            </p:nvSpPr>
            <p:spPr>
              <a:xfrm>
                <a:off x="7967502" y="4551912"/>
                <a:ext cx="1342291" cy="369332"/>
              </a:xfrm>
              <a:prstGeom prst="rect">
                <a:avLst/>
              </a:prstGeom>
              <a:noFill/>
            </p:spPr>
            <p:txBody>
              <a:bodyPr wrap="none" rtlCol="0">
                <a:spAutoFit/>
              </a:bodyPr>
              <a:lstStyle/>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𝐷𝑜</m:t>
                        </m:r>
                      </m:sub>
                    </m:sSub>
                    <m:r>
                      <a:rPr lang="en-US" b="0" i="1" smtClean="0">
                        <a:latin typeface="Cambria Math" panose="02040503050406030204" pitchFamily="18" charset="0"/>
                      </a:rPr>
                      <m:t>=0.3 </m:t>
                    </m:r>
                  </m:oMath>
                </a14:m>
                <a:r>
                  <a:rPr lang="en-US" dirty="0"/>
                  <a:t>V</a:t>
                </a:r>
              </a:p>
            </p:txBody>
          </p:sp>
        </mc:Choice>
        <mc:Fallback xmlns="">
          <p:sp>
            <p:nvSpPr>
              <p:cNvPr id="18" name="TextBox 17">
                <a:extLst>
                  <a:ext uri="{FF2B5EF4-FFF2-40B4-BE49-F238E27FC236}">
                    <a16:creationId xmlns:a16="http://schemas.microsoft.com/office/drawing/2014/main" id="{7453B3BB-8CBF-3049-A54F-7CAD9667BD63}"/>
                  </a:ext>
                </a:extLst>
              </p:cNvPr>
              <p:cNvSpPr txBox="1">
                <a:spLocks noRot="1" noChangeAspect="1" noMove="1" noResize="1" noEditPoints="1" noAdjustHandles="1" noChangeArrowheads="1" noChangeShapeType="1" noTextEdit="1"/>
              </p:cNvSpPr>
              <p:nvPr/>
            </p:nvSpPr>
            <p:spPr>
              <a:xfrm>
                <a:off x="7967502" y="4551912"/>
                <a:ext cx="1342291" cy="369332"/>
              </a:xfrm>
              <a:prstGeom prst="rect">
                <a:avLst/>
              </a:prstGeom>
              <a:blipFill>
                <a:blip r:embed="rId4"/>
                <a:stretch>
                  <a:fillRect t="-10000" r="-3182" b="-26667"/>
                </a:stretch>
              </a:blipFill>
            </p:spPr>
            <p:txBody>
              <a:bodyPr/>
              <a:lstStyle/>
              <a:p>
                <a:r>
                  <a:rPr lang="en-US">
                    <a:noFill/>
                  </a:rPr>
                  <a:t> </a:t>
                </a:r>
              </a:p>
            </p:txBody>
          </p:sp>
        </mc:Fallback>
      </mc:AlternateContent>
      <p:sp>
        <p:nvSpPr>
          <p:cNvPr id="19" name="TextBox 18">
            <a:extLst>
              <a:ext uri="{FF2B5EF4-FFF2-40B4-BE49-F238E27FC236}">
                <a16:creationId xmlns:a16="http://schemas.microsoft.com/office/drawing/2014/main" id="{5926DC6D-B3DB-637A-5339-CD0AD3DCB3A2}"/>
              </a:ext>
            </a:extLst>
          </p:cNvPr>
          <p:cNvSpPr txBox="1"/>
          <p:nvPr/>
        </p:nvSpPr>
        <p:spPr>
          <a:xfrm>
            <a:off x="838200" y="1922490"/>
            <a:ext cx="5533571" cy="461665"/>
          </a:xfrm>
          <a:prstGeom prst="rect">
            <a:avLst/>
          </a:prstGeom>
          <a:ln w="50800" cap="rnd">
            <a:round/>
          </a:ln>
        </p:spPr>
        <p:style>
          <a:lnRef idx="2">
            <a:schemeClr val="dk1"/>
          </a:lnRef>
          <a:fillRef idx="1">
            <a:schemeClr val="lt1"/>
          </a:fillRef>
          <a:effectRef idx="0">
            <a:schemeClr val="dk1"/>
          </a:effectRef>
          <a:fontRef idx="minor">
            <a:schemeClr val="dk1"/>
          </a:fontRef>
        </p:style>
        <p:txBody>
          <a:bodyPr wrap="square">
            <a:spAutoFit/>
          </a:bodyPr>
          <a:lstStyle/>
          <a:p>
            <a:r>
              <a:rPr lang="en-US" sz="2400" dirty="0"/>
              <a:t>2. Constant Voltage Drop (CVD) Model:</a:t>
            </a: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381FF2AC-7867-C257-50AA-3D20E193D7B0}"/>
                  </a:ext>
                </a:extLst>
              </p:cNvPr>
              <p:cNvSpPr txBox="1"/>
              <p:nvPr/>
            </p:nvSpPr>
            <p:spPr>
              <a:xfrm>
                <a:off x="835601" y="5318805"/>
                <a:ext cx="4133964" cy="923330"/>
              </a:xfrm>
              <a:prstGeom prst="rect">
                <a:avLst/>
              </a:prstGeom>
              <a:noFill/>
            </p:spPr>
            <p:txBody>
              <a:bodyPr wrap="square" rtlCol="0">
                <a:spAutoFit/>
              </a:bodyPr>
              <a:lstStyle/>
              <a:p>
                <a:pPr algn="just"/>
                <a14:m>
                  <m:oMath xmlns:m="http://schemas.openxmlformats.org/officeDocument/2006/math">
                    <m:sSub>
                      <m:sSubPr>
                        <m:ctrlPr>
                          <a:rPr lang="en-US" b="0" i="1" smtClean="0">
                            <a:latin typeface="Cambria Math" panose="02040503050406030204" pitchFamily="18" charset="0"/>
                            <a:ea typeface="CMU Serif" panose="02000603000000000000" pitchFamily="2" charset="0"/>
                            <a:cs typeface="CMU Serif" panose="02000603000000000000" pitchFamily="2" charset="0"/>
                          </a:rPr>
                        </m:ctrlPr>
                      </m:sSubPr>
                      <m:e>
                        <m:r>
                          <a:rPr lang="en-US" b="0" i="1" smtClean="0">
                            <a:latin typeface="Cambria Math" panose="02040503050406030204" pitchFamily="18" charset="0"/>
                            <a:ea typeface="CMU Serif" panose="02000603000000000000" pitchFamily="2" charset="0"/>
                            <a:cs typeface="CMU Serif" panose="02000603000000000000" pitchFamily="2" charset="0"/>
                          </a:rPr>
                          <m:t>𝑣</m:t>
                        </m:r>
                      </m:e>
                      <m:sub>
                        <m:r>
                          <a:rPr lang="en-US" b="0" i="1" smtClean="0">
                            <a:latin typeface="Cambria Math" panose="02040503050406030204" pitchFamily="18" charset="0"/>
                            <a:ea typeface="CMU Serif" panose="02000603000000000000" pitchFamily="2" charset="0"/>
                            <a:cs typeface="CMU Serif" panose="02000603000000000000" pitchFamily="2" charset="0"/>
                          </a:rPr>
                          <m:t>𝐷</m:t>
                        </m:r>
                      </m:sub>
                    </m:sSub>
                  </m:oMath>
                </a14:m>
                <a:r>
                  <a:rPr lang="en-US" dirty="0">
                    <a:ea typeface="CMU Serif" panose="02000603000000000000" pitchFamily="2" charset="0"/>
                    <a:cs typeface="CMU Serif" panose="02000603000000000000" pitchFamily="2" charset="0"/>
                  </a:rPr>
                  <a:t>: Total Voltage Across diode</a:t>
                </a:r>
              </a:p>
              <a:p>
                <a:pPr algn="just"/>
                <a:r>
                  <a:rPr lang="en-US" dirty="0">
                    <a:ea typeface="CMU Serif" panose="02000603000000000000" pitchFamily="2" charset="0"/>
                    <a:cs typeface="CMU Serif" panose="02000603000000000000" pitchFamily="2" charset="0"/>
                  </a:rPr>
                  <a:t>--------------------------------------------</a:t>
                </a:r>
              </a:p>
              <a:p>
                <a:pPr algn="just"/>
                <a14:m>
                  <m:oMath xmlns:m="http://schemas.openxmlformats.org/officeDocument/2006/math">
                    <m:sSub>
                      <m:sSubPr>
                        <m:ctrlPr>
                          <a:rPr lang="en-US" b="0" i="1" smtClean="0">
                            <a:latin typeface="Cambria Math" panose="02040503050406030204" pitchFamily="18" charset="0"/>
                            <a:ea typeface="CMU Serif" panose="02000603000000000000" pitchFamily="2" charset="0"/>
                            <a:cs typeface="CMU Serif" panose="02000603000000000000" pitchFamily="2" charset="0"/>
                          </a:rPr>
                        </m:ctrlPr>
                      </m:sSubPr>
                      <m:e>
                        <m:r>
                          <a:rPr lang="en-US" b="0" i="1" smtClean="0">
                            <a:latin typeface="Cambria Math" panose="02040503050406030204" pitchFamily="18" charset="0"/>
                            <a:ea typeface="CMU Serif" panose="02000603000000000000" pitchFamily="2" charset="0"/>
                            <a:cs typeface="CMU Serif" panose="02000603000000000000" pitchFamily="2" charset="0"/>
                          </a:rPr>
                          <m:t>𝑉</m:t>
                        </m:r>
                      </m:e>
                      <m:sub>
                        <m:r>
                          <a:rPr lang="en-US" b="0" i="1" smtClean="0">
                            <a:latin typeface="Cambria Math" panose="02040503050406030204" pitchFamily="18" charset="0"/>
                            <a:ea typeface="CMU Serif" panose="02000603000000000000" pitchFamily="2" charset="0"/>
                            <a:cs typeface="CMU Serif" panose="02000603000000000000" pitchFamily="2" charset="0"/>
                          </a:rPr>
                          <m:t>𝐷𝑜</m:t>
                        </m:r>
                      </m:sub>
                    </m:sSub>
                  </m:oMath>
                </a14:m>
                <a:r>
                  <a:rPr lang="en-US" dirty="0">
                    <a:ea typeface="CMU Serif" panose="02000603000000000000" pitchFamily="2" charset="0"/>
                    <a:cs typeface="CMU Serif" panose="02000603000000000000" pitchFamily="2" charset="0"/>
                  </a:rPr>
                  <a:t>: Diode Cut-off voltage (0.3 V here)</a:t>
                </a:r>
              </a:p>
            </p:txBody>
          </p:sp>
        </mc:Choice>
        <mc:Fallback xmlns="">
          <p:sp>
            <p:nvSpPr>
              <p:cNvPr id="20" name="TextBox 19">
                <a:extLst>
                  <a:ext uri="{FF2B5EF4-FFF2-40B4-BE49-F238E27FC236}">
                    <a16:creationId xmlns:a16="http://schemas.microsoft.com/office/drawing/2014/main" id="{381FF2AC-7867-C257-50AA-3D20E193D7B0}"/>
                  </a:ext>
                </a:extLst>
              </p:cNvPr>
              <p:cNvSpPr txBox="1">
                <a:spLocks noRot="1" noChangeAspect="1" noMove="1" noResize="1" noEditPoints="1" noAdjustHandles="1" noChangeArrowheads="1" noChangeShapeType="1" noTextEdit="1"/>
              </p:cNvSpPr>
              <p:nvPr/>
            </p:nvSpPr>
            <p:spPr>
              <a:xfrm>
                <a:off x="835601" y="5318805"/>
                <a:ext cx="4133964" cy="923330"/>
              </a:xfrm>
              <a:prstGeom prst="rect">
                <a:avLst/>
              </a:prstGeom>
              <a:blipFill>
                <a:blip r:embed="rId5"/>
                <a:stretch>
                  <a:fillRect l="-1180" t="-3974" b="-993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BA59B156-A399-4D5B-96FD-E07763E781FA}"/>
                  </a:ext>
                </a:extLst>
              </p:cNvPr>
              <p:cNvSpPr txBox="1">
                <a:spLocks noGrp="1" noRot="1" noMove="1" noResize="1" noEditPoints="1" noAdjustHandles="1" noChangeArrowheads="1" noChangeShapeType="1"/>
              </p:cNvSpPr>
              <p:nvPr/>
            </p:nvSpPr>
            <p:spPr>
              <a:xfrm>
                <a:off x="10504400" y="4476799"/>
                <a:ext cx="849400" cy="369332"/>
              </a:xfrm>
              <a:prstGeom prst="rect">
                <a:avLst/>
              </a:prstGeom>
              <a:ln>
                <a:noFill/>
              </a:ln>
            </p:spPr>
            <p:style>
              <a:lnRef idx="2">
                <a:schemeClr val="dk1"/>
              </a:lnRef>
              <a:fillRef idx="1">
                <a:schemeClr val="lt1"/>
              </a:fillRef>
              <a:effectRef idx="0">
                <a:schemeClr val="dk1"/>
              </a:effectRef>
              <a:fontRef idx="minor">
                <a:schemeClr val="dk1"/>
              </a:fontRef>
            </p:style>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ea typeface="CMU Serif" panose="02000603000000000000" pitchFamily="2" charset="0"/>
                              <a:cs typeface="CMU Serif" panose="02000603000000000000" pitchFamily="2" charset="0"/>
                            </a:rPr>
                          </m:ctrlPr>
                        </m:sSubPr>
                        <m:e>
                          <m:r>
                            <a:rPr lang="en-US" b="0" i="1" smtClean="0">
                              <a:latin typeface="Cambria Math" panose="02040503050406030204" pitchFamily="18" charset="0"/>
                              <a:ea typeface="CMU Serif" panose="02000603000000000000" pitchFamily="2" charset="0"/>
                              <a:cs typeface="CMU Serif" panose="02000603000000000000" pitchFamily="2" charset="0"/>
                            </a:rPr>
                            <m:t>𝑣</m:t>
                          </m:r>
                        </m:e>
                        <m:sub>
                          <m:r>
                            <a:rPr lang="en-US" b="0" i="1" smtClean="0">
                              <a:latin typeface="Cambria Math" panose="02040503050406030204" pitchFamily="18" charset="0"/>
                              <a:ea typeface="CMU Serif" panose="02000603000000000000" pitchFamily="2" charset="0"/>
                              <a:cs typeface="CMU Serif" panose="02000603000000000000" pitchFamily="2" charset="0"/>
                            </a:rPr>
                            <m:t>𝐷</m:t>
                          </m:r>
                        </m:sub>
                      </m:sSub>
                      <m:r>
                        <a:rPr lang="en-US" b="0" i="1" smtClean="0">
                          <a:latin typeface="Cambria Math" panose="02040503050406030204" pitchFamily="18" charset="0"/>
                          <a:ea typeface="CMU Serif" panose="02000603000000000000" pitchFamily="2" charset="0"/>
                          <a:cs typeface="CMU Serif" panose="02000603000000000000" pitchFamily="2" charset="0"/>
                        </a:rPr>
                        <m:t>(</m:t>
                      </m:r>
                      <m:r>
                        <a:rPr lang="en-US" b="0" i="1" smtClean="0">
                          <a:latin typeface="Cambria Math" panose="02040503050406030204" pitchFamily="18" charset="0"/>
                          <a:ea typeface="CMU Serif" panose="02000603000000000000" pitchFamily="2" charset="0"/>
                          <a:cs typeface="CMU Serif" panose="02000603000000000000" pitchFamily="2" charset="0"/>
                        </a:rPr>
                        <m:t>𝑉</m:t>
                      </m:r>
                      <m:r>
                        <a:rPr lang="en-US" b="0" i="1" smtClean="0">
                          <a:latin typeface="Cambria Math" panose="02040503050406030204" pitchFamily="18" charset="0"/>
                          <a:ea typeface="CMU Serif" panose="02000603000000000000" pitchFamily="2" charset="0"/>
                          <a:cs typeface="CMU Serif" panose="02000603000000000000" pitchFamily="2" charset="0"/>
                        </a:rPr>
                        <m:t>)</m:t>
                      </m:r>
                    </m:oMath>
                  </m:oMathPara>
                </a14:m>
                <a:endParaRPr lang="en-US" dirty="0"/>
              </a:p>
            </p:txBody>
          </p:sp>
        </mc:Choice>
        <mc:Fallback xmlns="">
          <p:sp>
            <p:nvSpPr>
              <p:cNvPr id="21" name="TextBox 20">
                <a:extLst>
                  <a:ext uri="{FF2B5EF4-FFF2-40B4-BE49-F238E27FC236}">
                    <a16:creationId xmlns:a16="http://schemas.microsoft.com/office/drawing/2014/main" id="{BA59B156-A399-4D5B-96FD-E07763E781FA}"/>
                  </a:ext>
                </a:extLst>
              </p:cNvPr>
              <p:cNvSpPr txBox="1">
                <a:spLocks noGrp="1" noRot="1" noChangeAspect="1" noMove="1" noResize="1" noEditPoints="1" noAdjustHandles="1" noChangeArrowheads="1" noChangeShapeType="1" noTextEdit="1"/>
              </p:cNvSpPr>
              <p:nvPr/>
            </p:nvSpPr>
            <p:spPr>
              <a:xfrm>
                <a:off x="10504400" y="4476799"/>
                <a:ext cx="849400" cy="369332"/>
              </a:xfrm>
              <a:prstGeom prst="rect">
                <a:avLst/>
              </a:prstGeom>
              <a:blipFill>
                <a:blip r:embed="rId6"/>
                <a:stretch>
                  <a:fillRect b="-14754"/>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6F09B4BC-2CD4-031F-4019-5E54DC85D961}"/>
                  </a:ext>
                </a:extLst>
              </p:cNvPr>
              <p:cNvSpPr txBox="1"/>
              <p:nvPr/>
            </p:nvSpPr>
            <p:spPr>
              <a:xfrm>
                <a:off x="6726625" y="5059743"/>
                <a:ext cx="1189877"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𝑖</m:t>
                          </m:r>
                        </m:e>
                        <m:sub>
                          <m:r>
                            <a:rPr lang="en-US" b="0" i="1" smtClean="0">
                              <a:solidFill>
                                <a:srgbClr val="FF0000"/>
                              </a:solidFill>
                              <a:latin typeface="Cambria Math" panose="02040503050406030204" pitchFamily="18" charset="0"/>
                            </a:rPr>
                            <m:t>𝐷</m:t>
                          </m:r>
                        </m:sub>
                      </m:sSub>
                      <m:r>
                        <a:rPr lang="en-US" b="0" i="1" smtClean="0">
                          <a:latin typeface="Cambria Math" panose="02040503050406030204" pitchFamily="18" charset="0"/>
                        </a:rPr>
                        <m:t>=0</m:t>
                      </m:r>
                    </m:oMath>
                  </m:oMathPara>
                </a14:m>
                <a:endParaRPr lang="en-US" b="0" dirty="0"/>
              </a:p>
              <a:p>
                <a:pPr/>
                <a14:m>
                  <m:oMathPara xmlns:m="http://schemas.openxmlformats.org/officeDocument/2006/math">
                    <m:oMathParaPr>
                      <m:jc m:val="centerGroup"/>
                    </m:oMathParaPr>
                    <m:oMath xmlns:m="http://schemas.openxmlformats.org/officeDocument/2006/math">
                      <m:sSub>
                        <m:sSubPr>
                          <m:ctrlPr>
                            <a:rPr lang="en-US" b="0" i="1" smtClean="0">
                              <a:solidFill>
                                <a:srgbClr val="0000FF"/>
                              </a:solidFill>
                              <a:latin typeface="Cambria Math" panose="02040503050406030204" pitchFamily="18" charset="0"/>
                            </a:rPr>
                          </m:ctrlPr>
                        </m:sSubPr>
                        <m:e>
                          <m:r>
                            <a:rPr lang="en-US" b="0" i="1" smtClean="0">
                              <a:solidFill>
                                <a:srgbClr val="0000FF"/>
                              </a:solidFill>
                              <a:latin typeface="Cambria Math" panose="02040503050406030204" pitchFamily="18" charset="0"/>
                            </a:rPr>
                            <m:t>𝑣</m:t>
                          </m:r>
                        </m:e>
                        <m:sub>
                          <m:r>
                            <a:rPr lang="en-US" b="0" i="1" smtClean="0">
                              <a:solidFill>
                                <a:srgbClr val="0000FF"/>
                              </a:solidFill>
                              <a:latin typeface="Cambria Math" panose="02040503050406030204" pitchFamily="18" charset="0"/>
                            </a:rPr>
                            <m:t>𝐷</m:t>
                          </m:r>
                        </m:sub>
                      </m:sSub>
                      <m:r>
                        <a:rPr lang="en-US" b="0" i="1" smtClean="0">
                          <a:latin typeface="Cambria Math" panose="02040503050406030204" pitchFamily="18" charset="0"/>
                        </a:rPr>
                        <m:t>&lt;</m:t>
                      </m:r>
                      <m:sSub>
                        <m:sSubPr>
                          <m:ctrlPr>
                            <a:rPr lang="en-US" b="1" i="1" smtClean="0">
                              <a:latin typeface="Cambria Math" panose="02040503050406030204" pitchFamily="18" charset="0"/>
                            </a:rPr>
                          </m:ctrlPr>
                        </m:sSubPr>
                        <m:e>
                          <m:r>
                            <a:rPr lang="en-US" b="1" i="1" smtClean="0">
                              <a:latin typeface="Cambria Math" panose="02040503050406030204" pitchFamily="18" charset="0"/>
                            </a:rPr>
                            <m:t>𝑽</m:t>
                          </m:r>
                        </m:e>
                        <m:sub>
                          <m:r>
                            <a:rPr lang="en-US" b="1" i="1" smtClean="0">
                              <a:latin typeface="Cambria Math" panose="02040503050406030204" pitchFamily="18" charset="0"/>
                            </a:rPr>
                            <m:t>𝑫𝒐</m:t>
                          </m:r>
                        </m:sub>
                      </m:sSub>
                    </m:oMath>
                  </m:oMathPara>
                </a14:m>
                <a:endParaRPr lang="en-US" b="1" dirty="0"/>
              </a:p>
            </p:txBody>
          </p:sp>
        </mc:Choice>
        <mc:Fallback xmlns="">
          <p:sp>
            <p:nvSpPr>
              <p:cNvPr id="25" name="TextBox 24">
                <a:extLst>
                  <a:ext uri="{FF2B5EF4-FFF2-40B4-BE49-F238E27FC236}">
                    <a16:creationId xmlns:a16="http://schemas.microsoft.com/office/drawing/2014/main" id="{6F09B4BC-2CD4-031F-4019-5E54DC85D961}"/>
                  </a:ext>
                </a:extLst>
              </p:cNvPr>
              <p:cNvSpPr txBox="1">
                <a:spLocks noRot="1" noChangeAspect="1" noMove="1" noResize="1" noEditPoints="1" noAdjustHandles="1" noChangeArrowheads="1" noChangeShapeType="1" noTextEdit="1"/>
              </p:cNvSpPr>
              <p:nvPr/>
            </p:nvSpPr>
            <p:spPr>
              <a:xfrm>
                <a:off x="6726625" y="5059743"/>
                <a:ext cx="1189877" cy="646331"/>
              </a:xfrm>
              <a:prstGeom prst="rect">
                <a:avLst/>
              </a:prstGeom>
              <a:blipFill>
                <a:blip r:embed="rId7"/>
                <a:stretch>
                  <a:fillRect b="-943"/>
                </a:stretch>
              </a:blipFill>
            </p:spPr>
            <p:txBody>
              <a:bodyPr/>
              <a:lstStyle/>
              <a:p>
                <a:r>
                  <a:rPr lang="en-US">
                    <a:noFill/>
                  </a:rPr>
                  <a:t> </a:t>
                </a:r>
              </a:p>
            </p:txBody>
          </p:sp>
        </mc:Fallback>
      </mc:AlternateContent>
      <p:sp>
        <p:nvSpPr>
          <p:cNvPr id="14" name="TextBox 13">
            <a:extLst>
              <a:ext uri="{FF2B5EF4-FFF2-40B4-BE49-F238E27FC236}">
                <a16:creationId xmlns:a16="http://schemas.microsoft.com/office/drawing/2014/main" id="{B0663D2F-01A6-FFC4-5546-ABB85819C34A}"/>
              </a:ext>
            </a:extLst>
          </p:cNvPr>
          <p:cNvSpPr txBox="1"/>
          <p:nvPr/>
        </p:nvSpPr>
        <p:spPr>
          <a:xfrm>
            <a:off x="5672441" y="2586821"/>
            <a:ext cx="1926116" cy="376452"/>
          </a:xfrm>
          <a:prstGeom prst="rect">
            <a:avLst/>
          </a:prstGeom>
          <a:noFill/>
        </p:spPr>
        <p:txBody>
          <a:bodyPr wrap="square">
            <a:spAutoFit/>
          </a:bodyPr>
          <a:lstStyle/>
          <a:p>
            <a:r>
              <a:rPr lang="en-US" b="1" dirty="0">
                <a:solidFill>
                  <a:srgbClr val="008000"/>
                </a:solidFill>
              </a:rPr>
              <a:t>Reverse Bias</a:t>
            </a:r>
          </a:p>
        </p:txBody>
      </p:sp>
      <p:pic>
        <p:nvPicPr>
          <p:cNvPr id="26" name="Picture 25">
            <a:extLst>
              <a:ext uri="{FF2B5EF4-FFF2-40B4-BE49-F238E27FC236}">
                <a16:creationId xmlns:a16="http://schemas.microsoft.com/office/drawing/2014/main" id="{BD9EE835-EF3D-9FFE-BD61-B2EC1F338BA4}"/>
              </a:ext>
            </a:extLst>
          </p:cNvPr>
          <p:cNvPicPr>
            <a:picLocks noChangeAspect="1"/>
          </p:cNvPicPr>
          <p:nvPr/>
        </p:nvPicPr>
        <p:blipFill>
          <a:blip r:embed="rId8"/>
          <a:stretch>
            <a:fillRect/>
          </a:stretch>
        </p:blipFill>
        <p:spPr>
          <a:xfrm>
            <a:off x="5709340" y="2937857"/>
            <a:ext cx="2711589" cy="660434"/>
          </a:xfrm>
          <a:prstGeom prst="rect">
            <a:avLst/>
          </a:prstGeom>
        </p:spPr>
      </p:pic>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2A50A6C9-B73F-552D-C898-C985A845BF9D}"/>
                  </a:ext>
                </a:extLst>
              </p:cNvPr>
              <p:cNvSpPr txBox="1"/>
              <p:nvPr/>
            </p:nvSpPr>
            <p:spPr>
              <a:xfrm>
                <a:off x="9412115" y="5052924"/>
                <a:ext cx="1189878"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𝑖</m:t>
                          </m:r>
                        </m:e>
                        <m:sub>
                          <m:r>
                            <a:rPr lang="en-US" b="0" i="1" smtClean="0">
                              <a:solidFill>
                                <a:srgbClr val="FF0000"/>
                              </a:solidFill>
                              <a:latin typeface="Cambria Math" panose="02040503050406030204" pitchFamily="18" charset="0"/>
                            </a:rPr>
                            <m:t>𝐷</m:t>
                          </m:r>
                        </m:sub>
                      </m:sSub>
                      <m:r>
                        <a:rPr lang="en-US" b="0" i="1" smtClean="0">
                          <a:solidFill>
                            <a:srgbClr val="FF0000"/>
                          </a:solidFill>
                          <a:latin typeface="Cambria Math" panose="02040503050406030204" pitchFamily="18" charset="0"/>
                        </a:rPr>
                        <m:t>&gt;</m:t>
                      </m:r>
                      <m:r>
                        <a:rPr lang="en-US" b="0" i="1" smtClean="0">
                          <a:latin typeface="Cambria Math" panose="02040503050406030204" pitchFamily="18" charset="0"/>
                        </a:rPr>
                        <m:t>0</m:t>
                      </m:r>
                    </m:oMath>
                  </m:oMathPara>
                </a14:m>
                <a:endParaRPr lang="en-US" b="0" dirty="0"/>
              </a:p>
              <a:p>
                <a:pPr/>
                <a14:m>
                  <m:oMathPara xmlns:m="http://schemas.openxmlformats.org/officeDocument/2006/math">
                    <m:oMathParaPr>
                      <m:jc m:val="centerGroup"/>
                    </m:oMathParaPr>
                    <m:oMath xmlns:m="http://schemas.openxmlformats.org/officeDocument/2006/math">
                      <m:sSub>
                        <m:sSubPr>
                          <m:ctrlPr>
                            <a:rPr lang="en-US" b="0" i="1" smtClean="0">
                              <a:solidFill>
                                <a:srgbClr val="0000FF"/>
                              </a:solidFill>
                              <a:latin typeface="Cambria Math" panose="02040503050406030204" pitchFamily="18" charset="0"/>
                            </a:rPr>
                          </m:ctrlPr>
                        </m:sSubPr>
                        <m:e>
                          <m:r>
                            <a:rPr lang="en-US" b="0" i="1" smtClean="0">
                              <a:solidFill>
                                <a:srgbClr val="0000FF"/>
                              </a:solidFill>
                              <a:latin typeface="Cambria Math" panose="02040503050406030204" pitchFamily="18" charset="0"/>
                            </a:rPr>
                            <m:t>𝑣</m:t>
                          </m:r>
                        </m:e>
                        <m:sub>
                          <m:r>
                            <a:rPr lang="en-US" b="0" i="1" smtClean="0">
                              <a:solidFill>
                                <a:srgbClr val="0000FF"/>
                              </a:solidFill>
                              <a:latin typeface="Cambria Math" panose="02040503050406030204" pitchFamily="18" charset="0"/>
                            </a:rPr>
                            <m:t>𝐷</m:t>
                          </m:r>
                        </m:sub>
                      </m:sSub>
                      <m:r>
                        <a:rPr lang="en-US" b="0" i="1" smtClean="0">
                          <a:solidFill>
                            <a:srgbClr val="0000FF"/>
                          </a:solidFill>
                          <a:latin typeface="Cambria Math" panose="02040503050406030204" pitchFamily="18" charset="0"/>
                        </a:rPr>
                        <m:t>=</m:t>
                      </m:r>
                      <m:sSub>
                        <m:sSubPr>
                          <m:ctrlPr>
                            <a:rPr lang="en-US" b="1" i="1" smtClean="0">
                              <a:latin typeface="Cambria Math" panose="02040503050406030204" pitchFamily="18" charset="0"/>
                            </a:rPr>
                          </m:ctrlPr>
                        </m:sSubPr>
                        <m:e>
                          <m:r>
                            <a:rPr lang="en-US" b="1" i="1" smtClean="0">
                              <a:latin typeface="Cambria Math" panose="02040503050406030204" pitchFamily="18" charset="0"/>
                            </a:rPr>
                            <m:t>𝑽</m:t>
                          </m:r>
                        </m:e>
                        <m:sub>
                          <m:r>
                            <a:rPr lang="en-US" b="1" i="1" smtClean="0">
                              <a:latin typeface="Cambria Math" panose="02040503050406030204" pitchFamily="18" charset="0"/>
                            </a:rPr>
                            <m:t>𝑫𝒐</m:t>
                          </m:r>
                        </m:sub>
                      </m:sSub>
                    </m:oMath>
                  </m:oMathPara>
                </a14:m>
                <a:endParaRPr lang="en-US" b="1" dirty="0"/>
              </a:p>
            </p:txBody>
          </p:sp>
        </mc:Choice>
        <mc:Fallback xmlns="">
          <p:sp>
            <p:nvSpPr>
              <p:cNvPr id="28" name="TextBox 27">
                <a:extLst>
                  <a:ext uri="{FF2B5EF4-FFF2-40B4-BE49-F238E27FC236}">
                    <a16:creationId xmlns:a16="http://schemas.microsoft.com/office/drawing/2014/main" id="{2A50A6C9-B73F-552D-C898-C985A845BF9D}"/>
                  </a:ext>
                </a:extLst>
              </p:cNvPr>
              <p:cNvSpPr txBox="1">
                <a:spLocks noRot="1" noChangeAspect="1" noMove="1" noResize="1" noEditPoints="1" noAdjustHandles="1" noChangeArrowheads="1" noChangeShapeType="1" noTextEdit="1"/>
              </p:cNvSpPr>
              <p:nvPr/>
            </p:nvSpPr>
            <p:spPr>
              <a:xfrm>
                <a:off x="9412115" y="5052924"/>
                <a:ext cx="1189878" cy="646331"/>
              </a:xfrm>
              <a:prstGeom prst="rect">
                <a:avLst/>
              </a:prstGeom>
              <a:blipFill>
                <a:blip r:embed="rId11"/>
                <a:stretch>
                  <a:fillRect/>
                </a:stretch>
              </a:blipFill>
            </p:spPr>
            <p:txBody>
              <a:bodyPr/>
              <a:lstStyle/>
              <a:p>
                <a:r>
                  <a:rPr lang="en-US">
                    <a:noFill/>
                  </a:rPr>
                  <a:t> </a:t>
                </a:r>
              </a:p>
            </p:txBody>
          </p:sp>
        </mc:Fallback>
      </mc:AlternateContent>
      <p:sp>
        <p:nvSpPr>
          <p:cNvPr id="29" name="Title 1">
            <a:extLst>
              <a:ext uri="{FF2B5EF4-FFF2-40B4-BE49-F238E27FC236}">
                <a16:creationId xmlns:a16="http://schemas.microsoft.com/office/drawing/2014/main" id="{D19E39BC-AE5C-5049-4DD2-A3DE296E33D1}"/>
              </a:ext>
            </a:extLst>
          </p:cNvPr>
          <p:cNvSpPr>
            <a:spLocks noGrp="1"/>
          </p:cNvSpPr>
          <p:nvPr>
            <p:ph type="title"/>
          </p:nvPr>
        </p:nvSpPr>
        <p:spPr>
          <a:xfrm>
            <a:off x="838200" y="365125"/>
            <a:ext cx="10515600" cy="1325563"/>
          </a:xfrm>
        </p:spPr>
        <p:txBody>
          <a:bodyPr/>
          <a:lstStyle/>
          <a:p>
            <a:r>
              <a:rPr lang="en-US" dirty="0"/>
              <a:t>Diode Models</a:t>
            </a:r>
          </a:p>
        </p:txBody>
      </p:sp>
      <p:pic>
        <p:nvPicPr>
          <p:cNvPr id="2" name="Picture 1">
            <a:extLst>
              <a:ext uri="{FF2B5EF4-FFF2-40B4-BE49-F238E27FC236}">
                <a16:creationId xmlns:a16="http://schemas.microsoft.com/office/drawing/2014/main" id="{312B687F-8FD6-0B39-FF05-8FDB87FF6261}"/>
              </a:ext>
            </a:extLst>
          </p:cNvPr>
          <p:cNvPicPr>
            <a:picLocks noChangeAspect="1"/>
          </p:cNvPicPr>
          <p:nvPr/>
        </p:nvPicPr>
        <p:blipFill>
          <a:blip r:embed="rId12"/>
          <a:stretch>
            <a:fillRect/>
          </a:stretch>
        </p:blipFill>
        <p:spPr>
          <a:xfrm>
            <a:off x="1746040" y="2469957"/>
            <a:ext cx="3675047" cy="1672019"/>
          </a:xfrm>
          <a:prstGeom prst="rect">
            <a:avLst/>
          </a:prstGeom>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C158A07B-10EB-F969-2415-AE91BC128CF5}"/>
                  </a:ext>
                </a:extLst>
              </p:cNvPr>
              <p:cNvSpPr txBox="1">
                <a:spLocks/>
              </p:cNvSpPr>
              <p:nvPr/>
            </p:nvSpPr>
            <p:spPr>
              <a:xfrm>
                <a:off x="6792845" y="1708688"/>
                <a:ext cx="916648" cy="369332"/>
              </a:xfrm>
              <a:prstGeom prst="rect">
                <a:avLst/>
              </a:prstGeom>
              <a:solidFill>
                <a:schemeClr val="bg1"/>
              </a:solidFill>
              <a:ln>
                <a:noFill/>
              </a:ln>
            </p:spPr>
            <p:style>
              <a:lnRef idx="2">
                <a:schemeClr val="dk1"/>
              </a:lnRef>
              <a:fillRef idx="1">
                <a:schemeClr val="lt1"/>
              </a:fillRef>
              <a:effectRef idx="0">
                <a:schemeClr val="dk1"/>
              </a:effectRef>
              <a:fontRef idx="minor">
                <a:schemeClr val="dk1"/>
              </a:fontRef>
            </p:style>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ea typeface="CMU Serif" panose="02000603000000000000" pitchFamily="2" charset="0"/>
                              <a:cs typeface="CMU Serif" panose="02000603000000000000" pitchFamily="2" charset="0"/>
                            </a:rPr>
                          </m:ctrlPr>
                        </m:sSubPr>
                        <m:e>
                          <m:r>
                            <a:rPr lang="en-US" b="0" i="1" smtClean="0">
                              <a:latin typeface="Cambria Math" panose="02040503050406030204" pitchFamily="18" charset="0"/>
                              <a:ea typeface="CMU Serif" panose="02000603000000000000" pitchFamily="2" charset="0"/>
                              <a:cs typeface="CMU Serif" panose="02000603000000000000" pitchFamily="2" charset="0"/>
                            </a:rPr>
                            <m:t>𝐼</m:t>
                          </m:r>
                        </m:e>
                        <m:sub>
                          <m:r>
                            <a:rPr lang="en-US" b="0" i="1" smtClean="0">
                              <a:latin typeface="Cambria Math" panose="02040503050406030204" pitchFamily="18" charset="0"/>
                              <a:ea typeface="CMU Serif" panose="02000603000000000000" pitchFamily="2" charset="0"/>
                              <a:cs typeface="CMU Serif" panose="02000603000000000000" pitchFamily="2" charset="0"/>
                            </a:rPr>
                            <m:t>𝐷</m:t>
                          </m:r>
                        </m:sub>
                      </m:sSub>
                      <m:r>
                        <a:rPr lang="en-US" b="0" i="1" smtClean="0">
                          <a:latin typeface="Cambria Math" panose="02040503050406030204" pitchFamily="18" charset="0"/>
                          <a:ea typeface="CMU Serif" panose="02000603000000000000" pitchFamily="2" charset="0"/>
                          <a:cs typeface="CMU Serif" panose="02000603000000000000" pitchFamily="2" charset="0"/>
                        </a:rPr>
                        <m:t>(</m:t>
                      </m:r>
                      <m:r>
                        <a:rPr lang="en-US" b="0" i="1" smtClean="0">
                          <a:latin typeface="Cambria Math" panose="02040503050406030204" pitchFamily="18" charset="0"/>
                          <a:ea typeface="CMU Serif" panose="02000603000000000000" pitchFamily="2" charset="0"/>
                          <a:cs typeface="CMU Serif" panose="02000603000000000000" pitchFamily="2" charset="0"/>
                        </a:rPr>
                        <m:t>𝑚𝐴</m:t>
                      </m:r>
                      <m:r>
                        <a:rPr lang="en-US" b="0" i="1" smtClean="0">
                          <a:latin typeface="Cambria Math" panose="02040503050406030204" pitchFamily="18" charset="0"/>
                          <a:ea typeface="CMU Serif" panose="02000603000000000000" pitchFamily="2" charset="0"/>
                          <a:cs typeface="CMU Serif" panose="02000603000000000000" pitchFamily="2" charset="0"/>
                        </a:rPr>
                        <m:t>)</m:t>
                      </m:r>
                    </m:oMath>
                  </m:oMathPara>
                </a14:m>
                <a:endParaRPr lang="en-US" dirty="0"/>
              </a:p>
            </p:txBody>
          </p:sp>
        </mc:Choice>
        <mc:Fallback xmlns="">
          <p:sp>
            <p:nvSpPr>
              <p:cNvPr id="4" name="TextBox 3">
                <a:extLst>
                  <a:ext uri="{FF2B5EF4-FFF2-40B4-BE49-F238E27FC236}">
                    <a16:creationId xmlns:a16="http://schemas.microsoft.com/office/drawing/2014/main" id="{C158A07B-10EB-F969-2415-AE91BC128CF5}"/>
                  </a:ext>
                </a:extLst>
              </p:cNvPr>
              <p:cNvSpPr txBox="1">
                <a:spLocks noRot="1" noChangeAspect="1" noMove="1" noResize="1" noEditPoints="1" noAdjustHandles="1" noChangeArrowheads="1" noChangeShapeType="1" noTextEdit="1"/>
              </p:cNvSpPr>
              <p:nvPr/>
            </p:nvSpPr>
            <p:spPr>
              <a:xfrm>
                <a:off x="6792845" y="1708688"/>
                <a:ext cx="916648" cy="369332"/>
              </a:xfrm>
              <a:prstGeom prst="rect">
                <a:avLst/>
              </a:prstGeom>
              <a:blipFill>
                <a:blip r:embed="rId13"/>
                <a:stretch>
                  <a:fillRect r="-2649" b="-14754"/>
                </a:stretch>
              </a:blipFill>
              <a:ln>
                <a:noFill/>
              </a:ln>
            </p:spPr>
            <p:txBody>
              <a:bodyPr/>
              <a:lstStyle/>
              <a:p>
                <a:r>
                  <a:rPr lang="en-US">
                    <a:noFill/>
                  </a:rPr>
                  <a:t> </a:t>
                </a:r>
              </a:p>
            </p:txBody>
          </p:sp>
        </mc:Fallback>
      </mc:AlternateContent>
      <p:cxnSp>
        <p:nvCxnSpPr>
          <p:cNvPr id="3" name="Straight Connector 2">
            <a:extLst>
              <a:ext uri="{FF2B5EF4-FFF2-40B4-BE49-F238E27FC236}">
                <a16:creationId xmlns:a16="http://schemas.microsoft.com/office/drawing/2014/main" id="{1175CB53-8E88-59C3-7378-61BC6DC00217}"/>
              </a:ext>
            </a:extLst>
          </p:cNvPr>
          <p:cNvCxnSpPr>
            <a:cxnSpLocks/>
          </p:cNvCxnSpPr>
          <p:nvPr/>
        </p:nvCxnSpPr>
        <p:spPr>
          <a:xfrm>
            <a:off x="6770914" y="4230804"/>
            <a:ext cx="1790544"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AB3DFB1B-7FB5-60AC-2AB6-7BAD2CC8F5EC}"/>
              </a:ext>
            </a:extLst>
          </p:cNvPr>
          <p:cNvCxnSpPr>
            <a:cxnSpLocks/>
          </p:cNvCxnSpPr>
          <p:nvPr/>
        </p:nvCxnSpPr>
        <p:spPr>
          <a:xfrm flipV="1">
            <a:off x="8561458" y="1702902"/>
            <a:ext cx="0" cy="2527902"/>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947051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fade">
                                      <p:cBhvr>
                                        <p:cTn id="10" dur="500"/>
                                        <p:tgtEl>
                                          <p:spTgt spid="28"/>
                                        </p:tgtEl>
                                      </p:cBhvr>
                                    </p:animEffect>
                                  </p:childTnLst>
                                </p:cTn>
                              </p:par>
                              <p:par>
                                <p:cTn id="11" presetID="10"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par>
                                <p:cTn id="14" presetID="10" presetClass="entr" presetSubtype="0" fill="hold"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500"/>
                                        <p:tgtEl>
                                          <p:spTgt spid="14"/>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5"/>
                                        </p:tgtEl>
                                        <p:attrNameLst>
                                          <p:attrName>style.visibility</p:attrName>
                                        </p:attrNameLst>
                                      </p:cBhvr>
                                      <p:to>
                                        <p:strVal val="visible"/>
                                      </p:to>
                                    </p:set>
                                    <p:animEffect transition="in" filter="fade">
                                      <p:cBhvr>
                                        <p:cTn id="24" dur="500"/>
                                        <p:tgtEl>
                                          <p:spTgt spid="25"/>
                                        </p:tgtEl>
                                      </p:cBhvr>
                                    </p:animEffect>
                                  </p:childTnLst>
                                </p:cTn>
                              </p:par>
                              <p:par>
                                <p:cTn id="25" presetID="10" presetClass="entr" presetSubtype="0" fill="hold" nodeType="with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fade">
                                      <p:cBhvr>
                                        <p:cTn id="27" dur="600"/>
                                        <p:tgtEl>
                                          <p:spTgt spid="26"/>
                                        </p:tgtEl>
                                      </p:cBhvr>
                                    </p:animEffect>
                                  </p:childTnLst>
                                </p:cTn>
                              </p:par>
                              <p:par>
                                <p:cTn id="28" presetID="10" presetClass="entr" presetSubtype="0" fill="hold" nodeType="withEffect">
                                  <p:stCondLst>
                                    <p:cond delay="0"/>
                                  </p:stCondLst>
                                  <p:childTnLst>
                                    <p:set>
                                      <p:cBhvr>
                                        <p:cTn id="29" dur="1" fill="hold">
                                          <p:stCondLst>
                                            <p:cond delay="0"/>
                                          </p:stCondLst>
                                        </p:cTn>
                                        <p:tgtEl>
                                          <p:spTgt spid="3"/>
                                        </p:tgtEl>
                                        <p:attrNameLst>
                                          <p:attrName>style.visibility</p:attrName>
                                        </p:attrNameLst>
                                      </p:cBhvr>
                                      <p:to>
                                        <p:strVal val="visible"/>
                                      </p:to>
                                    </p:set>
                                    <p:animEffect transition="in" filter="fade">
                                      <p:cBhvr>
                                        <p:cTn id="3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25" grpId="0"/>
      <p:bldP spid="14" grpId="0"/>
      <p:bldP spid="28" grpId="0"/>
    </p:bld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B0663D2F-01A6-FFC4-5546-ABB85819C34A}"/>
              </a:ext>
            </a:extLst>
          </p:cNvPr>
          <p:cNvSpPr txBox="1"/>
          <p:nvPr/>
        </p:nvSpPr>
        <p:spPr>
          <a:xfrm>
            <a:off x="835600" y="3166327"/>
            <a:ext cx="1926116" cy="376452"/>
          </a:xfrm>
          <a:prstGeom prst="rect">
            <a:avLst/>
          </a:prstGeom>
          <a:noFill/>
        </p:spPr>
        <p:txBody>
          <a:bodyPr wrap="square">
            <a:spAutoFit/>
          </a:bodyPr>
          <a:lstStyle/>
          <a:p>
            <a:r>
              <a:rPr lang="en-US" b="1">
                <a:solidFill>
                  <a:srgbClr val="008000"/>
                </a:solidFill>
              </a:rPr>
              <a:t>Reverse Bias</a:t>
            </a:r>
          </a:p>
        </p:txBody>
      </p:sp>
      <p:sp>
        <p:nvSpPr>
          <p:cNvPr id="19" name="TextBox 18">
            <a:extLst>
              <a:ext uri="{FF2B5EF4-FFF2-40B4-BE49-F238E27FC236}">
                <a16:creationId xmlns:a16="http://schemas.microsoft.com/office/drawing/2014/main" id="{5926DC6D-B3DB-637A-5339-CD0AD3DCB3A2}"/>
              </a:ext>
            </a:extLst>
          </p:cNvPr>
          <p:cNvSpPr txBox="1"/>
          <p:nvPr/>
        </p:nvSpPr>
        <p:spPr>
          <a:xfrm>
            <a:off x="838200" y="1922490"/>
            <a:ext cx="5533571" cy="461665"/>
          </a:xfrm>
          <a:prstGeom prst="rect">
            <a:avLst/>
          </a:prstGeom>
          <a:ln w="50800" cap="rnd">
            <a:round/>
          </a:ln>
        </p:spPr>
        <p:style>
          <a:lnRef idx="2">
            <a:schemeClr val="dk1"/>
          </a:lnRef>
          <a:fillRef idx="1">
            <a:schemeClr val="lt1"/>
          </a:fillRef>
          <a:effectRef idx="0">
            <a:schemeClr val="dk1"/>
          </a:effectRef>
          <a:fontRef idx="minor">
            <a:schemeClr val="dk1"/>
          </a:fontRef>
        </p:style>
        <p:txBody>
          <a:bodyPr wrap="square">
            <a:spAutoFit/>
          </a:bodyPr>
          <a:lstStyle/>
          <a:p>
            <a:r>
              <a:rPr lang="en-US" sz="2400" dirty="0"/>
              <a:t>2. Constant Voltage Drop (CVD) Model:</a:t>
            </a:r>
          </a:p>
        </p:txBody>
      </p:sp>
      <p:sp>
        <p:nvSpPr>
          <p:cNvPr id="5" name="Title 1">
            <a:extLst>
              <a:ext uri="{FF2B5EF4-FFF2-40B4-BE49-F238E27FC236}">
                <a16:creationId xmlns:a16="http://schemas.microsoft.com/office/drawing/2014/main" id="{88318119-7906-D496-C132-C12C81C9C448}"/>
              </a:ext>
            </a:extLst>
          </p:cNvPr>
          <p:cNvSpPr>
            <a:spLocks noGrp="1"/>
          </p:cNvSpPr>
          <p:nvPr>
            <p:ph type="title"/>
          </p:nvPr>
        </p:nvSpPr>
        <p:spPr>
          <a:xfrm>
            <a:off x="838200" y="365125"/>
            <a:ext cx="10515600" cy="1325563"/>
          </a:xfrm>
        </p:spPr>
        <p:txBody>
          <a:bodyPr/>
          <a:lstStyle/>
          <a:p>
            <a:r>
              <a:rPr lang="en-US" dirty="0"/>
              <a:t>Diode Models</a:t>
            </a:r>
          </a:p>
        </p:txBody>
      </p:sp>
      <p:sp>
        <p:nvSpPr>
          <p:cNvPr id="11" name="TextBox 10">
            <a:extLst>
              <a:ext uri="{FF2B5EF4-FFF2-40B4-BE49-F238E27FC236}">
                <a16:creationId xmlns:a16="http://schemas.microsoft.com/office/drawing/2014/main" id="{C41DA063-BC03-6531-E0B3-A8AFEC97DF9C}"/>
              </a:ext>
            </a:extLst>
          </p:cNvPr>
          <p:cNvSpPr txBox="1"/>
          <p:nvPr/>
        </p:nvSpPr>
        <p:spPr>
          <a:xfrm>
            <a:off x="3899643" y="3173448"/>
            <a:ext cx="2249339" cy="369332"/>
          </a:xfrm>
          <a:prstGeom prst="rect">
            <a:avLst/>
          </a:prstGeom>
          <a:noFill/>
        </p:spPr>
        <p:txBody>
          <a:bodyPr wrap="square">
            <a:spAutoFit/>
          </a:bodyPr>
          <a:lstStyle/>
          <a:p>
            <a:r>
              <a:rPr lang="en-US" b="1">
                <a:solidFill>
                  <a:srgbClr val="FF0000"/>
                </a:solidFill>
              </a:rPr>
              <a:t>Forward Bias</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ABBE2ABB-C427-3E27-8C2C-B6C7BE61682C}"/>
                  </a:ext>
                </a:extLst>
              </p:cNvPr>
              <p:cNvSpPr txBox="1"/>
              <p:nvPr/>
            </p:nvSpPr>
            <p:spPr>
              <a:xfrm>
                <a:off x="4775672" y="5005703"/>
                <a:ext cx="102707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𝐷𝑜</m:t>
                          </m:r>
                        </m:sub>
                      </m:sSub>
                    </m:oMath>
                  </m:oMathPara>
                </a14:m>
                <a:endParaRPr lang="en-US" dirty="0"/>
              </a:p>
            </p:txBody>
          </p:sp>
        </mc:Choice>
        <mc:Fallback xmlns="">
          <p:sp>
            <p:nvSpPr>
              <p:cNvPr id="2" name="TextBox 1">
                <a:extLst>
                  <a:ext uri="{FF2B5EF4-FFF2-40B4-BE49-F238E27FC236}">
                    <a16:creationId xmlns:a16="http://schemas.microsoft.com/office/drawing/2014/main" id="{ABBE2ABB-C427-3E27-8C2C-B6C7BE61682C}"/>
                  </a:ext>
                </a:extLst>
              </p:cNvPr>
              <p:cNvSpPr txBox="1">
                <a:spLocks noRot="1" noChangeAspect="1" noMove="1" noResize="1" noEditPoints="1" noAdjustHandles="1" noChangeArrowheads="1" noChangeShapeType="1" noTextEdit="1"/>
              </p:cNvSpPr>
              <p:nvPr/>
            </p:nvSpPr>
            <p:spPr>
              <a:xfrm>
                <a:off x="4775672" y="5005703"/>
                <a:ext cx="1027076" cy="369332"/>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785F3B0-B00F-2643-A5AF-05EFFC2B7191}"/>
                  </a:ext>
                </a:extLst>
              </p:cNvPr>
              <p:cNvSpPr txBox="1"/>
              <p:nvPr/>
            </p:nvSpPr>
            <p:spPr>
              <a:xfrm>
                <a:off x="967145" y="4518879"/>
                <a:ext cx="80881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=0</m:t>
                      </m:r>
                    </m:oMath>
                  </m:oMathPara>
                </a14:m>
                <a:endParaRPr lang="en-US" dirty="0"/>
              </a:p>
            </p:txBody>
          </p:sp>
        </mc:Choice>
        <mc:Fallback xmlns="">
          <p:sp>
            <p:nvSpPr>
              <p:cNvPr id="7" name="TextBox 6">
                <a:extLst>
                  <a:ext uri="{FF2B5EF4-FFF2-40B4-BE49-F238E27FC236}">
                    <a16:creationId xmlns:a16="http://schemas.microsoft.com/office/drawing/2014/main" id="{B785F3B0-B00F-2643-A5AF-05EFFC2B7191}"/>
                  </a:ext>
                </a:extLst>
              </p:cNvPr>
              <p:cNvSpPr txBox="1">
                <a:spLocks noRot="1" noChangeAspect="1" noMove="1" noResize="1" noEditPoints="1" noAdjustHandles="1" noChangeArrowheads="1" noChangeShapeType="1" noTextEdit="1"/>
              </p:cNvSpPr>
              <p:nvPr/>
            </p:nvSpPr>
            <p:spPr>
              <a:xfrm>
                <a:off x="967145" y="4518879"/>
                <a:ext cx="808811" cy="369332"/>
              </a:xfrm>
              <a:prstGeom prst="rect">
                <a:avLst/>
              </a:prstGeom>
              <a:blipFill>
                <a:blip r:embed="rId3"/>
                <a:stretch>
                  <a:fillRect b="-8197"/>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3ADC2815-89A7-AD34-0E84-64CB9DA07B6B}"/>
              </a:ext>
            </a:extLst>
          </p:cNvPr>
          <p:cNvPicPr>
            <a:picLocks noChangeAspect="1"/>
          </p:cNvPicPr>
          <p:nvPr/>
        </p:nvPicPr>
        <p:blipFill>
          <a:blip r:embed="rId4"/>
          <a:stretch>
            <a:fillRect/>
          </a:stretch>
        </p:blipFill>
        <p:spPr>
          <a:xfrm>
            <a:off x="3980862" y="3522943"/>
            <a:ext cx="2484696" cy="854454"/>
          </a:xfrm>
          <a:prstGeom prst="rect">
            <a:avLst/>
          </a:prstGeom>
        </p:spPr>
      </p:pic>
      <p:pic>
        <p:nvPicPr>
          <p:cNvPr id="4" name="Picture 3">
            <a:extLst>
              <a:ext uri="{FF2B5EF4-FFF2-40B4-BE49-F238E27FC236}">
                <a16:creationId xmlns:a16="http://schemas.microsoft.com/office/drawing/2014/main" id="{D5460244-7D94-5693-37FC-777DA37A703F}"/>
              </a:ext>
            </a:extLst>
          </p:cNvPr>
          <p:cNvPicPr>
            <a:picLocks noChangeAspect="1"/>
          </p:cNvPicPr>
          <p:nvPr/>
        </p:nvPicPr>
        <p:blipFill>
          <a:blip r:embed="rId5"/>
          <a:stretch>
            <a:fillRect/>
          </a:stretch>
        </p:blipFill>
        <p:spPr>
          <a:xfrm>
            <a:off x="910249" y="3635897"/>
            <a:ext cx="2442551" cy="594907"/>
          </a:xfrm>
          <a:prstGeom prst="rect">
            <a:avLst/>
          </a:prstGeom>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D54A18B-7C0C-2046-FA74-959890ACF08D}"/>
                  </a:ext>
                </a:extLst>
              </p:cNvPr>
              <p:cNvSpPr txBox="1"/>
              <p:nvPr/>
            </p:nvSpPr>
            <p:spPr>
              <a:xfrm>
                <a:off x="4708328" y="4458335"/>
                <a:ext cx="115332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rgbClr val="0000FF"/>
                              </a:solidFill>
                              <a:latin typeface="Cambria Math" panose="02040503050406030204" pitchFamily="18" charset="0"/>
                            </a:rPr>
                          </m:ctrlPr>
                        </m:sSubPr>
                        <m:e>
                          <m:r>
                            <a:rPr lang="en-US" b="0" i="1" smtClean="0">
                              <a:solidFill>
                                <a:srgbClr val="0000FF"/>
                              </a:solidFill>
                              <a:latin typeface="Cambria Math" panose="02040503050406030204" pitchFamily="18" charset="0"/>
                            </a:rPr>
                            <m:t>𝑣</m:t>
                          </m:r>
                        </m:e>
                        <m:sub>
                          <m:r>
                            <a:rPr lang="en-US" b="0" i="1" smtClean="0">
                              <a:solidFill>
                                <a:srgbClr val="0000FF"/>
                              </a:solidFill>
                              <a:latin typeface="Cambria Math" panose="02040503050406030204" pitchFamily="18" charset="0"/>
                            </a:rPr>
                            <m:t>𝐷</m:t>
                          </m:r>
                        </m:sub>
                      </m:sSub>
                      <m:r>
                        <a:rPr lang="en-US" b="0" i="1" smtClean="0">
                          <a:solidFill>
                            <a:srgbClr val="0000FF"/>
                          </a:solidFill>
                          <a:latin typeface="Cambria Math" panose="02040503050406030204" pitchFamily="18" charset="0"/>
                        </a:rPr>
                        <m:t>=</m:t>
                      </m:r>
                      <m:sSub>
                        <m:sSubPr>
                          <m:ctrlPr>
                            <a:rPr lang="en-US" b="0" i="1" smtClean="0">
                              <a:solidFill>
                                <a:srgbClr val="0000FF"/>
                              </a:solidFill>
                              <a:latin typeface="Cambria Math" panose="02040503050406030204" pitchFamily="18" charset="0"/>
                            </a:rPr>
                          </m:ctrlPr>
                        </m:sSubPr>
                        <m:e>
                          <m:r>
                            <a:rPr lang="en-US" b="0" i="1" smtClean="0">
                              <a:solidFill>
                                <a:srgbClr val="0000FF"/>
                              </a:solidFill>
                              <a:latin typeface="Cambria Math" panose="02040503050406030204" pitchFamily="18" charset="0"/>
                            </a:rPr>
                            <m:t>𝑉</m:t>
                          </m:r>
                        </m:e>
                        <m:sub>
                          <m:r>
                            <a:rPr lang="en-US" b="0" i="1" smtClean="0">
                              <a:solidFill>
                                <a:srgbClr val="0000FF"/>
                              </a:solidFill>
                              <a:latin typeface="Cambria Math" panose="02040503050406030204" pitchFamily="18" charset="0"/>
                            </a:rPr>
                            <m:t>𝐷𝑜</m:t>
                          </m:r>
                        </m:sub>
                      </m:sSub>
                    </m:oMath>
                  </m:oMathPara>
                </a14:m>
                <a:endParaRPr lang="en-US" dirty="0">
                  <a:solidFill>
                    <a:srgbClr val="0000FF"/>
                  </a:solidFill>
                </a:endParaRPr>
              </a:p>
            </p:txBody>
          </p:sp>
        </mc:Choice>
        <mc:Fallback xmlns="">
          <p:sp>
            <p:nvSpPr>
              <p:cNvPr id="9" name="TextBox 8">
                <a:extLst>
                  <a:ext uri="{FF2B5EF4-FFF2-40B4-BE49-F238E27FC236}">
                    <a16:creationId xmlns:a16="http://schemas.microsoft.com/office/drawing/2014/main" id="{ED54A18B-7C0C-2046-FA74-959890ACF08D}"/>
                  </a:ext>
                </a:extLst>
              </p:cNvPr>
              <p:cNvSpPr txBox="1">
                <a:spLocks noRot="1" noChangeAspect="1" noMove="1" noResize="1" noEditPoints="1" noAdjustHandles="1" noChangeArrowheads="1" noChangeShapeType="1" noTextEdit="1"/>
              </p:cNvSpPr>
              <p:nvPr/>
            </p:nvSpPr>
            <p:spPr>
              <a:xfrm>
                <a:off x="4708328" y="4458335"/>
                <a:ext cx="1153329" cy="369332"/>
              </a:xfrm>
              <a:prstGeom prst="rect">
                <a:avLst/>
              </a:prstGeom>
              <a:blipFill>
                <a:blip r:embed="rId6"/>
                <a:stretch>
                  <a:fillRect/>
                </a:stretch>
              </a:blipFill>
            </p:spPr>
            <p:txBody>
              <a:bodyPr/>
              <a:lstStyle/>
              <a:p>
                <a:r>
                  <a:rPr lang="en-US">
                    <a:noFill/>
                  </a:rPr>
                  <a:t> </a:t>
                </a:r>
              </a:p>
            </p:txBody>
          </p:sp>
        </mc:Fallback>
      </mc:AlternateContent>
      <p:pic>
        <p:nvPicPr>
          <p:cNvPr id="16" name="Content Placeholder 12" descr="A graph of a function">
            <a:extLst>
              <a:ext uri="{FF2B5EF4-FFF2-40B4-BE49-F238E27FC236}">
                <a16:creationId xmlns:a16="http://schemas.microsoft.com/office/drawing/2014/main" id="{E0A9DE4B-A516-3AE2-C0F6-36002C23A07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770914" y="1702902"/>
            <a:ext cx="4582886" cy="4582886"/>
          </a:xfrm>
          <a:prstGeom prst="rect">
            <a:avLst/>
          </a:prstGeom>
        </p:spPr>
      </p:pic>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D10355D3-2A15-A4A3-DE8B-8AAE619C0DCD}"/>
                  </a:ext>
                </a:extLst>
              </p:cNvPr>
              <p:cNvSpPr txBox="1">
                <a:spLocks/>
              </p:cNvSpPr>
              <p:nvPr/>
            </p:nvSpPr>
            <p:spPr>
              <a:xfrm>
                <a:off x="7967502" y="4551912"/>
                <a:ext cx="1342291" cy="369332"/>
              </a:xfrm>
              <a:prstGeom prst="rect">
                <a:avLst/>
              </a:prstGeom>
              <a:noFill/>
            </p:spPr>
            <p:txBody>
              <a:bodyPr wrap="none" rtlCol="0">
                <a:spAutoFit/>
              </a:bodyPr>
              <a:lstStyle/>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𝐷𝑜</m:t>
                        </m:r>
                      </m:sub>
                    </m:sSub>
                    <m:r>
                      <a:rPr lang="en-US" b="0" i="1" smtClean="0">
                        <a:latin typeface="Cambria Math" panose="02040503050406030204" pitchFamily="18" charset="0"/>
                      </a:rPr>
                      <m:t>=0.3 </m:t>
                    </m:r>
                  </m:oMath>
                </a14:m>
                <a:r>
                  <a:rPr lang="en-US" dirty="0"/>
                  <a:t>V</a:t>
                </a:r>
              </a:p>
            </p:txBody>
          </p:sp>
        </mc:Choice>
        <mc:Fallback xmlns="">
          <p:sp>
            <p:nvSpPr>
              <p:cNvPr id="23" name="TextBox 22">
                <a:extLst>
                  <a:ext uri="{FF2B5EF4-FFF2-40B4-BE49-F238E27FC236}">
                    <a16:creationId xmlns:a16="http://schemas.microsoft.com/office/drawing/2014/main" id="{D10355D3-2A15-A4A3-DE8B-8AAE619C0DCD}"/>
                  </a:ext>
                </a:extLst>
              </p:cNvPr>
              <p:cNvSpPr txBox="1">
                <a:spLocks noRot="1" noChangeAspect="1" noMove="1" noResize="1" noEditPoints="1" noAdjustHandles="1" noChangeArrowheads="1" noChangeShapeType="1" noTextEdit="1"/>
              </p:cNvSpPr>
              <p:nvPr/>
            </p:nvSpPr>
            <p:spPr>
              <a:xfrm>
                <a:off x="7967502" y="4551912"/>
                <a:ext cx="1342291" cy="369332"/>
              </a:xfrm>
              <a:prstGeom prst="rect">
                <a:avLst/>
              </a:prstGeom>
              <a:blipFill>
                <a:blip r:embed="rId8"/>
                <a:stretch>
                  <a:fillRect t="-10000" r="-3182"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15D9B243-B292-9B46-3B2C-30BC9CA2385A}"/>
                  </a:ext>
                </a:extLst>
              </p:cNvPr>
              <p:cNvSpPr txBox="1"/>
              <p:nvPr/>
            </p:nvSpPr>
            <p:spPr>
              <a:xfrm>
                <a:off x="10504400" y="4476799"/>
                <a:ext cx="849400" cy="369332"/>
              </a:xfrm>
              <a:prstGeom prst="rect">
                <a:avLst/>
              </a:prstGeom>
              <a:ln>
                <a:noFill/>
              </a:ln>
            </p:spPr>
            <p:style>
              <a:lnRef idx="2">
                <a:schemeClr val="dk1"/>
              </a:lnRef>
              <a:fillRef idx="1">
                <a:schemeClr val="lt1"/>
              </a:fillRef>
              <a:effectRef idx="0">
                <a:schemeClr val="dk1"/>
              </a:effectRef>
              <a:fontRef idx="minor">
                <a:schemeClr val="dk1"/>
              </a:fontRef>
            </p:style>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ea typeface="CMU Serif" panose="02000603000000000000" pitchFamily="2" charset="0"/>
                              <a:cs typeface="CMU Serif" panose="02000603000000000000" pitchFamily="2" charset="0"/>
                            </a:rPr>
                          </m:ctrlPr>
                        </m:sSubPr>
                        <m:e>
                          <m:r>
                            <a:rPr lang="en-US" b="0" i="1" smtClean="0">
                              <a:latin typeface="Cambria Math" panose="02040503050406030204" pitchFamily="18" charset="0"/>
                              <a:ea typeface="CMU Serif" panose="02000603000000000000" pitchFamily="2" charset="0"/>
                              <a:cs typeface="CMU Serif" panose="02000603000000000000" pitchFamily="2" charset="0"/>
                            </a:rPr>
                            <m:t>𝑣</m:t>
                          </m:r>
                        </m:e>
                        <m:sub>
                          <m:r>
                            <a:rPr lang="en-US" b="0" i="1" smtClean="0">
                              <a:latin typeface="Cambria Math" panose="02040503050406030204" pitchFamily="18" charset="0"/>
                              <a:ea typeface="CMU Serif" panose="02000603000000000000" pitchFamily="2" charset="0"/>
                              <a:cs typeface="CMU Serif" panose="02000603000000000000" pitchFamily="2" charset="0"/>
                            </a:rPr>
                            <m:t>𝐷</m:t>
                          </m:r>
                        </m:sub>
                      </m:sSub>
                      <m:r>
                        <a:rPr lang="en-US" b="0" i="1" smtClean="0">
                          <a:latin typeface="Cambria Math" panose="02040503050406030204" pitchFamily="18" charset="0"/>
                          <a:ea typeface="CMU Serif" panose="02000603000000000000" pitchFamily="2" charset="0"/>
                          <a:cs typeface="CMU Serif" panose="02000603000000000000" pitchFamily="2" charset="0"/>
                        </a:rPr>
                        <m:t>(</m:t>
                      </m:r>
                      <m:r>
                        <a:rPr lang="en-US" b="0" i="1" smtClean="0">
                          <a:latin typeface="Cambria Math" panose="02040503050406030204" pitchFamily="18" charset="0"/>
                          <a:ea typeface="CMU Serif" panose="02000603000000000000" pitchFamily="2" charset="0"/>
                          <a:cs typeface="CMU Serif" panose="02000603000000000000" pitchFamily="2" charset="0"/>
                        </a:rPr>
                        <m:t>𝑉</m:t>
                      </m:r>
                      <m:r>
                        <a:rPr lang="en-US" b="0" i="1" smtClean="0">
                          <a:latin typeface="Cambria Math" panose="02040503050406030204" pitchFamily="18" charset="0"/>
                          <a:ea typeface="CMU Serif" panose="02000603000000000000" pitchFamily="2" charset="0"/>
                          <a:cs typeface="CMU Serif" panose="02000603000000000000" pitchFamily="2" charset="0"/>
                        </a:rPr>
                        <m:t>)</m:t>
                      </m:r>
                    </m:oMath>
                  </m:oMathPara>
                </a14:m>
                <a:endParaRPr lang="en-US" dirty="0"/>
              </a:p>
            </p:txBody>
          </p:sp>
        </mc:Choice>
        <mc:Fallback xmlns="">
          <p:sp>
            <p:nvSpPr>
              <p:cNvPr id="25" name="TextBox 24">
                <a:extLst>
                  <a:ext uri="{FF2B5EF4-FFF2-40B4-BE49-F238E27FC236}">
                    <a16:creationId xmlns:a16="http://schemas.microsoft.com/office/drawing/2014/main" id="{15D9B243-B292-9B46-3B2C-30BC9CA2385A}"/>
                  </a:ext>
                </a:extLst>
              </p:cNvPr>
              <p:cNvSpPr txBox="1">
                <a:spLocks noRot="1" noChangeAspect="1" noMove="1" noResize="1" noEditPoints="1" noAdjustHandles="1" noChangeArrowheads="1" noChangeShapeType="1" noTextEdit="1"/>
              </p:cNvSpPr>
              <p:nvPr/>
            </p:nvSpPr>
            <p:spPr>
              <a:xfrm>
                <a:off x="10504400" y="4476799"/>
                <a:ext cx="849400" cy="369332"/>
              </a:xfrm>
              <a:prstGeom prst="rect">
                <a:avLst/>
              </a:prstGeom>
              <a:blipFill>
                <a:blip r:embed="rId9"/>
                <a:stretch>
                  <a:fillRect b="-14754"/>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A33A0E75-9E24-7BBD-9BD2-0E6A868D89CC}"/>
                  </a:ext>
                </a:extLst>
              </p:cNvPr>
              <p:cNvSpPr txBox="1">
                <a:spLocks/>
              </p:cNvSpPr>
              <p:nvPr/>
            </p:nvSpPr>
            <p:spPr>
              <a:xfrm>
                <a:off x="6770914" y="1708688"/>
                <a:ext cx="938579" cy="369332"/>
              </a:xfrm>
              <a:prstGeom prst="rect">
                <a:avLst/>
              </a:prstGeom>
              <a:solidFill>
                <a:schemeClr val="bg1"/>
              </a:solidFill>
              <a:ln>
                <a:noFill/>
              </a:ln>
            </p:spPr>
            <p:style>
              <a:lnRef idx="2">
                <a:schemeClr val="dk1"/>
              </a:lnRef>
              <a:fillRef idx="1">
                <a:schemeClr val="lt1"/>
              </a:fillRef>
              <a:effectRef idx="0">
                <a:schemeClr val="dk1"/>
              </a:effectRef>
              <a:fontRef idx="minor">
                <a:schemeClr val="dk1"/>
              </a:fontRef>
            </p:style>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ea typeface="CMU Serif" panose="02000603000000000000" pitchFamily="2" charset="0"/>
                              <a:cs typeface="CMU Serif" panose="02000603000000000000" pitchFamily="2" charset="0"/>
                            </a:rPr>
                          </m:ctrlPr>
                        </m:sSubPr>
                        <m:e>
                          <m:r>
                            <a:rPr lang="en-US" b="0" i="1" smtClean="0">
                              <a:latin typeface="Cambria Math" panose="02040503050406030204" pitchFamily="18" charset="0"/>
                              <a:ea typeface="CMU Serif" panose="02000603000000000000" pitchFamily="2" charset="0"/>
                              <a:cs typeface="CMU Serif" panose="02000603000000000000" pitchFamily="2" charset="0"/>
                            </a:rPr>
                            <m:t>𝐼</m:t>
                          </m:r>
                        </m:e>
                        <m:sub>
                          <m:r>
                            <a:rPr lang="en-US" b="0" i="1" smtClean="0">
                              <a:latin typeface="Cambria Math" panose="02040503050406030204" pitchFamily="18" charset="0"/>
                              <a:ea typeface="CMU Serif" panose="02000603000000000000" pitchFamily="2" charset="0"/>
                              <a:cs typeface="CMU Serif" panose="02000603000000000000" pitchFamily="2" charset="0"/>
                            </a:rPr>
                            <m:t>𝐷</m:t>
                          </m:r>
                        </m:sub>
                      </m:sSub>
                      <m:r>
                        <a:rPr lang="en-US" b="0" i="1" smtClean="0">
                          <a:latin typeface="Cambria Math" panose="02040503050406030204" pitchFamily="18" charset="0"/>
                          <a:ea typeface="CMU Serif" panose="02000603000000000000" pitchFamily="2" charset="0"/>
                          <a:cs typeface="CMU Serif" panose="02000603000000000000" pitchFamily="2" charset="0"/>
                        </a:rPr>
                        <m:t>(</m:t>
                      </m:r>
                      <m:r>
                        <a:rPr lang="en-US" b="0" i="1" smtClean="0">
                          <a:latin typeface="Cambria Math" panose="02040503050406030204" pitchFamily="18" charset="0"/>
                          <a:ea typeface="CMU Serif" panose="02000603000000000000" pitchFamily="2" charset="0"/>
                          <a:cs typeface="CMU Serif" panose="02000603000000000000" pitchFamily="2" charset="0"/>
                        </a:rPr>
                        <m:t>𝑚𝐴</m:t>
                      </m:r>
                      <m:r>
                        <a:rPr lang="en-US" b="0" i="1" smtClean="0">
                          <a:latin typeface="Cambria Math" panose="02040503050406030204" pitchFamily="18" charset="0"/>
                          <a:ea typeface="CMU Serif" panose="02000603000000000000" pitchFamily="2" charset="0"/>
                          <a:cs typeface="CMU Serif" panose="02000603000000000000" pitchFamily="2" charset="0"/>
                        </a:rPr>
                        <m:t>)</m:t>
                      </m:r>
                    </m:oMath>
                  </m:oMathPara>
                </a14:m>
                <a:endParaRPr lang="en-US" dirty="0"/>
              </a:p>
            </p:txBody>
          </p:sp>
        </mc:Choice>
        <mc:Fallback xmlns="">
          <p:sp>
            <p:nvSpPr>
              <p:cNvPr id="27" name="TextBox 26">
                <a:extLst>
                  <a:ext uri="{FF2B5EF4-FFF2-40B4-BE49-F238E27FC236}">
                    <a16:creationId xmlns:a16="http://schemas.microsoft.com/office/drawing/2014/main" id="{A33A0E75-9E24-7BBD-9BD2-0E6A868D89CC}"/>
                  </a:ext>
                </a:extLst>
              </p:cNvPr>
              <p:cNvSpPr txBox="1">
                <a:spLocks noRot="1" noChangeAspect="1" noMove="1" noResize="1" noEditPoints="1" noAdjustHandles="1" noChangeArrowheads="1" noChangeShapeType="1" noTextEdit="1"/>
              </p:cNvSpPr>
              <p:nvPr/>
            </p:nvSpPr>
            <p:spPr>
              <a:xfrm>
                <a:off x="6770914" y="1708688"/>
                <a:ext cx="938579" cy="369332"/>
              </a:xfrm>
              <a:prstGeom prst="rect">
                <a:avLst/>
              </a:prstGeom>
              <a:blipFill>
                <a:blip r:embed="rId10"/>
                <a:stretch>
                  <a:fillRect r="-1299" b="-14754"/>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B10C29BC-493F-DEB4-1D44-5C152779F7F0}"/>
                  </a:ext>
                </a:extLst>
              </p:cNvPr>
              <p:cNvSpPr txBox="1"/>
              <p:nvPr/>
            </p:nvSpPr>
            <p:spPr>
              <a:xfrm>
                <a:off x="835601" y="5318805"/>
                <a:ext cx="4133964" cy="923330"/>
              </a:xfrm>
              <a:prstGeom prst="rect">
                <a:avLst/>
              </a:prstGeom>
              <a:noFill/>
            </p:spPr>
            <p:txBody>
              <a:bodyPr wrap="square" rtlCol="0">
                <a:spAutoFit/>
              </a:bodyPr>
              <a:lstStyle/>
              <a:p>
                <a:pPr algn="just"/>
                <a14:m>
                  <m:oMath xmlns:m="http://schemas.openxmlformats.org/officeDocument/2006/math">
                    <m:sSub>
                      <m:sSubPr>
                        <m:ctrlPr>
                          <a:rPr lang="en-US" b="0" i="1" smtClean="0">
                            <a:latin typeface="Cambria Math" panose="02040503050406030204" pitchFamily="18" charset="0"/>
                            <a:ea typeface="CMU Serif" panose="02000603000000000000" pitchFamily="2" charset="0"/>
                            <a:cs typeface="CMU Serif" panose="02000603000000000000" pitchFamily="2" charset="0"/>
                          </a:rPr>
                        </m:ctrlPr>
                      </m:sSubPr>
                      <m:e>
                        <m:r>
                          <a:rPr lang="en-US" b="0" i="1" smtClean="0">
                            <a:latin typeface="Cambria Math" panose="02040503050406030204" pitchFamily="18" charset="0"/>
                            <a:ea typeface="CMU Serif" panose="02000603000000000000" pitchFamily="2" charset="0"/>
                            <a:cs typeface="CMU Serif" panose="02000603000000000000" pitchFamily="2" charset="0"/>
                          </a:rPr>
                          <m:t>𝑣</m:t>
                        </m:r>
                      </m:e>
                      <m:sub>
                        <m:r>
                          <a:rPr lang="en-US" b="0" i="1" smtClean="0">
                            <a:latin typeface="Cambria Math" panose="02040503050406030204" pitchFamily="18" charset="0"/>
                            <a:ea typeface="CMU Serif" panose="02000603000000000000" pitchFamily="2" charset="0"/>
                            <a:cs typeface="CMU Serif" panose="02000603000000000000" pitchFamily="2" charset="0"/>
                          </a:rPr>
                          <m:t>𝐷</m:t>
                        </m:r>
                      </m:sub>
                    </m:sSub>
                  </m:oMath>
                </a14:m>
                <a:r>
                  <a:rPr lang="en-US" dirty="0">
                    <a:ea typeface="CMU Serif" panose="02000603000000000000" pitchFamily="2" charset="0"/>
                    <a:cs typeface="CMU Serif" panose="02000603000000000000" pitchFamily="2" charset="0"/>
                  </a:rPr>
                  <a:t>: Total Voltage Across diode</a:t>
                </a:r>
              </a:p>
              <a:p>
                <a:pPr algn="just"/>
                <a:r>
                  <a:rPr lang="en-US" dirty="0">
                    <a:ea typeface="CMU Serif" panose="02000603000000000000" pitchFamily="2" charset="0"/>
                    <a:cs typeface="CMU Serif" panose="02000603000000000000" pitchFamily="2" charset="0"/>
                  </a:rPr>
                  <a:t>--------------------------------------------</a:t>
                </a:r>
              </a:p>
              <a:p>
                <a:pPr algn="just"/>
                <a14:m>
                  <m:oMath xmlns:m="http://schemas.openxmlformats.org/officeDocument/2006/math">
                    <m:sSub>
                      <m:sSubPr>
                        <m:ctrlPr>
                          <a:rPr lang="en-US" b="0" i="1" smtClean="0">
                            <a:latin typeface="Cambria Math" panose="02040503050406030204" pitchFamily="18" charset="0"/>
                            <a:ea typeface="CMU Serif" panose="02000603000000000000" pitchFamily="2" charset="0"/>
                            <a:cs typeface="CMU Serif" panose="02000603000000000000" pitchFamily="2" charset="0"/>
                          </a:rPr>
                        </m:ctrlPr>
                      </m:sSubPr>
                      <m:e>
                        <m:r>
                          <a:rPr lang="en-US" b="0" i="1" smtClean="0">
                            <a:latin typeface="Cambria Math" panose="02040503050406030204" pitchFamily="18" charset="0"/>
                            <a:ea typeface="CMU Serif" panose="02000603000000000000" pitchFamily="2" charset="0"/>
                            <a:cs typeface="CMU Serif" panose="02000603000000000000" pitchFamily="2" charset="0"/>
                          </a:rPr>
                          <m:t>𝑉</m:t>
                        </m:r>
                      </m:e>
                      <m:sub>
                        <m:r>
                          <a:rPr lang="en-US" b="0" i="1" smtClean="0">
                            <a:latin typeface="Cambria Math" panose="02040503050406030204" pitchFamily="18" charset="0"/>
                            <a:ea typeface="CMU Serif" panose="02000603000000000000" pitchFamily="2" charset="0"/>
                            <a:cs typeface="CMU Serif" panose="02000603000000000000" pitchFamily="2" charset="0"/>
                          </a:rPr>
                          <m:t>𝐷𝑜</m:t>
                        </m:r>
                      </m:sub>
                    </m:sSub>
                  </m:oMath>
                </a14:m>
                <a:r>
                  <a:rPr lang="en-US" dirty="0">
                    <a:ea typeface="CMU Serif" panose="02000603000000000000" pitchFamily="2" charset="0"/>
                    <a:cs typeface="CMU Serif" panose="02000603000000000000" pitchFamily="2" charset="0"/>
                  </a:rPr>
                  <a:t>: Diode Cut-off voltage (0.3 V here)</a:t>
                </a:r>
              </a:p>
            </p:txBody>
          </p:sp>
        </mc:Choice>
        <mc:Fallback xmlns="">
          <p:sp>
            <p:nvSpPr>
              <p:cNvPr id="30" name="TextBox 29">
                <a:extLst>
                  <a:ext uri="{FF2B5EF4-FFF2-40B4-BE49-F238E27FC236}">
                    <a16:creationId xmlns:a16="http://schemas.microsoft.com/office/drawing/2014/main" id="{B10C29BC-493F-DEB4-1D44-5C152779F7F0}"/>
                  </a:ext>
                </a:extLst>
              </p:cNvPr>
              <p:cNvSpPr txBox="1">
                <a:spLocks noRot="1" noChangeAspect="1" noMove="1" noResize="1" noEditPoints="1" noAdjustHandles="1" noChangeArrowheads="1" noChangeShapeType="1" noTextEdit="1"/>
              </p:cNvSpPr>
              <p:nvPr/>
            </p:nvSpPr>
            <p:spPr>
              <a:xfrm>
                <a:off x="835601" y="5318805"/>
                <a:ext cx="4133964" cy="923330"/>
              </a:xfrm>
              <a:prstGeom prst="rect">
                <a:avLst/>
              </a:prstGeom>
              <a:blipFill>
                <a:blip r:embed="rId11"/>
                <a:stretch>
                  <a:fillRect l="-1180" t="-3974" b="-9934"/>
                </a:stretch>
              </a:blipFill>
            </p:spPr>
            <p:txBody>
              <a:bodyPr/>
              <a:lstStyle/>
              <a:p>
                <a:r>
                  <a:rPr lang="en-US">
                    <a:noFill/>
                  </a:rPr>
                  <a:t> </a:t>
                </a:r>
              </a:p>
            </p:txBody>
          </p:sp>
        </mc:Fallback>
      </mc:AlternateContent>
    </p:spTree>
    <p:extLst>
      <p:ext uri="{BB962C8B-B14F-4D97-AF65-F5344CB8AC3E}">
        <p14:creationId xmlns:p14="http://schemas.microsoft.com/office/powerpoint/2010/main" val="28329821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200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par>
                                <p:cTn id="11" presetID="10" presetClass="entr" presetSubtype="0" fill="hold" grpId="0" nodeType="withEffect">
                                  <p:stCondLst>
                                    <p:cond delay="100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9"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1CE7D7-EFB7-5DA9-C38B-49B07809E379}"/>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ADBF554D-FD05-6181-F88F-4FD588424007}"/>
              </a:ext>
            </a:extLst>
          </p:cNvPr>
          <p:cNvSpPr>
            <a:spLocks noGrp="1"/>
          </p:cNvSpPr>
          <p:nvPr>
            <p:ph type="title"/>
          </p:nvPr>
        </p:nvSpPr>
        <p:spPr>
          <a:xfrm>
            <a:off x="838200" y="365125"/>
            <a:ext cx="10515600" cy="1325563"/>
          </a:xfrm>
        </p:spPr>
        <p:txBody>
          <a:bodyPr/>
          <a:lstStyle/>
          <a:p>
            <a:r>
              <a:rPr lang="en-US" dirty="0"/>
              <a:t>Example Problems (CVD Diode)</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77AD28D0-974D-CA1D-4192-930A2DEFB295}"/>
                  </a:ext>
                </a:extLst>
              </p:cNvPr>
              <p:cNvSpPr txBox="1"/>
              <p:nvPr/>
            </p:nvSpPr>
            <p:spPr>
              <a:xfrm>
                <a:off x="865516" y="1591677"/>
                <a:ext cx="3768627" cy="461665"/>
              </a:xfrm>
              <a:prstGeom prst="rect">
                <a:avLst/>
              </a:prstGeom>
              <a:noFill/>
            </p:spPr>
            <p:txBody>
              <a:bodyPr wrap="square" rtlCol="0">
                <a:spAutoFit/>
              </a:bodyPr>
              <a:lstStyle/>
              <a:p>
                <a:r>
                  <a:rPr lang="en-US" sz="2400" dirty="0">
                    <a:solidFill>
                      <a:schemeClr val="accent1">
                        <a:lumMod val="75000"/>
                      </a:schemeClr>
                    </a:solidFill>
                  </a:rPr>
                  <a:t>Example 3: </a:t>
                </a:r>
                <a14:m>
                  <m:oMath xmlns:m="http://schemas.openxmlformats.org/officeDocument/2006/math">
                    <m:sSub>
                      <m:sSubPr>
                        <m:ctrlPr>
                          <a:rPr lang="en-US" sz="2400" b="0" i="1" smtClean="0">
                            <a:solidFill>
                              <a:schemeClr val="accent1">
                                <a:lumMod val="75000"/>
                              </a:schemeClr>
                            </a:solidFill>
                            <a:latin typeface="Cambria Math" panose="02040503050406030204" pitchFamily="18" charset="0"/>
                          </a:rPr>
                        </m:ctrlPr>
                      </m:sSubPr>
                      <m:e>
                        <m:r>
                          <a:rPr lang="en-US" sz="2400" b="0" i="1" smtClean="0">
                            <a:solidFill>
                              <a:schemeClr val="accent1">
                                <a:lumMod val="75000"/>
                              </a:schemeClr>
                            </a:solidFill>
                            <a:latin typeface="Cambria Math" panose="02040503050406030204" pitchFamily="18" charset="0"/>
                          </a:rPr>
                          <m:t>𝑅</m:t>
                        </m:r>
                      </m:e>
                      <m:sub>
                        <m:r>
                          <a:rPr lang="en-US" sz="2400" b="0" i="1" smtClean="0">
                            <a:solidFill>
                              <a:schemeClr val="accent1">
                                <a:lumMod val="75000"/>
                              </a:schemeClr>
                            </a:solidFill>
                            <a:latin typeface="Cambria Math" panose="02040503050406030204" pitchFamily="18" charset="0"/>
                          </a:rPr>
                          <m:t>𝐿</m:t>
                        </m:r>
                      </m:sub>
                    </m:sSub>
                    <m:r>
                      <a:rPr lang="en-US" sz="2400" b="0" i="1" smtClean="0">
                        <a:solidFill>
                          <a:schemeClr val="accent1">
                            <a:lumMod val="75000"/>
                          </a:schemeClr>
                        </a:solidFill>
                        <a:latin typeface="Cambria Math" panose="02040503050406030204" pitchFamily="18" charset="0"/>
                      </a:rPr>
                      <m:t>=2.5</m:t>
                    </m:r>
                    <m:r>
                      <a:rPr lang="en-US" sz="2400" b="1" i="0" smtClean="0">
                        <a:solidFill>
                          <a:schemeClr val="accent1">
                            <a:lumMod val="75000"/>
                          </a:schemeClr>
                        </a:solidFill>
                        <a:latin typeface="Cambria Math" panose="02040503050406030204" pitchFamily="18" charset="0"/>
                      </a:rPr>
                      <m:t> </m:t>
                    </m:r>
                    <m:r>
                      <a:rPr lang="en-US" sz="2400" b="1" i="0" smtClean="0">
                        <a:solidFill>
                          <a:schemeClr val="accent1">
                            <a:lumMod val="75000"/>
                          </a:schemeClr>
                        </a:solidFill>
                        <a:latin typeface="Cambria Math" panose="02040503050406030204" pitchFamily="18" charset="0"/>
                      </a:rPr>
                      <m:t>𝐤</m:t>
                    </m:r>
                    <m:r>
                      <a:rPr lang="en-US" sz="2400" b="1" i="0" smtClean="0">
                        <a:solidFill>
                          <a:schemeClr val="accent1">
                            <a:lumMod val="75000"/>
                          </a:schemeClr>
                        </a:solidFill>
                        <a:latin typeface="Cambria Math" panose="02040503050406030204" pitchFamily="18" charset="0"/>
                      </a:rPr>
                      <m:t>𝛀</m:t>
                    </m:r>
                  </m:oMath>
                </a14:m>
                <a:endParaRPr lang="en-US" sz="2400" b="1" dirty="0">
                  <a:solidFill>
                    <a:schemeClr val="accent1">
                      <a:lumMod val="75000"/>
                    </a:schemeClr>
                  </a:solidFill>
                </a:endParaRPr>
              </a:p>
            </p:txBody>
          </p:sp>
        </mc:Choice>
        <mc:Fallback xmlns="">
          <p:sp>
            <p:nvSpPr>
              <p:cNvPr id="5" name="TextBox 4">
                <a:extLst>
                  <a:ext uri="{FF2B5EF4-FFF2-40B4-BE49-F238E27FC236}">
                    <a16:creationId xmlns:a16="http://schemas.microsoft.com/office/drawing/2014/main" id="{77AD28D0-974D-CA1D-4192-930A2DEFB295}"/>
                  </a:ext>
                </a:extLst>
              </p:cNvPr>
              <p:cNvSpPr txBox="1">
                <a:spLocks noRot="1" noChangeAspect="1" noMove="1" noResize="1" noEditPoints="1" noAdjustHandles="1" noChangeArrowheads="1" noChangeShapeType="1" noTextEdit="1"/>
              </p:cNvSpPr>
              <p:nvPr/>
            </p:nvSpPr>
            <p:spPr>
              <a:xfrm>
                <a:off x="865516" y="1591677"/>
                <a:ext cx="3768627" cy="461665"/>
              </a:xfrm>
              <a:prstGeom prst="rect">
                <a:avLst/>
              </a:prstGeom>
              <a:blipFill>
                <a:blip r:embed="rId2"/>
                <a:stretch>
                  <a:fillRect l="-2589" t="-10526" b="-28947"/>
                </a:stretch>
              </a:blipFill>
            </p:spPr>
            <p:txBody>
              <a:bodyPr/>
              <a:lstStyle/>
              <a:p>
                <a:r>
                  <a:rPr lang="en-US">
                    <a:noFill/>
                  </a:rPr>
                  <a:t> </a:t>
                </a:r>
              </a:p>
            </p:txBody>
          </p:sp>
        </mc:Fallback>
      </mc:AlternateContent>
      <p:sp>
        <p:nvSpPr>
          <p:cNvPr id="11" name="Arrow: Right 10">
            <a:extLst>
              <a:ext uri="{FF2B5EF4-FFF2-40B4-BE49-F238E27FC236}">
                <a16:creationId xmlns:a16="http://schemas.microsoft.com/office/drawing/2014/main" id="{98C9C1F6-A6A7-0E46-89E4-2645570D20A1}"/>
              </a:ext>
            </a:extLst>
          </p:cNvPr>
          <p:cNvSpPr/>
          <p:nvPr/>
        </p:nvSpPr>
        <p:spPr>
          <a:xfrm rot="5400000">
            <a:off x="8804900" y="3350595"/>
            <a:ext cx="1371215" cy="336784"/>
          </a:xfrm>
          <a:prstGeom prst="rightArrow">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E3456149-CE35-FF09-D168-D3BD985CE87D}"/>
                  </a:ext>
                </a:extLst>
              </p:cNvPr>
              <p:cNvSpPr txBox="1"/>
              <p:nvPr/>
            </p:nvSpPr>
            <p:spPr>
              <a:xfrm>
                <a:off x="8851576" y="1466059"/>
                <a:ext cx="1672317"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b="1" i="1" smtClean="0">
                          <a:latin typeface="Cambria Math" panose="02040503050406030204" pitchFamily="18" charset="0"/>
                        </a:rPr>
                        <m:t>+   </m:t>
                      </m:r>
                      <m:sSub>
                        <m:sSubPr>
                          <m:ctrlPr>
                            <a:rPr lang="en-US" sz="2800" b="1" i="1" smtClean="0">
                              <a:solidFill>
                                <a:srgbClr val="0000FF"/>
                              </a:solidFill>
                              <a:latin typeface="Cambria Math" panose="02040503050406030204" pitchFamily="18" charset="0"/>
                            </a:rPr>
                          </m:ctrlPr>
                        </m:sSubPr>
                        <m:e>
                          <m:r>
                            <a:rPr lang="en-US" sz="2800" b="1" i="1" smtClean="0">
                              <a:solidFill>
                                <a:srgbClr val="0000FF"/>
                              </a:solidFill>
                              <a:latin typeface="Cambria Math" panose="02040503050406030204" pitchFamily="18" charset="0"/>
                            </a:rPr>
                            <m:t>𝒗</m:t>
                          </m:r>
                        </m:e>
                        <m:sub>
                          <m:r>
                            <a:rPr lang="en-US" sz="2800" b="1" i="1" smtClean="0">
                              <a:solidFill>
                                <a:srgbClr val="0000FF"/>
                              </a:solidFill>
                              <a:latin typeface="Cambria Math" panose="02040503050406030204" pitchFamily="18" charset="0"/>
                            </a:rPr>
                            <m:t>𝒅</m:t>
                          </m:r>
                        </m:sub>
                      </m:sSub>
                      <m:r>
                        <a:rPr lang="en-US" sz="2800" b="1" i="1" smtClean="0">
                          <a:solidFill>
                            <a:srgbClr val="0000FF"/>
                          </a:solidFill>
                          <a:latin typeface="Cambria Math" panose="02040503050406030204" pitchFamily="18" charset="0"/>
                        </a:rPr>
                        <m:t>  </m:t>
                      </m:r>
                      <m:r>
                        <a:rPr lang="en-US" sz="2800" b="1" i="1" smtClean="0">
                          <a:latin typeface="Cambria Math" panose="02040503050406030204" pitchFamily="18" charset="0"/>
                        </a:rPr>
                        <m:t>−</m:t>
                      </m:r>
                    </m:oMath>
                  </m:oMathPara>
                </a14:m>
                <a:endParaRPr lang="en-US" sz="2800" b="1" dirty="0"/>
              </a:p>
            </p:txBody>
          </p:sp>
        </mc:Choice>
        <mc:Fallback xmlns="">
          <p:sp>
            <p:nvSpPr>
              <p:cNvPr id="6" name="TextBox 5">
                <a:extLst>
                  <a:ext uri="{FF2B5EF4-FFF2-40B4-BE49-F238E27FC236}">
                    <a16:creationId xmlns:a16="http://schemas.microsoft.com/office/drawing/2014/main" id="{E3456149-CE35-FF09-D168-D3BD985CE87D}"/>
                  </a:ext>
                </a:extLst>
              </p:cNvPr>
              <p:cNvSpPr txBox="1">
                <a:spLocks noRot="1" noChangeAspect="1" noMove="1" noResize="1" noEditPoints="1" noAdjustHandles="1" noChangeArrowheads="1" noChangeShapeType="1" noTextEdit="1"/>
              </p:cNvSpPr>
              <p:nvPr/>
            </p:nvSpPr>
            <p:spPr>
              <a:xfrm>
                <a:off x="8851576" y="1466059"/>
                <a:ext cx="1672317" cy="523220"/>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3515C03D-A026-8C9F-302E-80DB35DEA438}"/>
                  </a:ext>
                </a:extLst>
              </p:cNvPr>
              <p:cNvSpPr txBox="1"/>
              <p:nvPr/>
            </p:nvSpPr>
            <p:spPr>
              <a:xfrm>
                <a:off x="7312156" y="2181812"/>
                <a:ext cx="1532065" cy="317123"/>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US" sz="1800" b="1" i="1" dirty="0" smtClean="0">
                              <a:solidFill>
                                <a:srgbClr val="0000FF"/>
                              </a:solidFill>
                              <a:latin typeface="Cambria Math" panose="02040503050406030204" pitchFamily="18" charset="0"/>
                            </a:rPr>
                          </m:ctrlPr>
                        </m:sSubPr>
                        <m:e>
                          <m:r>
                            <a:rPr lang="en-US" sz="1800" b="1" i="1" dirty="0" smtClean="0">
                              <a:solidFill>
                                <a:srgbClr val="0000FF"/>
                              </a:solidFill>
                              <a:latin typeface="Cambria Math" panose="02040503050406030204" pitchFamily="18" charset="0"/>
                            </a:rPr>
                            <m:t>𝒗</m:t>
                          </m:r>
                        </m:e>
                        <m:sub>
                          <m:r>
                            <a:rPr lang="en-US" sz="1800" b="1" i="1" dirty="0" smtClean="0">
                              <a:solidFill>
                                <a:srgbClr val="0000FF"/>
                              </a:solidFill>
                              <a:latin typeface="Cambria Math" panose="02040503050406030204" pitchFamily="18" charset="0"/>
                            </a:rPr>
                            <m:t>𝑰𝑵</m:t>
                          </m:r>
                        </m:sub>
                      </m:sSub>
                      <m:r>
                        <a:rPr lang="en-US" sz="1800" b="1" i="1" dirty="0">
                          <a:solidFill>
                            <a:srgbClr val="0000FF"/>
                          </a:solidFill>
                          <a:latin typeface="Cambria Math" panose="02040503050406030204" pitchFamily="18" charset="0"/>
                        </a:rPr>
                        <m:t>=</m:t>
                      </m:r>
                      <m:r>
                        <a:rPr lang="en-US" sz="1800" b="1" i="1" dirty="0">
                          <a:solidFill>
                            <a:srgbClr val="0000FF"/>
                          </a:solidFill>
                          <a:latin typeface="Cambria Math" panose="02040503050406030204" pitchFamily="18" charset="0"/>
                        </a:rPr>
                        <m:t>𝟓</m:t>
                      </m:r>
                      <m:r>
                        <a:rPr lang="en-US" sz="1800" b="1" i="1" dirty="0" smtClean="0">
                          <a:solidFill>
                            <a:srgbClr val="0000FF"/>
                          </a:solidFill>
                          <a:latin typeface="Cambria Math" panose="02040503050406030204" pitchFamily="18" charset="0"/>
                        </a:rPr>
                        <m:t> </m:t>
                      </m:r>
                      <m:r>
                        <a:rPr lang="en-US" sz="1800" b="1" i="0" dirty="0">
                          <a:solidFill>
                            <a:srgbClr val="0000FF"/>
                          </a:solidFill>
                          <a:latin typeface="Cambria Math" panose="02040503050406030204" pitchFamily="18" charset="0"/>
                        </a:rPr>
                        <m:t>𝐕</m:t>
                      </m:r>
                    </m:oMath>
                  </m:oMathPara>
                </a14:m>
                <a:endParaRPr lang="en-US" sz="1800" b="1" dirty="0">
                  <a:solidFill>
                    <a:srgbClr val="0000FF"/>
                  </a:solidFill>
                </a:endParaRPr>
              </a:p>
            </p:txBody>
          </p:sp>
        </mc:Choice>
        <mc:Fallback xmlns="">
          <p:sp>
            <p:nvSpPr>
              <p:cNvPr id="2" name="TextBox 1">
                <a:extLst>
                  <a:ext uri="{FF2B5EF4-FFF2-40B4-BE49-F238E27FC236}">
                    <a16:creationId xmlns:a16="http://schemas.microsoft.com/office/drawing/2014/main" id="{3515C03D-A026-8C9F-302E-80DB35DEA438}"/>
                  </a:ext>
                </a:extLst>
              </p:cNvPr>
              <p:cNvSpPr txBox="1">
                <a:spLocks noRot="1" noChangeAspect="1" noMove="1" noResize="1" noEditPoints="1" noAdjustHandles="1" noChangeArrowheads="1" noChangeShapeType="1" noTextEdit="1"/>
              </p:cNvSpPr>
              <p:nvPr/>
            </p:nvSpPr>
            <p:spPr>
              <a:xfrm>
                <a:off x="7312156" y="2181812"/>
                <a:ext cx="1532065" cy="317123"/>
              </a:xfrm>
              <a:prstGeom prst="rect">
                <a:avLst/>
              </a:prstGeom>
              <a:blipFill>
                <a:blip r:embed="rId4"/>
                <a:stretch>
                  <a:fillRect b="-153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185BFC46-CE3A-45EC-5399-886523B4CDFF}"/>
                  </a:ext>
                </a:extLst>
              </p:cNvPr>
              <p:cNvSpPr txBox="1"/>
              <p:nvPr/>
            </p:nvSpPr>
            <p:spPr>
              <a:xfrm>
                <a:off x="6617211" y="4861890"/>
                <a:ext cx="1888724"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US" sz="1800" b="1" i="1" dirty="0" smtClean="0">
                              <a:solidFill>
                                <a:srgbClr val="0000FF"/>
                              </a:solidFill>
                              <a:latin typeface="Cambria Math" panose="02040503050406030204" pitchFamily="18" charset="0"/>
                            </a:rPr>
                          </m:ctrlPr>
                        </m:sSubPr>
                        <m:e>
                          <m:r>
                            <a:rPr lang="en-US" sz="1800" b="1" i="1" dirty="0" smtClean="0">
                              <a:solidFill>
                                <a:srgbClr val="0000FF"/>
                              </a:solidFill>
                              <a:latin typeface="Cambria Math" panose="02040503050406030204" pitchFamily="18" charset="0"/>
                            </a:rPr>
                            <m:t>𝒗</m:t>
                          </m:r>
                        </m:e>
                        <m:sub>
                          <m:r>
                            <a:rPr lang="en-US" sz="1800" b="1" i="1" dirty="0" smtClean="0">
                              <a:solidFill>
                                <a:srgbClr val="0000FF"/>
                              </a:solidFill>
                              <a:latin typeface="Cambria Math" panose="02040503050406030204" pitchFamily="18" charset="0"/>
                            </a:rPr>
                            <m:t>𝑰𝑵</m:t>
                          </m:r>
                        </m:sub>
                      </m:sSub>
                      <m:r>
                        <a:rPr lang="en-US" sz="1800" b="1" i="1" dirty="0">
                          <a:solidFill>
                            <a:srgbClr val="0000FF"/>
                          </a:solidFill>
                          <a:latin typeface="Cambria Math" panose="02040503050406030204" pitchFamily="18" charset="0"/>
                        </a:rPr>
                        <m:t>=</m:t>
                      </m:r>
                      <m:r>
                        <a:rPr lang="en-US" sz="1800" b="1" i="1" dirty="0">
                          <a:solidFill>
                            <a:srgbClr val="0000FF"/>
                          </a:solidFill>
                          <a:latin typeface="Cambria Math" panose="02040503050406030204" pitchFamily="18" charset="0"/>
                        </a:rPr>
                        <m:t>𝟓</m:t>
                      </m:r>
                      <m:r>
                        <a:rPr lang="en-US" sz="1800" b="1" i="1" dirty="0" smtClean="0">
                          <a:solidFill>
                            <a:srgbClr val="0000FF"/>
                          </a:solidFill>
                          <a:latin typeface="Cambria Math" panose="02040503050406030204" pitchFamily="18" charset="0"/>
                        </a:rPr>
                        <m:t> </m:t>
                      </m:r>
                      <m:r>
                        <a:rPr lang="en-US" sz="1800" b="1" i="0" dirty="0">
                          <a:solidFill>
                            <a:srgbClr val="0000FF"/>
                          </a:solidFill>
                          <a:latin typeface="Cambria Math" panose="02040503050406030204" pitchFamily="18" charset="0"/>
                        </a:rPr>
                        <m:t>𝐕</m:t>
                      </m:r>
                    </m:oMath>
                  </m:oMathPara>
                </a14:m>
                <a:endParaRPr lang="en-US" sz="1800" b="1" dirty="0">
                  <a:solidFill>
                    <a:srgbClr val="0000FF"/>
                  </a:solidFill>
                </a:endParaRPr>
              </a:p>
            </p:txBody>
          </p:sp>
        </mc:Choice>
        <mc:Fallback xmlns="">
          <p:sp>
            <p:nvSpPr>
              <p:cNvPr id="3" name="TextBox 2">
                <a:extLst>
                  <a:ext uri="{FF2B5EF4-FFF2-40B4-BE49-F238E27FC236}">
                    <a16:creationId xmlns:a16="http://schemas.microsoft.com/office/drawing/2014/main" id="{185BFC46-CE3A-45EC-5399-886523B4CDFF}"/>
                  </a:ext>
                </a:extLst>
              </p:cNvPr>
              <p:cNvSpPr txBox="1">
                <a:spLocks noRot="1" noChangeAspect="1" noMove="1" noResize="1" noEditPoints="1" noAdjustHandles="1" noChangeArrowheads="1" noChangeShapeType="1" noTextEdit="1"/>
              </p:cNvSpPr>
              <p:nvPr/>
            </p:nvSpPr>
            <p:spPr>
              <a:xfrm>
                <a:off x="6617211" y="4861890"/>
                <a:ext cx="1888724"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4CE75664-4117-8144-000C-33ACE753A922}"/>
                  </a:ext>
                </a:extLst>
              </p:cNvPr>
              <p:cNvSpPr txBox="1"/>
              <p:nvPr/>
            </p:nvSpPr>
            <p:spPr>
              <a:xfrm>
                <a:off x="865517" y="2108014"/>
                <a:ext cx="6565093" cy="4039247"/>
              </a:xfrm>
              <a:prstGeom prst="rect">
                <a:avLst/>
              </a:prstGeom>
              <a:noFill/>
            </p:spPr>
            <p:txBody>
              <a:bodyPr wrap="square">
                <a:spAutoFit/>
              </a:bodyPr>
              <a:lstStyle/>
              <a:p>
                <a:pPr marL="25400">
                  <a:spcBef>
                    <a:spcPts val="145"/>
                  </a:spcBef>
                  <a:tabLst>
                    <a:tab pos="711200" algn="l"/>
                  </a:tabLst>
                </a:pPr>
                <a:r>
                  <a:rPr lang="en-US" sz="2400" b="1" spc="-5" dirty="0">
                    <a:solidFill>
                      <a:srgbClr val="FF0000"/>
                    </a:solidFill>
                    <a:cs typeface="Calibri"/>
                  </a:rPr>
                  <a:t>Assume</a:t>
                </a:r>
                <a:r>
                  <a:rPr lang="en-US" sz="2400" spc="-5" dirty="0">
                    <a:solidFill>
                      <a:srgbClr val="FF0000"/>
                    </a:solidFill>
                    <a:cs typeface="Calibri"/>
                  </a:rPr>
                  <a:t>:</a:t>
                </a:r>
                <a:endParaRPr lang="en-US" sz="2400" spc="-15" dirty="0">
                  <a:cs typeface="Calibri"/>
                </a:endParaRPr>
              </a:p>
              <a:p>
                <a:pPr marL="482600" lvl="1">
                  <a:spcBef>
                    <a:spcPts val="145"/>
                  </a:spcBef>
                  <a:tabLst>
                    <a:tab pos="711200" algn="l"/>
                  </a:tabLst>
                </a:pPr>
                <a:r>
                  <a:rPr lang="en-US" b="1" i="0" spc="-15" dirty="0">
                    <a:latin typeface="+mj-lt"/>
                    <a:cs typeface="Calibri"/>
                  </a:rPr>
                  <a:t>Diode</a:t>
                </a:r>
                <a:r>
                  <a:rPr lang="en-US" b="1" spc="-15" dirty="0">
                    <a:cs typeface="Calibri"/>
                  </a:rPr>
                  <a:t> </a:t>
                </a:r>
                <a:r>
                  <a:rPr lang="en-US" spc="-15" dirty="0">
                    <a:cs typeface="Calibri"/>
                  </a:rPr>
                  <a:t>is in </a:t>
                </a:r>
                <a:r>
                  <a:rPr lang="en-US" b="1" spc="-15" dirty="0">
                    <a:cs typeface="Calibri"/>
                  </a:rPr>
                  <a:t>FB:</a:t>
                </a:r>
                <a:r>
                  <a:rPr lang="en-US" spc="-15" dirty="0">
                    <a:cs typeface="Calibri"/>
                  </a:rPr>
                  <a:t>  A </a:t>
                </a:r>
                <a:r>
                  <a:rPr lang="en-US" b="1" i="0" spc="-15" dirty="0">
                    <a:latin typeface="+mj-lt"/>
                    <a:cs typeface="Calibri"/>
                  </a:rPr>
                  <a:t>constant voltage source of </a:t>
                </a:r>
                <a14:m>
                  <m:oMath xmlns:m="http://schemas.openxmlformats.org/officeDocument/2006/math">
                    <m:sSub>
                      <m:sSubPr>
                        <m:ctrlPr>
                          <a:rPr lang="en-US" b="1" i="1" spc="-15" smtClean="0">
                            <a:solidFill>
                              <a:srgbClr val="0000FF"/>
                            </a:solidFill>
                            <a:latin typeface="Cambria Math" panose="02040503050406030204" pitchFamily="18" charset="0"/>
                            <a:cs typeface="Calibri"/>
                          </a:rPr>
                        </m:ctrlPr>
                      </m:sSubPr>
                      <m:e>
                        <m:r>
                          <a:rPr lang="en-US" b="1" i="1" spc="-15" smtClean="0">
                            <a:solidFill>
                              <a:srgbClr val="0000FF"/>
                            </a:solidFill>
                            <a:latin typeface="Cambria Math" panose="02040503050406030204" pitchFamily="18" charset="0"/>
                            <a:cs typeface="Calibri"/>
                          </a:rPr>
                          <m:t>𝑽</m:t>
                        </m:r>
                      </m:e>
                      <m:sub>
                        <m:r>
                          <a:rPr lang="en-US" b="1" i="1" spc="-15" smtClean="0">
                            <a:solidFill>
                              <a:srgbClr val="0000FF"/>
                            </a:solidFill>
                            <a:latin typeface="Cambria Math" panose="02040503050406030204" pitchFamily="18" charset="0"/>
                            <a:cs typeface="Calibri"/>
                          </a:rPr>
                          <m:t>𝑫𝑶</m:t>
                        </m:r>
                      </m:sub>
                    </m:sSub>
                  </m:oMath>
                </a14:m>
                <a:r>
                  <a:rPr lang="en-US" spc="-15" dirty="0">
                    <a:solidFill>
                      <a:srgbClr val="0000FF"/>
                    </a:solidFill>
                    <a:cs typeface="Calibri"/>
                  </a:rPr>
                  <a:t> </a:t>
                </a:r>
                <a:r>
                  <a:rPr lang="en-US" spc="-15" dirty="0">
                    <a:cs typeface="Calibri"/>
                  </a:rPr>
                  <a:t>voltage,</a:t>
                </a:r>
              </a:p>
              <a:p>
                <a:pPr marL="482600" lvl="1">
                  <a:spcBef>
                    <a:spcPts val="145"/>
                  </a:spcBef>
                  <a:tabLst>
                    <a:tab pos="711200" algn="l"/>
                  </a:tabLst>
                </a:pPr>
                <a:r>
                  <a:rPr lang="en-US" spc="-15" dirty="0">
                    <a:cs typeface="Calibri"/>
                  </a:rPr>
                  <a:t>			</a:t>
                </a:r>
                <a14:m>
                  <m:oMath xmlns:m="http://schemas.openxmlformats.org/officeDocument/2006/math">
                    <m:sSub>
                      <m:sSubPr>
                        <m:ctrlPr>
                          <a:rPr lang="en-US" b="1" i="1" spc="-15" smtClean="0">
                            <a:solidFill>
                              <a:srgbClr val="0000FF"/>
                            </a:solidFill>
                            <a:latin typeface="Cambria Math" panose="02040503050406030204" pitchFamily="18" charset="0"/>
                            <a:cs typeface="Calibri"/>
                          </a:rPr>
                        </m:ctrlPr>
                      </m:sSubPr>
                      <m:e>
                        <m:r>
                          <a:rPr lang="en-US" b="1" i="1" spc="-15" smtClean="0">
                            <a:solidFill>
                              <a:srgbClr val="0000FF"/>
                            </a:solidFill>
                            <a:latin typeface="Cambria Math" panose="02040503050406030204" pitchFamily="18" charset="0"/>
                            <a:cs typeface="Calibri"/>
                          </a:rPr>
                          <m:t>𝒗</m:t>
                        </m:r>
                      </m:e>
                      <m:sub>
                        <m:r>
                          <a:rPr lang="en-US" b="1" i="1" spc="-15" smtClean="0">
                            <a:solidFill>
                              <a:srgbClr val="0000FF"/>
                            </a:solidFill>
                            <a:latin typeface="Cambria Math" panose="02040503050406030204" pitchFamily="18" charset="0"/>
                            <a:cs typeface="Calibri"/>
                          </a:rPr>
                          <m:t>𝒅</m:t>
                        </m:r>
                      </m:sub>
                    </m:sSub>
                    <m:r>
                      <a:rPr lang="en-US" b="0" i="1" spc="-15" smtClean="0">
                        <a:solidFill>
                          <a:srgbClr val="0000FF"/>
                        </a:solidFill>
                        <a:latin typeface="Cambria Math" panose="02040503050406030204" pitchFamily="18" charset="0"/>
                        <a:cs typeface="Calibri"/>
                      </a:rPr>
                      <m:t>=</m:t>
                    </m:r>
                    <m:sSub>
                      <m:sSubPr>
                        <m:ctrlPr>
                          <a:rPr lang="en-US" b="1" i="1" spc="-15" smtClean="0">
                            <a:solidFill>
                              <a:srgbClr val="0000FF"/>
                            </a:solidFill>
                            <a:latin typeface="Cambria Math" panose="02040503050406030204" pitchFamily="18" charset="0"/>
                            <a:cs typeface="Calibri"/>
                          </a:rPr>
                        </m:ctrlPr>
                      </m:sSubPr>
                      <m:e>
                        <m:r>
                          <a:rPr lang="en-US" b="1" i="1" spc="-15" smtClean="0">
                            <a:solidFill>
                              <a:srgbClr val="0000FF"/>
                            </a:solidFill>
                            <a:latin typeface="Cambria Math" panose="02040503050406030204" pitchFamily="18" charset="0"/>
                            <a:cs typeface="Calibri"/>
                          </a:rPr>
                          <m:t>𝑽</m:t>
                        </m:r>
                      </m:e>
                      <m:sub>
                        <m:r>
                          <a:rPr lang="en-US" b="1" i="1" spc="-15" smtClean="0">
                            <a:solidFill>
                              <a:srgbClr val="0000FF"/>
                            </a:solidFill>
                            <a:latin typeface="Cambria Math" panose="02040503050406030204" pitchFamily="18" charset="0"/>
                            <a:cs typeface="Calibri"/>
                          </a:rPr>
                          <m:t>𝑫𝑶</m:t>
                        </m:r>
                      </m:sub>
                    </m:sSub>
                    <m:r>
                      <a:rPr lang="en-US" b="0" i="1" spc="-15" smtClean="0">
                        <a:solidFill>
                          <a:srgbClr val="0000FF"/>
                        </a:solidFill>
                        <a:latin typeface="Cambria Math" panose="02040503050406030204" pitchFamily="18" charset="0"/>
                        <a:cs typeface="Calibri"/>
                      </a:rPr>
                      <m:t>=0.7</m:t>
                    </m:r>
                    <m:r>
                      <a:rPr lang="en-US" b="0" i="1" spc="-15" smtClean="0">
                        <a:latin typeface="Cambria Math" panose="02040503050406030204" pitchFamily="18" charset="0"/>
                        <a:cs typeface="Calibri"/>
                      </a:rPr>
                      <m:t> </m:t>
                    </m:r>
                    <m:r>
                      <a:rPr lang="en-US" b="1" i="0" spc="-15" smtClean="0">
                        <a:solidFill>
                          <a:srgbClr val="0000FF"/>
                        </a:solidFill>
                        <a:latin typeface="Cambria Math" panose="02040503050406030204" pitchFamily="18" charset="0"/>
                        <a:cs typeface="Calibri"/>
                      </a:rPr>
                      <m:t>𝐕</m:t>
                    </m:r>
                  </m:oMath>
                </a14:m>
                <a:r>
                  <a:rPr lang="en-US" spc="-15" dirty="0">
                    <a:cs typeface="Calibri"/>
                  </a:rPr>
                  <a:t>       </a:t>
                </a:r>
                <a:endParaRPr lang="en-US" spc="-15" dirty="0">
                  <a:latin typeface="Cambria Math" panose="02040503050406030204" pitchFamily="18" charset="0"/>
                  <a:cs typeface="Calibri"/>
                </a:endParaRPr>
              </a:p>
              <a:p>
                <a:pPr marL="482600" lvl="1">
                  <a:spcBef>
                    <a:spcPts val="145"/>
                  </a:spcBef>
                  <a:tabLst>
                    <a:tab pos="711200" algn="l"/>
                  </a:tabLst>
                </a:pPr>
                <a:r>
                  <a:rPr lang="en-US" spc="-15" dirty="0">
                    <a:cs typeface="Calibri"/>
                  </a:rPr>
                  <a:t>			</a:t>
                </a:r>
                <a14:m>
                  <m:oMath xmlns:m="http://schemas.openxmlformats.org/officeDocument/2006/math">
                    <m:r>
                      <a:rPr lang="en-US" b="1" i="1" spc="-15" smtClean="0">
                        <a:solidFill>
                          <a:srgbClr val="FF0000"/>
                        </a:solidFill>
                        <a:latin typeface="Cambria Math" panose="02040503050406030204" pitchFamily="18" charset="0"/>
                        <a:cs typeface="Calibri"/>
                      </a:rPr>
                      <m:t>𝑰</m:t>
                    </m:r>
                    <m:r>
                      <a:rPr lang="en-US" b="0" i="1" spc="-15" smtClean="0">
                        <a:latin typeface="Cambria Math" panose="02040503050406030204" pitchFamily="18" charset="0"/>
                        <a:cs typeface="Calibri"/>
                      </a:rPr>
                      <m:t>&gt;0 </m:t>
                    </m:r>
                    <m:r>
                      <a:rPr lang="en-US" b="1" i="0" spc="-15" smtClean="0">
                        <a:latin typeface="Cambria Math" panose="02040503050406030204" pitchFamily="18" charset="0"/>
                        <a:cs typeface="Calibri"/>
                      </a:rPr>
                      <m:t>𝐦𝐀</m:t>
                    </m:r>
                  </m:oMath>
                </a14:m>
                <a:endParaRPr lang="en-US" dirty="0">
                  <a:cs typeface="Calibri"/>
                </a:endParaRPr>
              </a:p>
              <a:p>
                <a:r>
                  <a:rPr lang="en-US" sz="2400" b="1" dirty="0">
                    <a:solidFill>
                      <a:srgbClr val="FF0000"/>
                    </a:solidFill>
                  </a:rPr>
                  <a:t>Solve:</a:t>
                </a:r>
                <a:r>
                  <a:rPr lang="en-US" sz="2400" dirty="0"/>
                  <a:t> 	</a:t>
                </a:r>
              </a:p>
              <a:p>
                <a:pPr>
                  <a:lnSpc>
                    <a:spcPct val="150000"/>
                  </a:lnSpc>
                </a:pPr>
                <a14:m>
                  <m:oMathPara xmlns:m="http://schemas.openxmlformats.org/officeDocument/2006/math">
                    <m:oMathParaPr>
                      <m:jc m:val="centerGroup"/>
                    </m:oMathParaPr>
                    <m:oMath xmlns:m="http://schemas.openxmlformats.org/officeDocument/2006/math">
                      <m:sSub>
                        <m:sSubPr>
                          <m:ctrlPr>
                            <a:rPr lang="en-US" b="1" i="1" dirty="0" smtClean="0">
                              <a:solidFill>
                                <a:srgbClr val="FF0000"/>
                              </a:solidFill>
                              <a:latin typeface="Cambria Math" panose="02040503050406030204" pitchFamily="18" charset="0"/>
                            </a:rPr>
                          </m:ctrlPr>
                        </m:sSubPr>
                        <m:e>
                          <m:r>
                            <a:rPr lang="en-US" b="1" i="1" dirty="0">
                              <a:solidFill>
                                <a:srgbClr val="FF0000"/>
                              </a:solidFill>
                              <a:latin typeface="Cambria Math" panose="02040503050406030204" pitchFamily="18" charset="0"/>
                            </a:rPr>
                            <m:t>𝒗</m:t>
                          </m:r>
                        </m:e>
                        <m:sub>
                          <m:r>
                            <a:rPr lang="en-US" b="1" i="1" dirty="0">
                              <a:solidFill>
                                <a:srgbClr val="FF0000"/>
                              </a:solidFill>
                              <a:latin typeface="Cambria Math" panose="02040503050406030204" pitchFamily="18" charset="0"/>
                            </a:rPr>
                            <m:t>𝑶</m:t>
                          </m:r>
                        </m:sub>
                      </m:sSub>
                      <m:r>
                        <a:rPr lang="en-US" i="1" dirty="0">
                          <a:latin typeface="Cambria Math" panose="02040503050406030204" pitchFamily="18" charset="0"/>
                        </a:rPr>
                        <m:t>=</m:t>
                      </m:r>
                      <m:sSub>
                        <m:sSubPr>
                          <m:ctrlPr>
                            <a:rPr lang="en-US" b="1" i="1" dirty="0" smtClean="0">
                              <a:solidFill>
                                <a:srgbClr val="0000FF"/>
                              </a:solidFill>
                              <a:latin typeface="Cambria Math" panose="02040503050406030204" pitchFamily="18" charset="0"/>
                            </a:rPr>
                          </m:ctrlPr>
                        </m:sSubPr>
                        <m:e>
                          <m:r>
                            <a:rPr lang="en-US" b="1" i="1" dirty="0">
                              <a:solidFill>
                                <a:srgbClr val="0000FF"/>
                              </a:solidFill>
                              <a:latin typeface="Cambria Math" panose="02040503050406030204" pitchFamily="18" charset="0"/>
                            </a:rPr>
                            <m:t>𝒗</m:t>
                          </m:r>
                        </m:e>
                        <m:sub>
                          <m:r>
                            <a:rPr lang="en-US" b="1" i="1" dirty="0">
                              <a:solidFill>
                                <a:srgbClr val="0000FF"/>
                              </a:solidFill>
                              <a:latin typeface="Cambria Math" panose="02040503050406030204" pitchFamily="18" charset="0"/>
                            </a:rPr>
                            <m:t>𝑰𝑵</m:t>
                          </m:r>
                        </m:sub>
                      </m:sSub>
                      <m:r>
                        <a:rPr lang="en-US" i="1" dirty="0">
                          <a:latin typeface="Cambria Math" panose="02040503050406030204" pitchFamily="18" charset="0"/>
                        </a:rPr>
                        <m:t>−</m:t>
                      </m:r>
                      <m:sSub>
                        <m:sSubPr>
                          <m:ctrlPr>
                            <a:rPr lang="en-US" b="1" i="1" dirty="0">
                              <a:latin typeface="Cambria Math" panose="02040503050406030204" pitchFamily="18" charset="0"/>
                            </a:rPr>
                          </m:ctrlPr>
                        </m:sSubPr>
                        <m:e>
                          <m:r>
                            <a:rPr lang="en-US" b="1" i="1" dirty="0">
                              <a:latin typeface="Cambria Math" panose="02040503050406030204" pitchFamily="18" charset="0"/>
                            </a:rPr>
                            <m:t>𝑽</m:t>
                          </m:r>
                        </m:e>
                        <m:sub>
                          <m:r>
                            <a:rPr lang="en-US" b="1" i="1" dirty="0">
                              <a:latin typeface="Cambria Math" panose="02040503050406030204" pitchFamily="18" charset="0"/>
                            </a:rPr>
                            <m:t>𝑫𝑶</m:t>
                          </m:r>
                        </m:sub>
                      </m:sSub>
                      <m:r>
                        <a:rPr lang="en-US" i="1" dirty="0">
                          <a:latin typeface="Cambria Math" panose="02040503050406030204" pitchFamily="18" charset="0"/>
                        </a:rPr>
                        <m:t>= 5−0.7 </m:t>
                      </m:r>
                      <m:r>
                        <m:rPr>
                          <m:sty m:val="p"/>
                        </m:rPr>
                        <a:rPr lang="en-US" dirty="0">
                          <a:latin typeface="Cambria Math" panose="02040503050406030204" pitchFamily="18" charset="0"/>
                        </a:rPr>
                        <m:t>V</m:t>
                      </m:r>
                      <m:r>
                        <a:rPr lang="en-US" b="0" i="0" dirty="0" smtClean="0">
                          <a:latin typeface="Cambria Math" panose="02040503050406030204" pitchFamily="18" charset="0"/>
                        </a:rPr>
                        <m:t>=4.3 </m:t>
                      </m:r>
                      <m:r>
                        <m:rPr>
                          <m:sty m:val="p"/>
                        </m:rPr>
                        <a:rPr lang="en-US" b="0" i="0" dirty="0" smtClean="0">
                          <a:latin typeface="Cambria Math" panose="02040503050406030204" pitchFamily="18" charset="0"/>
                        </a:rPr>
                        <m:t>V</m:t>
                      </m:r>
                    </m:oMath>
                  </m:oMathPara>
                </a14:m>
                <a:endParaRPr lang="en-US" b="1" dirty="0"/>
              </a:p>
              <a:p>
                <a:pPr>
                  <a:lnSpc>
                    <a:spcPct val="150000"/>
                  </a:lnSpc>
                </a:pPr>
                <a14:m>
                  <m:oMathPara xmlns:m="http://schemas.openxmlformats.org/officeDocument/2006/math">
                    <m:oMathParaPr>
                      <m:jc m:val="centerGroup"/>
                    </m:oMathParaPr>
                    <m:oMath xmlns:m="http://schemas.openxmlformats.org/officeDocument/2006/math">
                      <m:sSub>
                        <m:sSubPr>
                          <m:ctrlPr>
                            <a:rPr lang="en-US" b="1" i="1" smtClean="0">
                              <a:solidFill>
                                <a:srgbClr val="0000FF"/>
                              </a:solidFill>
                              <a:latin typeface="Cambria Math" panose="02040503050406030204" pitchFamily="18" charset="0"/>
                            </a:rPr>
                          </m:ctrlPr>
                        </m:sSubPr>
                        <m:e>
                          <m:r>
                            <a:rPr lang="en-US" b="1" i="1" smtClean="0">
                              <a:solidFill>
                                <a:srgbClr val="0000FF"/>
                              </a:solidFill>
                              <a:latin typeface="Cambria Math" panose="02040503050406030204" pitchFamily="18" charset="0"/>
                            </a:rPr>
                            <m:t>𝒗</m:t>
                          </m:r>
                        </m:e>
                        <m:sub>
                          <m:r>
                            <a:rPr lang="en-US" b="1" i="1" smtClean="0">
                              <a:solidFill>
                                <a:srgbClr val="0000FF"/>
                              </a:solidFill>
                              <a:latin typeface="Cambria Math" panose="02040503050406030204" pitchFamily="18" charset="0"/>
                            </a:rPr>
                            <m:t>𝒅</m:t>
                          </m:r>
                        </m:sub>
                      </m:sSub>
                      <m:r>
                        <a:rPr lang="en-US" b="1" i="1" smtClean="0">
                          <a:solidFill>
                            <a:srgbClr val="0000FF"/>
                          </a:solidFill>
                          <a:latin typeface="Cambria Math" panose="02040503050406030204" pitchFamily="18" charset="0"/>
                        </a:rPr>
                        <m:t>=</m:t>
                      </m:r>
                      <m:sSub>
                        <m:sSubPr>
                          <m:ctrlPr>
                            <a:rPr lang="en-US" b="1" i="1" smtClean="0">
                              <a:latin typeface="Cambria Math" panose="02040503050406030204" pitchFamily="18" charset="0"/>
                            </a:rPr>
                          </m:ctrlPr>
                        </m:sSubPr>
                        <m:e>
                          <m:r>
                            <a:rPr lang="en-US" b="1" i="1" smtClean="0">
                              <a:latin typeface="Cambria Math" panose="02040503050406030204" pitchFamily="18" charset="0"/>
                            </a:rPr>
                            <m:t>𝑽</m:t>
                          </m:r>
                        </m:e>
                        <m:sub>
                          <m:r>
                            <a:rPr lang="en-US" b="1" i="1" smtClean="0">
                              <a:latin typeface="Cambria Math" panose="02040503050406030204" pitchFamily="18" charset="0"/>
                            </a:rPr>
                            <m:t>𝑫𝑶</m:t>
                          </m:r>
                        </m:sub>
                      </m:sSub>
                      <m:r>
                        <a:rPr lang="en-US" b="1" i="1" smtClean="0">
                          <a:latin typeface="Cambria Math" panose="02040503050406030204" pitchFamily="18" charset="0"/>
                        </a:rPr>
                        <m:t>=</m:t>
                      </m:r>
                      <m:r>
                        <a:rPr lang="en-US" b="1" i="1" smtClean="0">
                          <a:latin typeface="Cambria Math" panose="02040503050406030204" pitchFamily="18" charset="0"/>
                        </a:rPr>
                        <m:t>𝟎</m:t>
                      </m:r>
                      <m:r>
                        <a:rPr lang="en-US" b="1" i="1" smtClean="0">
                          <a:latin typeface="Cambria Math" panose="02040503050406030204" pitchFamily="18" charset="0"/>
                        </a:rPr>
                        <m:t>.</m:t>
                      </m:r>
                      <m:r>
                        <a:rPr lang="en-US" b="1" i="1" smtClean="0">
                          <a:latin typeface="Cambria Math" panose="02040503050406030204" pitchFamily="18" charset="0"/>
                        </a:rPr>
                        <m:t>𝟕</m:t>
                      </m:r>
                      <m:r>
                        <a:rPr lang="en-US" b="1" i="1" smtClean="0">
                          <a:latin typeface="Cambria Math" panose="02040503050406030204" pitchFamily="18" charset="0"/>
                        </a:rPr>
                        <m:t> </m:t>
                      </m:r>
                      <m:r>
                        <a:rPr lang="en-US" b="1" i="0" smtClean="0">
                          <a:latin typeface="Cambria Math" panose="02040503050406030204" pitchFamily="18" charset="0"/>
                        </a:rPr>
                        <m:t>𝐕</m:t>
                      </m:r>
                    </m:oMath>
                  </m:oMathPara>
                </a14:m>
                <a:endParaRPr lang="en-US" b="1" dirty="0"/>
              </a:p>
              <a:p>
                <a:pPr>
                  <a:lnSpc>
                    <a:spcPct val="150000"/>
                  </a:lnSpc>
                </a:pPr>
                <a14:m>
                  <m:oMathPara xmlns:m="http://schemas.openxmlformats.org/officeDocument/2006/math">
                    <m:oMathParaPr>
                      <m:jc m:val="centerGroup"/>
                    </m:oMathParaPr>
                    <m:oMath xmlns:m="http://schemas.openxmlformats.org/officeDocument/2006/math">
                      <m:r>
                        <a:rPr lang="en-US" b="1" i="1" dirty="0" smtClean="0">
                          <a:solidFill>
                            <a:srgbClr val="FF0000"/>
                          </a:solidFill>
                          <a:latin typeface="Cambria Math" panose="02040503050406030204" pitchFamily="18" charset="0"/>
                        </a:rPr>
                        <m:t>𝑰</m:t>
                      </m:r>
                      <m:r>
                        <a:rPr lang="en-US" i="1" dirty="0">
                          <a:latin typeface="Cambria Math" panose="02040503050406030204" pitchFamily="18" charset="0"/>
                        </a:rPr>
                        <m:t>=</m:t>
                      </m:r>
                      <m:f>
                        <m:fPr>
                          <m:ctrlPr>
                            <a:rPr lang="en-US" i="1" dirty="0">
                              <a:latin typeface="Cambria Math" panose="02040503050406030204" pitchFamily="18" charset="0"/>
                            </a:rPr>
                          </m:ctrlPr>
                        </m:fPr>
                        <m:num>
                          <m:sSub>
                            <m:sSubPr>
                              <m:ctrlPr>
                                <a:rPr lang="en-US" i="1" dirty="0">
                                  <a:latin typeface="Cambria Math" panose="02040503050406030204" pitchFamily="18" charset="0"/>
                                </a:rPr>
                              </m:ctrlPr>
                            </m:sSubPr>
                            <m:e>
                              <m:r>
                                <a:rPr lang="en-US" i="1" dirty="0">
                                  <a:latin typeface="Cambria Math" panose="02040503050406030204" pitchFamily="18" charset="0"/>
                                </a:rPr>
                                <m:t>𝑣</m:t>
                              </m:r>
                            </m:e>
                            <m:sub>
                              <m:r>
                                <a:rPr lang="en-US" b="0" i="1" dirty="0" smtClean="0">
                                  <a:latin typeface="Cambria Math" panose="02040503050406030204" pitchFamily="18" charset="0"/>
                                </a:rPr>
                                <m:t>𝐼𝑁</m:t>
                              </m:r>
                            </m:sub>
                          </m:sSub>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𝑉</m:t>
                              </m:r>
                            </m:e>
                            <m:sub>
                              <m:r>
                                <a:rPr lang="en-US" b="0" i="1" dirty="0" smtClean="0">
                                  <a:latin typeface="Cambria Math" panose="02040503050406030204" pitchFamily="18" charset="0"/>
                                </a:rPr>
                                <m:t>𝐷𝑂</m:t>
                              </m:r>
                            </m:sub>
                          </m:sSub>
                        </m:num>
                        <m:den>
                          <m:sSub>
                            <m:sSubPr>
                              <m:ctrlPr>
                                <a:rPr lang="en-US" i="1" dirty="0">
                                  <a:latin typeface="Cambria Math" panose="02040503050406030204" pitchFamily="18" charset="0"/>
                                </a:rPr>
                              </m:ctrlPr>
                            </m:sSubPr>
                            <m:e>
                              <m:r>
                                <a:rPr lang="en-US" i="1" dirty="0">
                                  <a:latin typeface="Cambria Math" panose="02040503050406030204" pitchFamily="18" charset="0"/>
                                </a:rPr>
                                <m:t>𝑅</m:t>
                              </m:r>
                            </m:e>
                            <m:sub>
                              <m:r>
                                <a:rPr lang="en-US" i="1" dirty="0">
                                  <a:latin typeface="Cambria Math" panose="02040503050406030204" pitchFamily="18" charset="0"/>
                                </a:rPr>
                                <m:t>𝐿</m:t>
                              </m:r>
                            </m:sub>
                          </m:sSub>
                        </m:den>
                      </m:f>
                      <m:r>
                        <a:rPr lang="en-US" i="1" dirty="0">
                          <a:latin typeface="Cambria Math" panose="02040503050406030204" pitchFamily="18" charset="0"/>
                        </a:rPr>
                        <m:t>=</m:t>
                      </m:r>
                      <m:f>
                        <m:fPr>
                          <m:ctrlPr>
                            <a:rPr lang="en-US" i="1" dirty="0">
                              <a:latin typeface="Cambria Math" panose="02040503050406030204" pitchFamily="18" charset="0"/>
                            </a:rPr>
                          </m:ctrlPr>
                        </m:fPr>
                        <m:num>
                          <m:r>
                            <a:rPr lang="en-US" i="1" dirty="0">
                              <a:latin typeface="Cambria Math" panose="02040503050406030204" pitchFamily="18" charset="0"/>
                            </a:rPr>
                            <m:t>4.3 </m:t>
                          </m:r>
                          <m:r>
                            <m:rPr>
                              <m:sty m:val="p"/>
                            </m:rPr>
                            <a:rPr lang="en-US" dirty="0">
                              <a:latin typeface="Cambria Math" panose="02040503050406030204" pitchFamily="18" charset="0"/>
                            </a:rPr>
                            <m:t>V</m:t>
                          </m:r>
                        </m:num>
                        <m:den>
                          <m:r>
                            <a:rPr lang="en-US" i="1" dirty="0">
                              <a:latin typeface="Cambria Math" panose="02040503050406030204" pitchFamily="18" charset="0"/>
                            </a:rPr>
                            <m:t>2.5</m:t>
                          </m:r>
                          <m:r>
                            <a:rPr lang="en-US" dirty="0">
                              <a:latin typeface="Cambria Math" panose="02040503050406030204" pitchFamily="18" charset="0"/>
                            </a:rPr>
                            <m:t> </m:t>
                          </m:r>
                          <m:r>
                            <m:rPr>
                              <m:sty m:val="p"/>
                            </m:rPr>
                            <a:rPr lang="en-US" dirty="0">
                              <a:latin typeface="Cambria Math" panose="02040503050406030204" pitchFamily="18" charset="0"/>
                            </a:rPr>
                            <m:t>k</m:t>
                          </m:r>
                          <m:r>
                            <a:rPr lang="en-US" dirty="0">
                              <a:latin typeface="Cambria Math" panose="02040503050406030204" pitchFamily="18" charset="0"/>
                              <a:sym typeface="Symbol" panose="05050102010706020507" pitchFamily="18" charset="2"/>
                            </a:rPr>
                            <m:t></m:t>
                          </m:r>
                        </m:den>
                      </m:f>
                      <m:r>
                        <a:rPr lang="en-US" i="1" dirty="0">
                          <a:latin typeface="Cambria Math" panose="02040503050406030204" pitchFamily="18" charset="0"/>
                          <a:sym typeface="Symbol" panose="05050102010706020507" pitchFamily="18" charset="2"/>
                        </a:rPr>
                        <m:t>=1.72 </m:t>
                      </m:r>
                      <m:r>
                        <m:rPr>
                          <m:sty m:val="p"/>
                        </m:rPr>
                        <a:rPr lang="en-US" dirty="0">
                          <a:latin typeface="Cambria Math" panose="02040503050406030204" pitchFamily="18" charset="0"/>
                          <a:sym typeface="Symbol" panose="05050102010706020507" pitchFamily="18" charset="2"/>
                        </a:rPr>
                        <m:t>mA</m:t>
                      </m:r>
                      <m:r>
                        <a:rPr lang="en-US" b="1" i="1" dirty="0" smtClean="0">
                          <a:latin typeface="Cambria Math" panose="02040503050406030204" pitchFamily="18" charset="0"/>
                          <a:sym typeface="Symbol" panose="05050102010706020507" pitchFamily="18" charset="2"/>
                        </a:rPr>
                        <m:t>&gt;</m:t>
                      </m:r>
                      <m:r>
                        <a:rPr lang="en-US" b="1" i="1" dirty="0" smtClean="0">
                          <a:latin typeface="Cambria Math" panose="02040503050406030204" pitchFamily="18" charset="0"/>
                          <a:sym typeface="Symbol" panose="05050102010706020507" pitchFamily="18" charset="2"/>
                        </a:rPr>
                        <m:t>𝟎</m:t>
                      </m:r>
                    </m:oMath>
                  </m:oMathPara>
                </a14:m>
                <a:endParaRPr lang="en-US" b="1" dirty="0"/>
              </a:p>
              <a:p>
                <a:pPr marL="25400">
                  <a:spcBef>
                    <a:spcPts val="145"/>
                  </a:spcBef>
                  <a:tabLst>
                    <a:tab pos="711200" algn="l"/>
                  </a:tabLst>
                </a:pPr>
                <a:r>
                  <a:rPr lang="en-US" sz="2400" b="1" dirty="0">
                    <a:solidFill>
                      <a:srgbClr val="FF0000"/>
                    </a:solidFill>
                  </a:rPr>
                  <a:t>Verify:</a:t>
                </a:r>
                <a:r>
                  <a:rPr lang="en-US" b="1" dirty="0">
                    <a:solidFill>
                      <a:srgbClr val="FF0000"/>
                    </a:solidFill>
                  </a:rPr>
                  <a:t>	</a:t>
                </a:r>
                <a:r>
                  <a:rPr lang="en-US" dirty="0"/>
                  <a:t>For </a:t>
                </a:r>
                <a:r>
                  <a:rPr lang="en-US" b="1" spc="-15" dirty="0">
                    <a:cs typeface="Calibri"/>
                  </a:rPr>
                  <a:t>FB 	</a:t>
                </a:r>
                <a14:m>
                  <m:oMath xmlns:m="http://schemas.openxmlformats.org/officeDocument/2006/math">
                    <m:r>
                      <a:rPr lang="en-US" i="1">
                        <a:latin typeface="Cambria Math" panose="02040503050406030204" pitchFamily="18" charset="0"/>
                      </a:rPr>
                      <m:t>→ </m:t>
                    </m:r>
                  </m:oMath>
                </a14:m>
                <a:r>
                  <a:rPr lang="en-US" dirty="0"/>
                  <a:t>	</a:t>
                </a:r>
                <a14:m>
                  <m:oMath xmlns:m="http://schemas.openxmlformats.org/officeDocument/2006/math">
                    <m:r>
                      <a:rPr lang="en-US" b="1" i="1" spc="-15">
                        <a:solidFill>
                          <a:srgbClr val="FF0000"/>
                        </a:solidFill>
                        <a:latin typeface="Cambria Math" panose="02040503050406030204" pitchFamily="18" charset="0"/>
                        <a:cs typeface="Calibri"/>
                      </a:rPr>
                      <m:t>𝑰</m:t>
                    </m:r>
                    <m:r>
                      <a:rPr lang="en-US" i="1" spc="-15">
                        <a:latin typeface="Cambria Math" panose="02040503050406030204" pitchFamily="18" charset="0"/>
                        <a:cs typeface="Calibri"/>
                      </a:rPr>
                      <m:t>&gt;0 </m:t>
                    </m:r>
                    <m:r>
                      <a:rPr lang="en-US" b="1" spc="-15">
                        <a:latin typeface="Cambria Math" panose="02040503050406030204" pitchFamily="18" charset="0"/>
                        <a:cs typeface="Calibri"/>
                      </a:rPr>
                      <m:t>𝐦𝐀</m:t>
                    </m:r>
                  </m:oMath>
                </a14:m>
                <a:endParaRPr lang="en-US" dirty="0">
                  <a:cs typeface="Calibri"/>
                </a:endParaRPr>
              </a:p>
              <a:p>
                <a:r>
                  <a:rPr lang="en-US" b="1" dirty="0"/>
                  <a:t>	</a:t>
                </a:r>
                <a:r>
                  <a:rPr lang="en-US" dirty="0"/>
                  <a:t>Here, both conditions are fulfilled. </a:t>
                </a:r>
                <a:r>
                  <a:rPr lang="en-US" b="1" dirty="0">
                    <a:solidFill>
                      <a:srgbClr val="008000"/>
                    </a:solidFill>
                  </a:rPr>
                  <a:t>Assumption is Correct!</a:t>
                </a:r>
                <a:r>
                  <a:rPr lang="en-US" b="1" dirty="0"/>
                  <a:t> </a:t>
                </a:r>
              </a:p>
            </p:txBody>
          </p:sp>
        </mc:Choice>
        <mc:Fallback xmlns="">
          <p:sp>
            <p:nvSpPr>
              <p:cNvPr id="7" name="TextBox 6">
                <a:extLst>
                  <a:ext uri="{FF2B5EF4-FFF2-40B4-BE49-F238E27FC236}">
                    <a16:creationId xmlns:a16="http://schemas.microsoft.com/office/drawing/2014/main" id="{4CE75664-4117-8144-000C-33ACE753A922}"/>
                  </a:ext>
                </a:extLst>
              </p:cNvPr>
              <p:cNvSpPr txBox="1">
                <a:spLocks noRot="1" noChangeAspect="1" noMove="1" noResize="1" noEditPoints="1" noAdjustHandles="1" noChangeArrowheads="1" noChangeShapeType="1" noTextEdit="1"/>
              </p:cNvSpPr>
              <p:nvPr/>
            </p:nvSpPr>
            <p:spPr>
              <a:xfrm>
                <a:off x="865517" y="2108014"/>
                <a:ext cx="6565093" cy="4039247"/>
              </a:xfrm>
              <a:prstGeom prst="rect">
                <a:avLst/>
              </a:prstGeom>
              <a:blipFill>
                <a:blip r:embed="rId6"/>
                <a:stretch>
                  <a:fillRect l="-1486" t="-1208" b="-1511"/>
                </a:stretch>
              </a:blipFill>
            </p:spPr>
            <p:txBody>
              <a:bodyPr/>
              <a:lstStyle/>
              <a:p>
                <a:r>
                  <a:rPr lang="en-US">
                    <a:noFill/>
                  </a:rPr>
                  <a:t> </a:t>
                </a:r>
              </a:p>
            </p:txBody>
          </p:sp>
        </mc:Fallback>
      </mc:AlternateContent>
      <p:sp>
        <p:nvSpPr>
          <p:cNvPr id="10" name="Rectangle: Rounded Corners 9">
            <a:extLst>
              <a:ext uri="{FF2B5EF4-FFF2-40B4-BE49-F238E27FC236}">
                <a16:creationId xmlns:a16="http://schemas.microsoft.com/office/drawing/2014/main" id="{5BC489C8-5150-AFFD-E9E4-2EA4BA9D0C7F}"/>
              </a:ext>
            </a:extLst>
          </p:cNvPr>
          <p:cNvSpPr/>
          <p:nvPr/>
        </p:nvSpPr>
        <p:spPr>
          <a:xfrm>
            <a:off x="3009530" y="4247669"/>
            <a:ext cx="2281561" cy="335094"/>
          </a:xfrm>
          <a:custGeom>
            <a:avLst/>
            <a:gdLst>
              <a:gd name="connsiteX0" fmla="*/ 0 w 2281561"/>
              <a:gd name="connsiteY0" fmla="*/ 55850 h 335094"/>
              <a:gd name="connsiteX1" fmla="*/ 55850 w 2281561"/>
              <a:gd name="connsiteY1" fmla="*/ 0 h 335094"/>
              <a:gd name="connsiteX2" fmla="*/ 554918 w 2281561"/>
              <a:gd name="connsiteY2" fmla="*/ 0 h 335094"/>
              <a:gd name="connsiteX3" fmla="*/ 1075685 w 2281561"/>
              <a:gd name="connsiteY3" fmla="*/ 0 h 335094"/>
              <a:gd name="connsiteX4" fmla="*/ 1574753 w 2281561"/>
              <a:gd name="connsiteY4" fmla="*/ 0 h 335094"/>
              <a:gd name="connsiteX5" fmla="*/ 2225711 w 2281561"/>
              <a:gd name="connsiteY5" fmla="*/ 0 h 335094"/>
              <a:gd name="connsiteX6" fmla="*/ 2281561 w 2281561"/>
              <a:gd name="connsiteY6" fmla="*/ 55850 h 335094"/>
              <a:gd name="connsiteX7" fmla="*/ 2281561 w 2281561"/>
              <a:gd name="connsiteY7" fmla="*/ 279244 h 335094"/>
              <a:gd name="connsiteX8" fmla="*/ 2225711 w 2281561"/>
              <a:gd name="connsiteY8" fmla="*/ 335094 h 335094"/>
              <a:gd name="connsiteX9" fmla="*/ 1748342 w 2281561"/>
              <a:gd name="connsiteY9" fmla="*/ 335094 h 335094"/>
              <a:gd name="connsiteX10" fmla="*/ 1227575 w 2281561"/>
              <a:gd name="connsiteY10" fmla="*/ 335094 h 335094"/>
              <a:gd name="connsiteX11" fmla="*/ 728507 w 2281561"/>
              <a:gd name="connsiteY11" fmla="*/ 335094 h 335094"/>
              <a:gd name="connsiteX12" fmla="*/ 55850 w 2281561"/>
              <a:gd name="connsiteY12" fmla="*/ 335094 h 335094"/>
              <a:gd name="connsiteX13" fmla="*/ 0 w 2281561"/>
              <a:gd name="connsiteY13" fmla="*/ 279244 h 335094"/>
              <a:gd name="connsiteX14" fmla="*/ 0 w 2281561"/>
              <a:gd name="connsiteY14" fmla="*/ 55850 h 335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81561" h="335094" extrusionOk="0">
                <a:moveTo>
                  <a:pt x="0" y="55850"/>
                </a:moveTo>
                <a:cubicBezTo>
                  <a:pt x="7716" y="25921"/>
                  <a:pt x="24322" y="-919"/>
                  <a:pt x="55850" y="0"/>
                </a:cubicBezTo>
                <a:cubicBezTo>
                  <a:pt x="198008" y="-314"/>
                  <a:pt x="319474" y="45357"/>
                  <a:pt x="554918" y="0"/>
                </a:cubicBezTo>
                <a:cubicBezTo>
                  <a:pt x="790362" y="-45357"/>
                  <a:pt x="830475" y="52792"/>
                  <a:pt x="1075685" y="0"/>
                </a:cubicBezTo>
                <a:cubicBezTo>
                  <a:pt x="1320895" y="-52792"/>
                  <a:pt x="1392741" y="7791"/>
                  <a:pt x="1574753" y="0"/>
                </a:cubicBezTo>
                <a:cubicBezTo>
                  <a:pt x="1756765" y="-7791"/>
                  <a:pt x="1990874" y="47789"/>
                  <a:pt x="2225711" y="0"/>
                </a:cubicBezTo>
                <a:cubicBezTo>
                  <a:pt x="2261435" y="1115"/>
                  <a:pt x="2284422" y="21569"/>
                  <a:pt x="2281561" y="55850"/>
                </a:cubicBezTo>
                <a:cubicBezTo>
                  <a:pt x="2304799" y="136671"/>
                  <a:pt x="2272468" y="216356"/>
                  <a:pt x="2281561" y="279244"/>
                </a:cubicBezTo>
                <a:cubicBezTo>
                  <a:pt x="2286419" y="302526"/>
                  <a:pt x="2258373" y="334245"/>
                  <a:pt x="2225711" y="335094"/>
                </a:cubicBezTo>
                <a:cubicBezTo>
                  <a:pt x="1994342" y="335508"/>
                  <a:pt x="1942539" y="307726"/>
                  <a:pt x="1748342" y="335094"/>
                </a:cubicBezTo>
                <a:cubicBezTo>
                  <a:pt x="1554145" y="362462"/>
                  <a:pt x="1332032" y="285016"/>
                  <a:pt x="1227575" y="335094"/>
                </a:cubicBezTo>
                <a:cubicBezTo>
                  <a:pt x="1123118" y="385172"/>
                  <a:pt x="893969" y="287743"/>
                  <a:pt x="728507" y="335094"/>
                </a:cubicBezTo>
                <a:cubicBezTo>
                  <a:pt x="563045" y="382445"/>
                  <a:pt x="387167" y="295029"/>
                  <a:pt x="55850" y="335094"/>
                </a:cubicBezTo>
                <a:cubicBezTo>
                  <a:pt x="30204" y="342564"/>
                  <a:pt x="-2016" y="311101"/>
                  <a:pt x="0" y="279244"/>
                </a:cubicBezTo>
                <a:cubicBezTo>
                  <a:pt x="-25593" y="196198"/>
                  <a:pt x="6677" y="113041"/>
                  <a:pt x="0" y="55850"/>
                </a:cubicBezTo>
                <a:close/>
              </a:path>
            </a:pathLst>
          </a:custGeom>
          <a:noFill/>
          <a:ln w="38100">
            <a:solidFill>
              <a:srgbClr val="FF0000"/>
            </a:solidFill>
            <a:extLst>
              <a:ext uri="{C807C97D-BFC1-408E-A445-0C87EB9F89A2}">
                <ask:lineSketchStyleProps xmlns:ask="http://schemas.microsoft.com/office/drawing/2018/sketchyshapes" sd="2214188587">
                  <a:prstGeom prst="round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1B7BE08D-3A40-2A6E-F0B8-3564E1A73B7A}"/>
              </a:ext>
            </a:extLst>
          </p:cNvPr>
          <p:cNvSpPr/>
          <p:nvPr/>
        </p:nvSpPr>
        <p:spPr>
          <a:xfrm>
            <a:off x="4802819" y="4892868"/>
            <a:ext cx="1367162" cy="369332"/>
          </a:xfrm>
          <a:custGeom>
            <a:avLst/>
            <a:gdLst>
              <a:gd name="connsiteX0" fmla="*/ 0 w 1367162"/>
              <a:gd name="connsiteY0" fmla="*/ 61557 h 369332"/>
              <a:gd name="connsiteX1" fmla="*/ 61557 w 1367162"/>
              <a:gd name="connsiteY1" fmla="*/ 0 h 369332"/>
              <a:gd name="connsiteX2" fmla="*/ 451359 w 1367162"/>
              <a:gd name="connsiteY2" fmla="*/ 0 h 369332"/>
              <a:gd name="connsiteX3" fmla="*/ 853601 w 1367162"/>
              <a:gd name="connsiteY3" fmla="*/ 0 h 369332"/>
              <a:gd name="connsiteX4" fmla="*/ 1305605 w 1367162"/>
              <a:gd name="connsiteY4" fmla="*/ 0 h 369332"/>
              <a:gd name="connsiteX5" fmla="*/ 1367162 w 1367162"/>
              <a:gd name="connsiteY5" fmla="*/ 61557 h 369332"/>
              <a:gd name="connsiteX6" fmla="*/ 1367162 w 1367162"/>
              <a:gd name="connsiteY6" fmla="*/ 307775 h 369332"/>
              <a:gd name="connsiteX7" fmla="*/ 1305605 w 1367162"/>
              <a:gd name="connsiteY7" fmla="*/ 369332 h 369332"/>
              <a:gd name="connsiteX8" fmla="*/ 878482 w 1367162"/>
              <a:gd name="connsiteY8" fmla="*/ 369332 h 369332"/>
              <a:gd name="connsiteX9" fmla="*/ 476240 w 1367162"/>
              <a:gd name="connsiteY9" fmla="*/ 369332 h 369332"/>
              <a:gd name="connsiteX10" fmla="*/ 61557 w 1367162"/>
              <a:gd name="connsiteY10" fmla="*/ 369332 h 369332"/>
              <a:gd name="connsiteX11" fmla="*/ 0 w 1367162"/>
              <a:gd name="connsiteY11" fmla="*/ 307775 h 369332"/>
              <a:gd name="connsiteX12" fmla="*/ 0 w 1367162"/>
              <a:gd name="connsiteY12" fmla="*/ 61557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67162" h="369332" extrusionOk="0">
                <a:moveTo>
                  <a:pt x="0" y="61557"/>
                </a:moveTo>
                <a:cubicBezTo>
                  <a:pt x="7330" y="28430"/>
                  <a:pt x="21800" y="-7750"/>
                  <a:pt x="61557" y="0"/>
                </a:cubicBezTo>
                <a:cubicBezTo>
                  <a:pt x="186299" y="-25493"/>
                  <a:pt x="341217" y="46430"/>
                  <a:pt x="451359" y="0"/>
                </a:cubicBezTo>
                <a:cubicBezTo>
                  <a:pt x="561501" y="-46430"/>
                  <a:pt x="702893" y="28966"/>
                  <a:pt x="853601" y="0"/>
                </a:cubicBezTo>
                <a:cubicBezTo>
                  <a:pt x="1004309" y="-28966"/>
                  <a:pt x="1191063" y="7170"/>
                  <a:pt x="1305605" y="0"/>
                </a:cubicBezTo>
                <a:cubicBezTo>
                  <a:pt x="1340861" y="3830"/>
                  <a:pt x="1367415" y="35054"/>
                  <a:pt x="1367162" y="61557"/>
                </a:cubicBezTo>
                <a:cubicBezTo>
                  <a:pt x="1381246" y="184373"/>
                  <a:pt x="1354240" y="229194"/>
                  <a:pt x="1367162" y="307775"/>
                </a:cubicBezTo>
                <a:cubicBezTo>
                  <a:pt x="1372518" y="346795"/>
                  <a:pt x="1335893" y="365552"/>
                  <a:pt x="1305605" y="369332"/>
                </a:cubicBezTo>
                <a:cubicBezTo>
                  <a:pt x="1113216" y="388582"/>
                  <a:pt x="1080368" y="323734"/>
                  <a:pt x="878482" y="369332"/>
                </a:cubicBezTo>
                <a:cubicBezTo>
                  <a:pt x="676596" y="414930"/>
                  <a:pt x="672876" y="347086"/>
                  <a:pt x="476240" y="369332"/>
                </a:cubicBezTo>
                <a:cubicBezTo>
                  <a:pt x="279604" y="391578"/>
                  <a:pt x="248805" y="335412"/>
                  <a:pt x="61557" y="369332"/>
                </a:cubicBezTo>
                <a:cubicBezTo>
                  <a:pt x="29143" y="377063"/>
                  <a:pt x="4410" y="346958"/>
                  <a:pt x="0" y="307775"/>
                </a:cubicBezTo>
                <a:cubicBezTo>
                  <a:pt x="-1779" y="188557"/>
                  <a:pt x="8239" y="183709"/>
                  <a:pt x="0" y="61557"/>
                </a:cubicBezTo>
                <a:close/>
              </a:path>
            </a:pathLst>
          </a:custGeom>
          <a:noFill/>
          <a:ln w="38100">
            <a:solidFill>
              <a:srgbClr val="FF0000"/>
            </a:solidFill>
            <a:extLst>
              <a:ext uri="{C807C97D-BFC1-408E-A445-0C87EB9F89A2}">
                <ask:lineSketchStyleProps xmlns:ask="http://schemas.microsoft.com/office/drawing/2018/sketchyshapes" sd="2214188587">
                  <a:prstGeom prst="round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8">
            <a:extLst>
              <a:ext uri="{FF2B5EF4-FFF2-40B4-BE49-F238E27FC236}">
                <a16:creationId xmlns:a16="http://schemas.microsoft.com/office/drawing/2014/main" id="{F0E5576B-4D6E-834B-21B9-A34D4285D810}"/>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1702" t="524" r="-98" b="-421"/>
          <a:stretch/>
        </p:blipFill>
        <p:spPr bwMode="auto">
          <a:xfrm>
            <a:off x="8510553" y="1901309"/>
            <a:ext cx="2604198" cy="181077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a:extLst>
              <a:ext uri="{FF2B5EF4-FFF2-40B4-BE49-F238E27FC236}">
                <a16:creationId xmlns:a16="http://schemas.microsoft.com/office/drawing/2014/main" id="{AE4FA655-2B7B-EA48-6B7D-FFC951BE1600}"/>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24315"/>
          <a:stretch/>
        </p:blipFill>
        <p:spPr bwMode="auto">
          <a:xfrm>
            <a:off x="8057790" y="4076163"/>
            <a:ext cx="3681447" cy="23682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06388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animEffect transition="in" filter="fade">
                                      <p:cBhvr>
                                        <p:cTn id="7" dur="500"/>
                                        <p:tgtEl>
                                          <p:spTgt spid="7">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7">
                                            <p:txEl>
                                              <p:pRg st="2" end="2"/>
                                            </p:txEl>
                                          </p:spTgt>
                                        </p:tgtEl>
                                        <p:attrNameLst>
                                          <p:attrName>style.visibility</p:attrName>
                                        </p:attrNameLst>
                                      </p:cBhvr>
                                      <p:to>
                                        <p:strVal val="visible"/>
                                      </p:to>
                                    </p:set>
                                    <p:animEffect transition="in" filter="fade">
                                      <p:cBhvr>
                                        <p:cTn id="10" dur="500"/>
                                        <p:tgtEl>
                                          <p:spTgt spid="7">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animEffect transition="in" filter="fade">
                                      <p:cBhvr>
                                        <p:cTn id="13" dur="500"/>
                                        <p:tgtEl>
                                          <p:spTgt spid="7">
                                            <p:txEl>
                                              <p:pRg st="3" end="3"/>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7">
                                            <p:txEl>
                                              <p:pRg st="8" end="8"/>
                                            </p:txEl>
                                          </p:spTgt>
                                        </p:tgtEl>
                                        <p:attrNameLst>
                                          <p:attrName>style.visibility</p:attrName>
                                        </p:attrNameLst>
                                      </p:cBhvr>
                                      <p:to>
                                        <p:strVal val="visible"/>
                                      </p:to>
                                    </p:set>
                                    <p:animEffect transition="in" filter="fade">
                                      <p:cBhvr>
                                        <p:cTn id="16" dur="500"/>
                                        <p:tgtEl>
                                          <p:spTgt spid="7">
                                            <p:txEl>
                                              <p:pRg st="8" end="8"/>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fade">
                                      <p:cBhvr>
                                        <p:cTn id="24" dur="500"/>
                                        <p:tgtEl>
                                          <p:spTgt spid="3"/>
                                        </p:tgtEl>
                                      </p:cBhvr>
                                    </p:animEffect>
                                  </p:childTnLst>
                                </p:cTn>
                              </p:par>
                              <p:par>
                                <p:cTn id="25" presetID="10" presetClass="entr" presetSubtype="0"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
                                            <p:txEl>
                                              <p:pRg st="5" end="5"/>
                                            </p:txEl>
                                          </p:spTgt>
                                        </p:tgtEl>
                                        <p:attrNameLst>
                                          <p:attrName>style.visibility</p:attrName>
                                        </p:attrNameLst>
                                      </p:cBhvr>
                                      <p:to>
                                        <p:strVal val="visible"/>
                                      </p:to>
                                    </p:set>
                                    <p:animEffect transition="in" filter="fade">
                                      <p:cBhvr>
                                        <p:cTn id="32" dur="500"/>
                                        <p:tgtEl>
                                          <p:spTgt spid="7">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7">
                                            <p:txEl>
                                              <p:pRg st="6" end="6"/>
                                            </p:txEl>
                                          </p:spTgt>
                                        </p:tgtEl>
                                        <p:attrNameLst>
                                          <p:attrName>style.visibility</p:attrName>
                                        </p:attrNameLst>
                                      </p:cBhvr>
                                      <p:to>
                                        <p:strVal val="visible"/>
                                      </p:to>
                                    </p:set>
                                    <p:animEffect transition="in" filter="fade">
                                      <p:cBhvr>
                                        <p:cTn id="37" dur="500"/>
                                        <p:tgtEl>
                                          <p:spTgt spid="7">
                                            <p:txEl>
                                              <p:pRg st="6" end="6"/>
                                            </p:txEl>
                                          </p:spTgt>
                                        </p:tgtEl>
                                      </p:cBhvr>
                                    </p:animEffect>
                                  </p:childTnLst>
                                </p:cTn>
                              </p:par>
                              <p:par>
                                <p:cTn id="38" presetID="10" presetClass="entr" presetSubtype="0" fill="hold" nodeType="withEffect">
                                  <p:stCondLst>
                                    <p:cond delay="0"/>
                                  </p:stCondLst>
                                  <p:childTnLst>
                                    <p:set>
                                      <p:cBhvr>
                                        <p:cTn id="39" dur="1" fill="hold">
                                          <p:stCondLst>
                                            <p:cond delay="0"/>
                                          </p:stCondLst>
                                        </p:cTn>
                                        <p:tgtEl>
                                          <p:spTgt spid="7">
                                            <p:txEl>
                                              <p:pRg st="7" end="7"/>
                                            </p:txEl>
                                          </p:spTgt>
                                        </p:tgtEl>
                                        <p:attrNameLst>
                                          <p:attrName>style.visibility</p:attrName>
                                        </p:attrNameLst>
                                      </p:cBhvr>
                                      <p:to>
                                        <p:strVal val="visible"/>
                                      </p:to>
                                    </p:set>
                                    <p:animEffect transition="in" filter="fade">
                                      <p:cBhvr>
                                        <p:cTn id="40" dur="500"/>
                                        <p:tgtEl>
                                          <p:spTgt spid="7">
                                            <p:txEl>
                                              <p:pRg st="7" end="7"/>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7">
                                            <p:txEl>
                                              <p:pRg st="9" end="9"/>
                                            </p:txEl>
                                          </p:spTgt>
                                        </p:tgtEl>
                                        <p:attrNameLst>
                                          <p:attrName>style.visibility</p:attrName>
                                        </p:attrNameLst>
                                      </p:cBhvr>
                                      <p:to>
                                        <p:strVal val="visible"/>
                                      </p:to>
                                    </p:set>
                                    <p:animEffect transition="in" filter="fade">
                                      <p:cBhvr>
                                        <p:cTn id="45" dur="500"/>
                                        <p:tgtEl>
                                          <p:spTgt spid="7">
                                            <p:txEl>
                                              <p:pRg st="9" end="9"/>
                                            </p:txEl>
                                          </p:spTgt>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3"/>
                                        </p:tgtEl>
                                        <p:attrNameLst>
                                          <p:attrName>style.visibility</p:attrName>
                                        </p:attrNameLst>
                                      </p:cBhvr>
                                      <p:to>
                                        <p:strVal val="visible"/>
                                      </p:to>
                                    </p:set>
                                    <p:animEffect transition="in" filter="fade">
                                      <p:cBhvr>
                                        <p:cTn id="48" dur="500"/>
                                        <p:tgtEl>
                                          <p:spTgt spid="13"/>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0"/>
                                        </p:tgtEl>
                                        <p:attrNameLst>
                                          <p:attrName>style.visibility</p:attrName>
                                        </p:attrNameLst>
                                      </p:cBhvr>
                                      <p:to>
                                        <p:strVal val="visible"/>
                                      </p:to>
                                    </p:set>
                                    <p:animEffect transition="in" filter="fade">
                                      <p:cBhvr>
                                        <p:cTn id="5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3" grpId="0"/>
      <p:bldP spid="10" grpId="0" animBg="1"/>
      <p:bldP spid="13"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A04EA6-7858-8B2B-E483-C52B47531590}"/>
            </a:ext>
          </a:extLst>
        </p:cNvPr>
        <p:cNvGrpSpPr/>
        <p:nvPr/>
      </p:nvGrpSpPr>
      <p:grpSpPr>
        <a:xfrm>
          <a:off x="0" y="0"/>
          <a:ext cx="0" cy="0"/>
          <a:chOff x="0" y="0"/>
          <a:chExt cx="0" cy="0"/>
        </a:xfrm>
      </p:grpSpPr>
      <p:pic>
        <p:nvPicPr>
          <p:cNvPr id="8" name="Picture 2">
            <a:extLst>
              <a:ext uri="{FF2B5EF4-FFF2-40B4-BE49-F238E27FC236}">
                <a16:creationId xmlns:a16="http://schemas.microsoft.com/office/drawing/2014/main" id="{AA28EB18-1D1D-4923-B829-399C9B54B01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4315"/>
          <a:stretch/>
        </p:blipFill>
        <p:spPr bwMode="auto">
          <a:xfrm>
            <a:off x="8060604" y="3964222"/>
            <a:ext cx="3977670" cy="2558764"/>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a:extLst>
              <a:ext uri="{FF2B5EF4-FFF2-40B4-BE49-F238E27FC236}">
                <a16:creationId xmlns:a16="http://schemas.microsoft.com/office/drawing/2014/main" id="{5E83BD15-DA0F-730D-1793-75D3EB7DF5EC}"/>
              </a:ext>
            </a:extLst>
          </p:cNvPr>
          <p:cNvSpPr>
            <a:spLocks noGrp="1"/>
          </p:cNvSpPr>
          <p:nvPr>
            <p:ph type="title"/>
          </p:nvPr>
        </p:nvSpPr>
        <p:spPr>
          <a:xfrm>
            <a:off x="838200" y="365125"/>
            <a:ext cx="10515600" cy="1325563"/>
          </a:xfrm>
        </p:spPr>
        <p:txBody>
          <a:bodyPr/>
          <a:lstStyle/>
          <a:p>
            <a:r>
              <a:rPr lang="en-US" dirty="0"/>
              <a:t>Example Problems (CVD Diode)</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30963E2-53FC-162E-562F-1B6D41D1B2C5}"/>
                  </a:ext>
                </a:extLst>
              </p:cNvPr>
              <p:cNvSpPr txBox="1"/>
              <p:nvPr/>
            </p:nvSpPr>
            <p:spPr>
              <a:xfrm>
                <a:off x="865516" y="1591677"/>
                <a:ext cx="3555563" cy="461665"/>
              </a:xfrm>
              <a:prstGeom prst="rect">
                <a:avLst/>
              </a:prstGeom>
              <a:noFill/>
            </p:spPr>
            <p:txBody>
              <a:bodyPr wrap="square" rtlCol="0">
                <a:spAutoFit/>
              </a:bodyPr>
              <a:lstStyle/>
              <a:p>
                <a:r>
                  <a:rPr lang="en-US" sz="2400" dirty="0">
                    <a:solidFill>
                      <a:schemeClr val="accent1">
                        <a:lumMod val="75000"/>
                      </a:schemeClr>
                    </a:solidFill>
                  </a:rPr>
                  <a:t>Example 4: </a:t>
                </a:r>
                <a14:m>
                  <m:oMath xmlns:m="http://schemas.openxmlformats.org/officeDocument/2006/math">
                    <m:sSub>
                      <m:sSubPr>
                        <m:ctrlPr>
                          <a:rPr lang="en-US" sz="2400" i="1">
                            <a:solidFill>
                              <a:schemeClr val="accent1">
                                <a:lumMod val="75000"/>
                              </a:schemeClr>
                            </a:solidFill>
                            <a:latin typeface="Cambria Math" panose="02040503050406030204" pitchFamily="18" charset="0"/>
                          </a:rPr>
                        </m:ctrlPr>
                      </m:sSubPr>
                      <m:e>
                        <m:r>
                          <a:rPr lang="en-US" sz="2400" i="1">
                            <a:solidFill>
                              <a:schemeClr val="accent1">
                                <a:lumMod val="75000"/>
                              </a:schemeClr>
                            </a:solidFill>
                            <a:latin typeface="Cambria Math" panose="02040503050406030204" pitchFamily="18" charset="0"/>
                          </a:rPr>
                          <m:t>𝑅</m:t>
                        </m:r>
                      </m:e>
                      <m:sub>
                        <m:r>
                          <a:rPr lang="en-US" sz="2400" i="1">
                            <a:solidFill>
                              <a:schemeClr val="accent1">
                                <a:lumMod val="75000"/>
                              </a:schemeClr>
                            </a:solidFill>
                            <a:latin typeface="Cambria Math" panose="02040503050406030204" pitchFamily="18" charset="0"/>
                          </a:rPr>
                          <m:t>𝐿</m:t>
                        </m:r>
                      </m:sub>
                    </m:sSub>
                    <m:r>
                      <a:rPr lang="en-US" sz="2400" i="1">
                        <a:solidFill>
                          <a:schemeClr val="accent1">
                            <a:lumMod val="75000"/>
                          </a:schemeClr>
                        </a:solidFill>
                        <a:latin typeface="Cambria Math" panose="02040503050406030204" pitchFamily="18" charset="0"/>
                      </a:rPr>
                      <m:t>=2.5</m:t>
                    </m:r>
                    <m:r>
                      <a:rPr lang="en-US" sz="2400" b="1">
                        <a:solidFill>
                          <a:schemeClr val="accent1">
                            <a:lumMod val="75000"/>
                          </a:schemeClr>
                        </a:solidFill>
                        <a:latin typeface="Cambria Math" panose="02040503050406030204" pitchFamily="18" charset="0"/>
                      </a:rPr>
                      <m:t> </m:t>
                    </m:r>
                    <m:r>
                      <a:rPr lang="en-US" sz="2400" b="1">
                        <a:solidFill>
                          <a:schemeClr val="accent1">
                            <a:lumMod val="75000"/>
                          </a:schemeClr>
                        </a:solidFill>
                        <a:latin typeface="Cambria Math" panose="02040503050406030204" pitchFamily="18" charset="0"/>
                      </a:rPr>
                      <m:t>𝐤</m:t>
                    </m:r>
                    <m:r>
                      <a:rPr lang="en-US" sz="2400" b="1">
                        <a:solidFill>
                          <a:schemeClr val="accent1">
                            <a:lumMod val="75000"/>
                          </a:schemeClr>
                        </a:solidFill>
                        <a:latin typeface="Cambria Math" panose="02040503050406030204" pitchFamily="18" charset="0"/>
                      </a:rPr>
                      <m:t>𝛀</m:t>
                    </m:r>
                  </m:oMath>
                </a14:m>
                <a:endParaRPr lang="en-US" sz="2400" dirty="0">
                  <a:solidFill>
                    <a:schemeClr val="accent1">
                      <a:lumMod val="75000"/>
                    </a:schemeClr>
                  </a:solidFill>
                </a:endParaRPr>
              </a:p>
            </p:txBody>
          </p:sp>
        </mc:Choice>
        <mc:Fallback xmlns="">
          <p:sp>
            <p:nvSpPr>
              <p:cNvPr id="5" name="TextBox 4">
                <a:extLst>
                  <a:ext uri="{FF2B5EF4-FFF2-40B4-BE49-F238E27FC236}">
                    <a16:creationId xmlns:a16="http://schemas.microsoft.com/office/drawing/2014/main" id="{A30963E2-53FC-162E-562F-1B6D41D1B2C5}"/>
                  </a:ext>
                </a:extLst>
              </p:cNvPr>
              <p:cNvSpPr txBox="1">
                <a:spLocks noRot="1" noChangeAspect="1" noMove="1" noResize="1" noEditPoints="1" noAdjustHandles="1" noChangeArrowheads="1" noChangeShapeType="1" noTextEdit="1"/>
              </p:cNvSpPr>
              <p:nvPr/>
            </p:nvSpPr>
            <p:spPr>
              <a:xfrm>
                <a:off x="865516" y="1591677"/>
                <a:ext cx="3555563" cy="461665"/>
              </a:xfrm>
              <a:prstGeom prst="rect">
                <a:avLst/>
              </a:prstGeom>
              <a:blipFill>
                <a:blip r:embed="rId3"/>
                <a:stretch>
                  <a:fillRect l="-2744" t="-10526" b="-28947"/>
                </a:stretch>
              </a:blipFill>
            </p:spPr>
            <p:txBody>
              <a:bodyPr/>
              <a:lstStyle/>
              <a:p>
                <a:r>
                  <a:rPr lang="en-US">
                    <a:noFill/>
                  </a:rPr>
                  <a:t> </a:t>
                </a:r>
              </a:p>
            </p:txBody>
          </p:sp>
        </mc:Fallback>
      </mc:AlternateContent>
      <p:sp>
        <p:nvSpPr>
          <p:cNvPr id="11" name="Arrow: Right 10">
            <a:extLst>
              <a:ext uri="{FF2B5EF4-FFF2-40B4-BE49-F238E27FC236}">
                <a16:creationId xmlns:a16="http://schemas.microsoft.com/office/drawing/2014/main" id="{6DA06E67-80B5-8530-FB7D-FA8E974C616F}"/>
              </a:ext>
            </a:extLst>
          </p:cNvPr>
          <p:cNvSpPr/>
          <p:nvPr/>
        </p:nvSpPr>
        <p:spPr>
          <a:xfrm rot="5400000">
            <a:off x="8804900" y="3350595"/>
            <a:ext cx="1371215" cy="336784"/>
          </a:xfrm>
          <a:prstGeom prst="rightArrow">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1CBB4010-CA83-A41A-6A6B-391D4392D132}"/>
                  </a:ext>
                </a:extLst>
              </p:cNvPr>
              <p:cNvSpPr txBox="1"/>
              <p:nvPr/>
            </p:nvSpPr>
            <p:spPr>
              <a:xfrm>
                <a:off x="7197856" y="2156412"/>
                <a:ext cx="1532065"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US" sz="1800" b="1" i="1" dirty="0" smtClean="0">
                              <a:solidFill>
                                <a:srgbClr val="0000FF"/>
                              </a:solidFill>
                              <a:latin typeface="Cambria Math" panose="02040503050406030204" pitchFamily="18" charset="0"/>
                            </a:rPr>
                          </m:ctrlPr>
                        </m:sSubPr>
                        <m:e>
                          <m:r>
                            <a:rPr lang="en-US" sz="1800" b="1" i="1" dirty="0" smtClean="0">
                              <a:solidFill>
                                <a:srgbClr val="0000FF"/>
                              </a:solidFill>
                              <a:latin typeface="Cambria Math" panose="02040503050406030204" pitchFamily="18" charset="0"/>
                            </a:rPr>
                            <m:t>𝒗</m:t>
                          </m:r>
                        </m:e>
                        <m:sub>
                          <m:r>
                            <a:rPr lang="en-US" sz="1800" b="1" i="1" dirty="0" smtClean="0">
                              <a:solidFill>
                                <a:srgbClr val="0000FF"/>
                              </a:solidFill>
                              <a:latin typeface="Cambria Math" panose="02040503050406030204" pitchFamily="18" charset="0"/>
                            </a:rPr>
                            <m:t>𝑰𝑵</m:t>
                          </m:r>
                        </m:sub>
                      </m:sSub>
                      <m:r>
                        <a:rPr lang="en-US" sz="1800" b="1" i="1" dirty="0">
                          <a:solidFill>
                            <a:srgbClr val="0000FF"/>
                          </a:solidFill>
                          <a:latin typeface="Cambria Math" panose="02040503050406030204" pitchFamily="18" charset="0"/>
                        </a:rPr>
                        <m:t>=</m:t>
                      </m:r>
                      <m:r>
                        <a:rPr lang="en-US" b="1" i="1" dirty="0">
                          <a:solidFill>
                            <a:srgbClr val="0000FF"/>
                          </a:solidFill>
                          <a:latin typeface="Cambria Math" panose="02040503050406030204" pitchFamily="18" charset="0"/>
                        </a:rPr>
                        <m:t>𝟎</m:t>
                      </m:r>
                      <m:r>
                        <a:rPr lang="en-US" b="1" i="1" dirty="0">
                          <a:solidFill>
                            <a:srgbClr val="0000FF"/>
                          </a:solidFill>
                          <a:latin typeface="Cambria Math" panose="02040503050406030204" pitchFamily="18" charset="0"/>
                        </a:rPr>
                        <m:t>.</m:t>
                      </m:r>
                      <m:r>
                        <a:rPr lang="en-US" b="1" i="1" dirty="0">
                          <a:solidFill>
                            <a:srgbClr val="0000FF"/>
                          </a:solidFill>
                          <a:latin typeface="Cambria Math" panose="02040503050406030204" pitchFamily="18" charset="0"/>
                        </a:rPr>
                        <m:t>𝟒</m:t>
                      </m:r>
                      <m:r>
                        <a:rPr lang="en-US" b="1" i="0" dirty="0" smtClean="0">
                          <a:solidFill>
                            <a:srgbClr val="0000FF"/>
                          </a:solidFill>
                          <a:latin typeface="Cambria Math" panose="02040503050406030204" pitchFamily="18" charset="0"/>
                        </a:rPr>
                        <m:t> </m:t>
                      </m:r>
                      <m:r>
                        <a:rPr lang="en-US" sz="1800" b="1" i="0" dirty="0">
                          <a:solidFill>
                            <a:srgbClr val="0000FF"/>
                          </a:solidFill>
                          <a:latin typeface="Cambria Math" panose="02040503050406030204" pitchFamily="18" charset="0"/>
                        </a:rPr>
                        <m:t>𝐕</m:t>
                      </m:r>
                    </m:oMath>
                  </m:oMathPara>
                </a14:m>
                <a:endParaRPr lang="en-US" sz="1800" b="1" dirty="0">
                  <a:solidFill>
                    <a:srgbClr val="0000FF"/>
                  </a:solidFill>
                </a:endParaRPr>
              </a:p>
            </p:txBody>
          </p:sp>
        </mc:Choice>
        <mc:Fallback xmlns="">
          <p:sp>
            <p:nvSpPr>
              <p:cNvPr id="2" name="TextBox 1">
                <a:extLst>
                  <a:ext uri="{FF2B5EF4-FFF2-40B4-BE49-F238E27FC236}">
                    <a16:creationId xmlns:a16="http://schemas.microsoft.com/office/drawing/2014/main" id="{1CBB4010-CA83-A41A-6A6B-391D4392D132}"/>
                  </a:ext>
                </a:extLst>
              </p:cNvPr>
              <p:cNvSpPr txBox="1">
                <a:spLocks noRot="1" noChangeAspect="1" noMove="1" noResize="1" noEditPoints="1" noAdjustHandles="1" noChangeArrowheads="1" noChangeShapeType="1" noTextEdit="1"/>
              </p:cNvSpPr>
              <p:nvPr/>
            </p:nvSpPr>
            <p:spPr>
              <a:xfrm>
                <a:off x="7197856" y="2156412"/>
                <a:ext cx="1532065"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785FDAA-2A2B-643A-A3B4-BDAFC2884597}"/>
                  </a:ext>
                </a:extLst>
              </p:cNvPr>
              <p:cNvSpPr txBox="1"/>
              <p:nvPr/>
            </p:nvSpPr>
            <p:spPr>
              <a:xfrm>
                <a:off x="6524226" y="4790307"/>
                <a:ext cx="1888724"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US" sz="1800" b="1" i="1" dirty="0" smtClean="0">
                              <a:solidFill>
                                <a:srgbClr val="0000FF"/>
                              </a:solidFill>
                              <a:latin typeface="Cambria Math" panose="02040503050406030204" pitchFamily="18" charset="0"/>
                            </a:rPr>
                          </m:ctrlPr>
                        </m:sSubPr>
                        <m:e>
                          <m:r>
                            <a:rPr lang="en-US" sz="1800" b="1" i="1" dirty="0" smtClean="0">
                              <a:solidFill>
                                <a:srgbClr val="0000FF"/>
                              </a:solidFill>
                              <a:latin typeface="Cambria Math" panose="02040503050406030204" pitchFamily="18" charset="0"/>
                            </a:rPr>
                            <m:t>𝒗</m:t>
                          </m:r>
                        </m:e>
                        <m:sub>
                          <m:r>
                            <a:rPr lang="en-US" sz="1800" b="1" i="1" dirty="0" smtClean="0">
                              <a:solidFill>
                                <a:srgbClr val="0000FF"/>
                              </a:solidFill>
                              <a:latin typeface="Cambria Math" panose="02040503050406030204" pitchFamily="18" charset="0"/>
                            </a:rPr>
                            <m:t>𝑰𝑵</m:t>
                          </m:r>
                        </m:sub>
                      </m:sSub>
                      <m:r>
                        <a:rPr lang="en-US" sz="1800" b="1" i="1" dirty="0">
                          <a:solidFill>
                            <a:srgbClr val="0000FF"/>
                          </a:solidFill>
                          <a:latin typeface="Cambria Math" panose="02040503050406030204" pitchFamily="18" charset="0"/>
                        </a:rPr>
                        <m:t>=</m:t>
                      </m:r>
                      <m:r>
                        <a:rPr lang="en-US" b="1" i="1" dirty="0">
                          <a:solidFill>
                            <a:srgbClr val="0000FF"/>
                          </a:solidFill>
                          <a:latin typeface="Cambria Math" panose="02040503050406030204" pitchFamily="18" charset="0"/>
                        </a:rPr>
                        <m:t>𝟎</m:t>
                      </m:r>
                      <m:r>
                        <a:rPr lang="en-US" b="1" i="1" dirty="0">
                          <a:solidFill>
                            <a:srgbClr val="0000FF"/>
                          </a:solidFill>
                          <a:latin typeface="Cambria Math" panose="02040503050406030204" pitchFamily="18" charset="0"/>
                        </a:rPr>
                        <m:t>.</m:t>
                      </m:r>
                      <m:r>
                        <a:rPr lang="en-US" b="1" i="1" dirty="0">
                          <a:solidFill>
                            <a:srgbClr val="0000FF"/>
                          </a:solidFill>
                          <a:latin typeface="Cambria Math" panose="02040503050406030204" pitchFamily="18" charset="0"/>
                        </a:rPr>
                        <m:t>𝟒</m:t>
                      </m:r>
                      <m:r>
                        <a:rPr lang="en-US" b="1" i="0" dirty="0" smtClean="0">
                          <a:solidFill>
                            <a:srgbClr val="0000FF"/>
                          </a:solidFill>
                          <a:latin typeface="Cambria Math" panose="02040503050406030204" pitchFamily="18" charset="0"/>
                        </a:rPr>
                        <m:t> </m:t>
                      </m:r>
                      <m:r>
                        <a:rPr lang="en-US" sz="1800" b="1" i="0" dirty="0">
                          <a:solidFill>
                            <a:srgbClr val="0000FF"/>
                          </a:solidFill>
                          <a:latin typeface="Cambria Math" panose="02040503050406030204" pitchFamily="18" charset="0"/>
                        </a:rPr>
                        <m:t>𝐕</m:t>
                      </m:r>
                    </m:oMath>
                  </m:oMathPara>
                </a14:m>
                <a:endParaRPr lang="en-US" sz="1800" b="1" dirty="0">
                  <a:solidFill>
                    <a:srgbClr val="0000FF"/>
                  </a:solidFill>
                </a:endParaRPr>
              </a:p>
            </p:txBody>
          </p:sp>
        </mc:Choice>
        <mc:Fallback xmlns="">
          <p:sp>
            <p:nvSpPr>
              <p:cNvPr id="3" name="TextBox 2">
                <a:extLst>
                  <a:ext uri="{FF2B5EF4-FFF2-40B4-BE49-F238E27FC236}">
                    <a16:creationId xmlns:a16="http://schemas.microsoft.com/office/drawing/2014/main" id="{A785FDAA-2A2B-643A-A3B4-BDAFC2884597}"/>
                  </a:ext>
                </a:extLst>
              </p:cNvPr>
              <p:cNvSpPr txBox="1">
                <a:spLocks noRot="1" noChangeAspect="1" noMove="1" noResize="1" noEditPoints="1" noAdjustHandles="1" noChangeArrowheads="1" noChangeShapeType="1" noTextEdit="1"/>
              </p:cNvSpPr>
              <p:nvPr/>
            </p:nvSpPr>
            <p:spPr>
              <a:xfrm>
                <a:off x="6524226" y="4790307"/>
                <a:ext cx="1888724"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9328584A-29FA-0BD0-46CA-80C9C98F03CB}"/>
                  </a:ext>
                </a:extLst>
              </p:cNvPr>
              <p:cNvSpPr txBox="1"/>
              <p:nvPr/>
            </p:nvSpPr>
            <p:spPr>
              <a:xfrm>
                <a:off x="865517" y="2108014"/>
                <a:ext cx="6565093" cy="3623749"/>
              </a:xfrm>
              <a:prstGeom prst="rect">
                <a:avLst/>
              </a:prstGeom>
              <a:noFill/>
            </p:spPr>
            <p:txBody>
              <a:bodyPr wrap="square">
                <a:spAutoFit/>
              </a:bodyPr>
              <a:lstStyle/>
              <a:p>
                <a:pPr marL="25400">
                  <a:spcBef>
                    <a:spcPts val="145"/>
                  </a:spcBef>
                  <a:tabLst>
                    <a:tab pos="711200" algn="l"/>
                  </a:tabLst>
                </a:pPr>
                <a:r>
                  <a:rPr lang="en-US" sz="2400" b="1" spc="-5" dirty="0">
                    <a:solidFill>
                      <a:srgbClr val="FF0000"/>
                    </a:solidFill>
                    <a:cs typeface="Calibri"/>
                  </a:rPr>
                  <a:t>Assume</a:t>
                </a:r>
                <a:r>
                  <a:rPr lang="en-US" sz="2400" spc="-5" dirty="0">
                    <a:solidFill>
                      <a:srgbClr val="FF0000"/>
                    </a:solidFill>
                    <a:cs typeface="Calibri"/>
                  </a:rPr>
                  <a:t>:</a:t>
                </a:r>
                <a:endParaRPr lang="en-US" sz="2400" spc="-15" dirty="0">
                  <a:cs typeface="Calibri"/>
                </a:endParaRPr>
              </a:p>
              <a:p>
                <a:pPr marL="482600" lvl="1">
                  <a:spcBef>
                    <a:spcPts val="145"/>
                  </a:spcBef>
                  <a:tabLst>
                    <a:tab pos="711200" algn="l"/>
                  </a:tabLst>
                </a:pPr>
                <a:r>
                  <a:rPr lang="en-US" b="1" i="0" spc="-15" dirty="0">
                    <a:latin typeface="+mj-lt"/>
                    <a:cs typeface="Calibri"/>
                  </a:rPr>
                  <a:t>Diode</a:t>
                </a:r>
                <a:r>
                  <a:rPr lang="en-US" b="1" spc="-15" dirty="0">
                    <a:cs typeface="Calibri"/>
                  </a:rPr>
                  <a:t> </a:t>
                </a:r>
                <a:r>
                  <a:rPr lang="en-US" spc="-15" dirty="0">
                    <a:cs typeface="Calibri"/>
                  </a:rPr>
                  <a:t>is in </a:t>
                </a:r>
                <a:r>
                  <a:rPr lang="en-US" b="1" spc="-15" dirty="0">
                    <a:cs typeface="Calibri"/>
                  </a:rPr>
                  <a:t>FB:</a:t>
                </a:r>
                <a:r>
                  <a:rPr lang="en-US" spc="-15" dirty="0">
                    <a:cs typeface="Calibri"/>
                  </a:rPr>
                  <a:t>  A </a:t>
                </a:r>
                <a:r>
                  <a:rPr lang="en-US" b="1" spc="-15" dirty="0">
                    <a:cs typeface="Calibri"/>
                  </a:rPr>
                  <a:t>constant voltage source of </a:t>
                </a:r>
                <a14:m>
                  <m:oMath xmlns:m="http://schemas.openxmlformats.org/officeDocument/2006/math">
                    <m:sSub>
                      <m:sSubPr>
                        <m:ctrlPr>
                          <a:rPr lang="en-US" b="1" i="1" spc="-15">
                            <a:solidFill>
                              <a:srgbClr val="0000FF"/>
                            </a:solidFill>
                            <a:latin typeface="Cambria Math" panose="02040503050406030204" pitchFamily="18" charset="0"/>
                            <a:cs typeface="Calibri"/>
                          </a:rPr>
                        </m:ctrlPr>
                      </m:sSubPr>
                      <m:e>
                        <m:r>
                          <a:rPr lang="en-US" b="1" i="1" spc="-15">
                            <a:solidFill>
                              <a:srgbClr val="0000FF"/>
                            </a:solidFill>
                            <a:latin typeface="Cambria Math" panose="02040503050406030204" pitchFamily="18" charset="0"/>
                            <a:cs typeface="Calibri"/>
                          </a:rPr>
                          <m:t>𝑽</m:t>
                        </m:r>
                      </m:e>
                      <m:sub>
                        <m:r>
                          <a:rPr lang="en-US" b="1" i="1" spc="-15">
                            <a:solidFill>
                              <a:srgbClr val="0000FF"/>
                            </a:solidFill>
                            <a:latin typeface="Cambria Math" panose="02040503050406030204" pitchFamily="18" charset="0"/>
                            <a:cs typeface="Calibri"/>
                          </a:rPr>
                          <m:t>𝑫𝑶</m:t>
                        </m:r>
                      </m:sub>
                    </m:sSub>
                  </m:oMath>
                </a14:m>
                <a:r>
                  <a:rPr lang="en-US" spc="-15" dirty="0">
                    <a:solidFill>
                      <a:srgbClr val="0000FF"/>
                    </a:solidFill>
                    <a:cs typeface="Calibri"/>
                  </a:rPr>
                  <a:t> </a:t>
                </a:r>
                <a:r>
                  <a:rPr lang="en-US" spc="-15" dirty="0">
                    <a:cs typeface="Calibri"/>
                  </a:rPr>
                  <a:t>voltage,</a:t>
                </a:r>
              </a:p>
              <a:p>
                <a:pPr marL="482600" lvl="1">
                  <a:spcBef>
                    <a:spcPts val="145"/>
                  </a:spcBef>
                  <a:tabLst>
                    <a:tab pos="711200" algn="l"/>
                  </a:tabLst>
                </a:pPr>
                <a:r>
                  <a:rPr lang="en-US" spc="-15" dirty="0">
                    <a:cs typeface="Calibri"/>
                  </a:rPr>
                  <a:t>			</a:t>
                </a:r>
                <a14:m>
                  <m:oMath xmlns:m="http://schemas.openxmlformats.org/officeDocument/2006/math">
                    <m:sSub>
                      <m:sSubPr>
                        <m:ctrlPr>
                          <a:rPr lang="en-US" b="1" i="1" spc="-15" smtClean="0">
                            <a:solidFill>
                              <a:srgbClr val="0000FF"/>
                            </a:solidFill>
                            <a:latin typeface="Cambria Math" panose="02040503050406030204" pitchFamily="18" charset="0"/>
                            <a:cs typeface="Calibri"/>
                          </a:rPr>
                        </m:ctrlPr>
                      </m:sSubPr>
                      <m:e>
                        <m:r>
                          <a:rPr lang="en-US" b="1" i="1" spc="-15" smtClean="0">
                            <a:solidFill>
                              <a:srgbClr val="0000FF"/>
                            </a:solidFill>
                            <a:latin typeface="Cambria Math" panose="02040503050406030204" pitchFamily="18" charset="0"/>
                            <a:cs typeface="Calibri"/>
                          </a:rPr>
                          <m:t>𝒗</m:t>
                        </m:r>
                      </m:e>
                      <m:sub>
                        <m:r>
                          <a:rPr lang="en-US" b="1" i="1" spc="-15" smtClean="0">
                            <a:solidFill>
                              <a:srgbClr val="0000FF"/>
                            </a:solidFill>
                            <a:latin typeface="Cambria Math" panose="02040503050406030204" pitchFamily="18" charset="0"/>
                            <a:cs typeface="Calibri"/>
                          </a:rPr>
                          <m:t>𝒅</m:t>
                        </m:r>
                      </m:sub>
                    </m:sSub>
                    <m:r>
                      <a:rPr lang="en-US" i="1" spc="-15">
                        <a:solidFill>
                          <a:srgbClr val="0000FF"/>
                        </a:solidFill>
                        <a:latin typeface="Cambria Math" panose="02040503050406030204" pitchFamily="18" charset="0"/>
                        <a:cs typeface="Calibri"/>
                      </a:rPr>
                      <m:t>=</m:t>
                    </m:r>
                    <m:sSub>
                      <m:sSubPr>
                        <m:ctrlPr>
                          <a:rPr lang="en-US" b="1" i="1" spc="-15">
                            <a:solidFill>
                              <a:srgbClr val="0000FF"/>
                            </a:solidFill>
                            <a:latin typeface="Cambria Math" panose="02040503050406030204" pitchFamily="18" charset="0"/>
                            <a:cs typeface="Calibri"/>
                          </a:rPr>
                        </m:ctrlPr>
                      </m:sSubPr>
                      <m:e>
                        <m:r>
                          <a:rPr lang="en-US" b="1" i="1" spc="-15">
                            <a:solidFill>
                              <a:srgbClr val="0000FF"/>
                            </a:solidFill>
                            <a:latin typeface="Cambria Math" panose="02040503050406030204" pitchFamily="18" charset="0"/>
                            <a:cs typeface="Calibri"/>
                          </a:rPr>
                          <m:t>𝑽</m:t>
                        </m:r>
                      </m:e>
                      <m:sub>
                        <m:r>
                          <a:rPr lang="en-US" b="1" i="1" spc="-15">
                            <a:solidFill>
                              <a:srgbClr val="0000FF"/>
                            </a:solidFill>
                            <a:latin typeface="Cambria Math" panose="02040503050406030204" pitchFamily="18" charset="0"/>
                            <a:cs typeface="Calibri"/>
                          </a:rPr>
                          <m:t>𝑫𝑶</m:t>
                        </m:r>
                      </m:sub>
                    </m:sSub>
                    <m:r>
                      <a:rPr lang="en-US" i="1" spc="-15">
                        <a:solidFill>
                          <a:srgbClr val="0000FF"/>
                        </a:solidFill>
                        <a:latin typeface="Cambria Math" panose="02040503050406030204" pitchFamily="18" charset="0"/>
                        <a:cs typeface="Calibri"/>
                      </a:rPr>
                      <m:t>=0.7</m:t>
                    </m:r>
                    <m:r>
                      <a:rPr lang="en-US" i="1" spc="-15">
                        <a:latin typeface="Cambria Math" panose="02040503050406030204" pitchFamily="18" charset="0"/>
                        <a:cs typeface="Calibri"/>
                      </a:rPr>
                      <m:t> </m:t>
                    </m:r>
                    <m:r>
                      <a:rPr lang="en-US" b="1" spc="-15">
                        <a:solidFill>
                          <a:srgbClr val="0000FF"/>
                        </a:solidFill>
                        <a:latin typeface="Cambria Math" panose="02040503050406030204" pitchFamily="18" charset="0"/>
                        <a:cs typeface="Calibri"/>
                      </a:rPr>
                      <m:t>𝐕</m:t>
                    </m:r>
                  </m:oMath>
                </a14:m>
                <a:endParaRPr lang="en-US" spc="-15" dirty="0">
                  <a:latin typeface="Cambria Math" panose="02040503050406030204" pitchFamily="18" charset="0"/>
                  <a:cs typeface="Calibri"/>
                </a:endParaRPr>
              </a:p>
              <a:p>
                <a:pPr marL="482600" lvl="1">
                  <a:spcBef>
                    <a:spcPts val="145"/>
                  </a:spcBef>
                  <a:tabLst>
                    <a:tab pos="711200" algn="l"/>
                  </a:tabLst>
                </a:pPr>
                <a:r>
                  <a:rPr lang="en-US" spc="-15" dirty="0">
                    <a:cs typeface="Calibri"/>
                  </a:rPr>
                  <a:t>			</a:t>
                </a:r>
                <a14:m>
                  <m:oMath xmlns:m="http://schemas.openxmlformats.org/officeDocument/2006/math">
                    <m:r>
                      <a:rPr lang="en-US" b="1" i="1" spc="-15" smtClean="0">
                        <a:solidFill>
                          <a:srgbClr val="FF0000"/>
                        </a:solidFill>
                        <a:latin typeface="Cambria Math" panose="02040503050406030204" pitchFamily="18" charset="0"/>
                        <a:cs typeface="Calibri"/>
                      </a:rPr>
                      <m:t>𝑰</m:t>
                    </m:r>
                    <m:r>
                      <a:rPr lang="en-US" b="0" i="1" spc="-15" smtClean="0">
                        <a:solidFill>
                          <a:srgbClr val="FF0000"/>
                        </a:solidFill>
                        <a:latin typeface="Cambria Math" panose="02040503050406030204" pitchFamily="18" charset="0"/>
                        <a:cs typeface="Calibri"/>
                      </a:rPr>
                      <m:t>&gt;</m:t>
                    </m:r>
                    <m:r>
                      <a:rPr lang="en-US" b="0" i="1" spc="-15" smtClean="0">
                        <a:latin typeface="Cambria Math" panose="02040503050406030204" pitchFamily="18" charset="0"/>
                        <a:cs typeface="Calibri"/>
                      </a:rPr>
                      <m:t>0 </m:t>
                    </m:r>
                    <m:r>
                      <a:rPr lang="en-US" b="1" i="0" spc="-15" smtClean="0">
                        <a:latin typeface="Cambria Math" panose="02040503050406030204" pitchFamily="18" charset="0"/>
                        <a:cs typeface="Calibri"/>
                      </a:rPr>
                      <m:t>𝐦𝐀</m:t>
                    </m:r>
                  </m:oMath>
                </a14:m>
                <a:endParaRPr lang="en-US" dirty="0">
                  <a:cs typeface="Calibri"/>
                </a:endParaRPr>
              </a:p>
              <a:p>
                <a:r>
                  <a:rPr lang="en-US" sz="2400" b="1" dirty="0">
                    <a:solidFill>
                      <a:srgbClr val="FF0000"/>
                    </a:solidFill>
                  </a:rPr>
                  <a:t>Solve:</a:t>
                </a:r>
                <a:r>
                  <a:rPr lang="en-US" sz="2400" dirty="0"/>
                  <a:t> 	</a:t>
                </a:r>
              </a:p>
              <a:p>
                <a:pPr>
                  <a:lnSpc>
                    <a:spcPct val="150000"/>
                  </a:lnSpc>
                </a:pPr>
                <a14:m>
                  <m:oMathPara xmlns:m="http://schemas.openxmlformats.org/officeDocument/2006/math">
                    <m:oMathParaPr>
                      <m:jc m:val="centerGroup"/>
                    </m:oMathParaPr>
                    <m:oMath xmlns:m="http://schemas.openxmlformats.org/officeDocument/2006/math">
                      <m:sSub>
                        <m:sSubPr>
                          <m:ctrlPr>
                            <a:rPr lang="en-US" b="1" i="1" dirty="0" smtClean="0">
                              <a:solidFill>
                                <a:srgbClr val="FF0000"/>
                              </a:solidFill>
                              <a:latin typeface="Cambria Math" panose="02040503050406030204" pitchFamily="18" charset="0"/>
                            </a:rPr>
                          </m:ctrlPr>
                        </m:sSubPr>
                        <m:e>
                          <m:r>
                            <a:rPr lang="en-US" b="1" i="1" dirty="0">
                              <a:solidFill>
                                <a:srgbClr val="FF0000"/>
                              </a:solidFill>
                              <a:latin typeface="Cambria Math" panose="02040503050406030204" pitchFamily="18" charset="0"/>
                            </a:rPr>
                            <m:t>𝒗</m:t>
                          </m:r>
                        </m:e>
                        <m:sub>
                          <m:r>
                            <a:rPr lang="en-US" b="1" i="1" dirty="0">
                              <a:solidFill>
                                <a:srgbClr val="FF0000"/>
                              </a:solidFill>
                              <a:latin typeface="Cambria Math" panose="02040503050406030204" pitchFamily="18" charset="0"/>
                            </a:rPr>
                            <m:t>𝑶</m:t>
                          </m:r>
                        </m:sub>
                      </m:sSub>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𝑣</m:t>
                          </m:r>
                        </m:e>
                        <m:sub>
                          <m:r>
                            <a:rPr lang="en-US" i="1" dirty="0">
                              <a:latin typeface="Cambria Math" panose="02040503050406030204" pitchFamily="18" charset="0"/>
                            </a:rPr>
                            <m:t>𝐼𝑁</m:t>
                          </m:r>
                        </m:sub>
                      </m:sSub>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𝑉</m:t>
                          </m:r>
                        </m:e>
                        <m:sub>
                          <m:r>
                            <a:rPr lang="en-US" i="1" dirty="0">
                              <a:latin typeface="Cambria Math" panose="02040503050406030204" pitchFamily="18" charset="0"/>
                            </a:rPr>
                            <m:t>𝐷𝑂</m:t>
                          </m:r>
                        </m:sub>
                      </m:sSub>
                      <m:r>
                        <a:rPr lang="en-US" i="1" dirty="0">
                          <a:latin typeface="Cambria Math" panose="02040503050406030204" pitchFamily="18" charset="0"/>
                        </a:rPr>
                        <m:t>=0.4−0.7 </m:t>
                      </m:r>
                      <m:r>
                        <m:rPr>
                          <m:sty m:val="p"/>
                        </m:rPr>
                        <a:rPr lang="en-US" dirty="0">
                          <a:latin typeface="Cambria Math" panose="02040503050406030204" pitchFamily="18" charset="0"/>
                        </a:rPr>
                        <m:t>V</m:t>
                      </m:r>
                      <m:r>
                        <a:rPr lang="en-US" i="1" dirty="0">
                          <a:latin typeface="Cambria Math" panose="02040503050406030204" pitchFamily="18" charset="0"/>
                        </a:rPr>
                        <m:t>=−0.3 </m:t>
                      </m:r>
                      <m:r>
                        <m:rPr>
                          <m:sty m:val="p"/>
                        </m:rPr>
                        <a:rPr lang="en-US" dirty="0">
                          <a:latin typeface="Cambria Math" panose="02040503050406030204" pitchFamily="18" charset="0"/>
                        </a:rPr>
                        <m:t>V</m:t>
                      </m:r>
                    </m:oMath>
                  </m:oMathPara>
                </a14:m>
                <a:endParaRPr lang="en-US" b="1" dirty="0"/>
              </a:p>
              <a:p>
                <a:pPr>
                  <a:lnSpc>
                    <a:spcPct val="150000"/>
                  </a:lnSpc>
                </a:pPr>
                <a14:m>
                  <m:oMathPara xmlns:m="http://schemas.openxmlformats.org/officeDocument/2006/math">
                    <m:oMathParaPr>
                      <m:jc m:val="centerGroup"/>
                    </m:oMathParaPr>
                    <m:oMath xmlns:m="http://schemas.openxmlformats.org/officeDocument/2006/math">
                      <m:r>
                        <a:rPr lang="en-US" b="1" i="1" dirty="0" smtClean="0">
                          <a:solidFill>
                            <a:srgbClr val="FF0000"/>
                          </a:solidFill>
                          <a:latin typeface="Cambria Math" panose="02040503050406030204" pitchFamily="18" charset="0"/>
                        </a:rPr>
                        <m:t>𝑰</m:t>
                      </m:r>
                      <m:r>
                        <a:rPr lang="en-US" i="1" dirty="0">
                          <a:latin typeface="Cambria Math" panose="02040503050406030204" pitchFamily="18" charset="0"/>
                        </a:rPr>
                        <m:t>=</m:t>
                      </m:r>
                      <m:f>
                        <m:fPr>
                          <m:ctrlPr>
                            <a:rPr lang="en-US" i="1" dirty="0">
                              <a:latin typeface="Cambria Math" panose="02040503050406030204" pitchFamily="18" charset="0"/>
                            </a:rPr>
                          </m:ctrlPr>
                        </m:fPr>
                        <m:num>
                          <m:sSub>
                            <m:sSubPr>
                              <m:ctrlPr>
                                <a:rPr lang="en-US" i="1" dirty="0">
                                  <a:latin typeface="Cambria Math" panose="02040503050406030204" pitchFamily="18" charset="0"/>
                                </a:rPr>
                              </m:ctrlPr>
                            </m:sSubPr>
                            <m:e>
                              <m:r>
                                <a:rPr lang="en-US" i="1" dirty="0">
                                  <a:latin typeface="Cambria Math" panose="02040503050406030204" pitchFamily="18" charset="0"/>
                                </a:rPr>
                                <m:t>𝑣</m:t>
                              </m:r>
                            </m:e>
                            <m:sub>
                              <m:r>
                                <a:rPr lang="en-US" i="1" dirty="0">
                                  <a:latin typeface="Cambria Math" panose="02040503050406030204" pitchFamily="18" charset="0"/>
                                </a:rPr>
                                <m:t>𝑂</m:t>
                              </m:r>
                            </m:sub>
                          </m:sSub>
                        </m:num>
                        <m:den>
                          <m:sSub>
                            <m:sSubPr>
                              <m:ctrlPr>
                                <a:rPr lang="en-US" i="1" dirty="0">
                                  <a:latin typeface="Cambria Math" panose="02040503050406030204" pitchFamily="18" charset="0"/>
                                </a:rPr>
                              </m:ctrlPr>
                            </m:sSubPr>
                            <m:e>
                              <m:r>
                                <a:rPr lang="en-US" i="1" dirty="0">
                                  <a:latin typeface="Cambria Math" panose="02040503050406030204" pitchFamily="18" charset="0"/>
                                </a:rPr>
                                <m:t>𝑅</m:t>
                              </m:r>
                            </m:e>
                            <m:sub>
                              <m:r>
                                <a:rPr lang="en-US" i="1" dirty="0">
                                  <a:latin typeface="Cambria Math" panose="02040503050406030204" pitchFamily="18" charset="0"/>
                                </a:rPr>
                                <m:t>𝐿</m:t>
                              </m:r>
                            </m:sub>
                          </m:sSub>
                        </m:den>
                      </m:f>
                      <m:r>
                        <a:rPr lang="en-US" i="1" dirty="0">
                          <a:latin typeface="Cambria Math" panose="02040503050406030204" pitchFamily="18" charset="0"/>
                        </a:rPr>
                        <m:t>=</m:t>
                      </m:r>
                      <m:f>
                        <m:fPr>
                          <m:ctrlPr>
                            <a:rPr lang="en-US" i="1" dirty="0">
                              <a:latin typeface="Cambria Math" panose="02040503050406030204" pitchFamily="18" charset="0"/>
                            </a:rPr>
                          </m:ctrlPr>
                        </m:fPr>
                        <m:num>
                          <m:r>
                            <a:rPr lang="en-US" i="1" dirty="0">
                              <a:latin typeface="Cambria Math" panose="02040503050406030204" pitchFamily="18" charset="0"/>
                            </a:rPr>
                            <m:t>−0.3 </m:t>
                          </m:r>
                          <m:r>
                            <m:rPr>
                              <m:sty m:val="p"/>
                            </m:rPr>
                            <a:rPr lang="en-US" dirty="0">
                              <a:latin typeface="Cambria Math" panose="02040503050406030204" pitchFamily="18" charset="0"/>
                            </a:rPr>
                            <m:t>V</m:t>
                          </m:r>
                        </m:num>
                        <m:den>
                          <m:r>
                            <a:rPr lang="en-US" i="1" dirty="0">
                              <a:latin typeface="Cambria Math" panose="02040503050406030204" pitchFamily="18" charset="0"/>
                            </a:rPr>
                            <m:t>2.5</m:t>
                          </m:r>
                          <m:r>
                            <a:rPr lang="en-US" dirty="0">
                              <a:latin typeface="Cambria Math" panose="02040503050406030204" pitchFamily="18" charset="0"/>
                            </a:rPr>
                            <m:t> </m:t>
                          </m:r>
                          <m:r>
                            <m:rPr>
                              <m:sty m:val="p"/>
                            </m:rPr>
                            <a:rPr lang="en-US" dirty="0">
                              <a:latin typeface="Cambria Math" panose="02040503050406030204" pitchFamily="18" charset="0"/>
                            </a:rPr>
                            <m:t>k</m:t>
                          </m:r>
                          <m:r>
                            <a:rPr lang="en-US" dirty="0">
                              <a:latin typeface="Cambria Math" panose="02040503050406030204" pitchFamily="18" charset="0"/>
                              <a:sym typeface="Symbol" panose="05050102010706020507" pitchFamily="18" charset="2"/>
                            </a:rPr>
                            <m:t></m:t>
                          </m:r>
                        </m:den>
                      </m:f>
                      <m:r>
                        <a:rPr lang="en-US" i="1" dirty="0">
                          <a:latin typeface="Cambria Math" panose="02040503050406030204" pitchFamily="18" charset="0"/>
                          <a:sym typeface="Symbol" panose="05050102010706020507" pitchFamily="18" charset="2"/>
                        </a:rPr>
                        <m:t>=</m:t>
                      </m:r>
                      <m:r>
                        <a:rPr lang="en-US" b="1" i="1" dirty="0">
                          <a:solidFill>
                            <a:srgbClr val="FF0000"/>
                          </a:solidFill>
                          <a:latin typeface="Cambria Math" panose="02040503050406030204" pitchFamily="18" charset="0"/>
                          <a:sym typeface="Symbol" panose="05050102010706020507" pitchFamily="18" charset="2"/>
                        </a:rPr>
                        <m:t>−</m:t>
                      </m:r>
                      <m:r>
                        <a:rPr lang="en-US" i="1" dirty="0">
                          <a:solidFill>
                            <a:srgbClr val="FF0000"/>
                          </a:solidFill>
                          <a:latin typeface="Cambria Math" panose="02040503050406030204" pitchFamily="18" charset="0"/>
                          <a:sym typeface="Symbol" panose="05050102010706020507" pitchFamily="18" charset="2"/>
                        </a:rPr>
                        <m:t>0.12 </m:t>
                      </m:r>
                      <m:r>
                        <a:rPr lang="en-US" b="1" dirty="0" smtClean="0">
                          <a:solidFill>
                            <a:srgbClr val="FF0000"/>
                          </a:solidFill>
                          <a:latin typeface="Cambria Math" panose="02040503050406030204" pitchFamily="18" charset="0"/>
                          <a:sym typeface="Symbol" panose="05050102010706020507" pitchFamily="18" charset="2"/>
                        </a:rPr>
                        <m:t>𝐦𝐀</m:t>
                      </m:r>
                      <m:r>
                        <a:rPr lang="en-US" b="1" i="1" dirty="0" smtClean="0">
                          <a:solidFill>
                            <a:srgbClr val="FF0000"/>
                          </a:solidFill>
                          <a:latin typeface="Cambria Math" panose="02040503050406030204" pitchFamily="18" charset="0"/>
                          <a:sym typeface="Symbol" panose="05050102010706020507" pitchFamily="18" charset="2"/>
                        </a:rPr>
                        <m:t>&lt;</m:t>
                      </m:r>
                      <m:r>
                        <a:rPr lang="en-US" b="1" i="1" dirty="0" smtClean="0">
                          <a:solidFill>
                            <a:srgbClr val="FF0000"/>
                          </a:solidFill>
                          <a:latin typeface="Cambria Math" panose="02040503050406030204" pitchFamily="18" charset="0"/>
                          <a:sym typeface="Symbol" panose="05050102010706020507" pitchFamily="18" charset="2"/>
                        </a:rPr>
                        <m:t>𝟎</m:t>
                      </m:r>
                    </m:oMath>
                  </m:oMathPara>
                </a14:m>
                <a:endParaRPr lang="en-US" b="1" dirty="0"/>
              </a:p>
              <a:p>
                <a:pPr marL="25400">
                  <a:spcBef>
                    <a:spcPts val="145"/>
                  </a:spcBef>
                  <a:tabLst>
                    <a:tab pos="711200" algn="l"/>
                  </a:tabLst>
                </a:pPr>
                <a:r>
                  <a:rPr lang="en-US" sz="2400" b="1" dirty="0">
                    <a:solidFill>
                      <a:srgbClr val="FF0000"/>
                    </a:solidFill>
                  </a:rPr>
                  <a:t>Verify:</a:t>
                </a:r>
                <a:r>
                  <a:rPr lang="en-US" b="1" dirty="0">
                    <a:solidFill>
                      <a:srgbClr val="FF0000"/>
                    </a:solidFill>
                  </a:rPr>
                  <a:t>	</a:t>
                </a:r>
                <a:r>
                  <a:rPr lang="en-US" dirty="0"/>
                  <a:t> For </a:t>
                </a:r>
                <a:r>
                  <a:rPr lang="en-US" b="1" spc="-15" dirty="0">
                    <a:cs typeface="Calibri"/>
                  </a:rPr>
                  <a:t>FB 	</a:t>
                </a:r>
                <a14:m>
                  <m:oMath xmlns:m="http://schemas.openxmlformats.org/officeDocument/2006/math">
                    <m:r>
                      <a:rPr lang="en-US" i="1">
                        <a:latin typeface="Cambria Math" panose="02040503050406030204" pitchFamily="18" charset="0"/>
                      </a:rPr>
                      <m:t>→ </m:t>
                    </m:r>
                  </m:oMath>
                </a14:m>
                <a:r>
                  <a:rPr lang="en-US" dirty="0"/>
                  <a:t>	</a:t>
                </a:r>
                <a14:m>
                  <m:oMath xmlns:m="http://schemas.openxmlformats.org/officeDocument/2006/math">
                    <m:r>
                      <a:rPr lang="en-US" b="1" i="1" spc="-15">
                        <a:solidFill>
                          <a:srgbClr val="FF0000"/>
                        </a:solidFill>
                        <a:latin typeface="Cambria Math" panose="02040503050406030204" pitchFamily="18" charset="0"/>
                        <a:cs typeface="Calibri"/>
                      </a:rPr>
                      <m:t>𝑰</m:t>
                    </m:r>
                    <m:r>
                      <a:rPr lang="en-US" i="1" spc="-15">
                        <a:latin typeface="Cambria Math" panose="02040503050406030204" pitchFamily="18" charset="0"/>
                        <a:cs typeface="Calibri"/>
                      </a:rPr>
                      <m:t>&gt;0 </m:t>
                    </m:r>
                    <m:r>
                      <a:rPr lang="en-US" b="1" spc="-15">
                        <a:latin typeface="Cambria Math" panose="02040503050406030204" pitchFamily="18" charset="0"/>
                        <a:cs typeface="Calibri"/>
                      </a:rPr>
                      <m:t>𝐦𝐀</m:t>
                    </m:r>
                  </m:oMath>
                </a14:m>
                <a:endParaRPr lang="en-US" dirty="0">
                  <a:cs typeface="Calibri"/>
                </a:endParaRPr>
              </a:p>
              <a:p>
                <a:r>
                  <a:rPr lang="en-US" b="1" dirty="0"/>
                  <a:t>	</a:t>
                </a:r>
                <a:r>
                  <a:rPr lang="en-US" dirty="0"/>
                  <a:t>Here,</a:t>
                </a:r>
                <a:r>
                  <a:rPr lang="en-US" b="1" spc="-15" dirty="0">
                    <a:solidFill>
                      <a:srgbClr val="FF0000"/>
                    </a:solidFill>
                    <a:cs typeface="Calibri"/>
                  </a:rPr>
                  <a:t> </a:t>
                </a:r>
                <a14:m>
                  <m:oMath xmlns:m="http://schemas.openxmlformats.org/officeDocument/2006/math">
                    <m:r>
                      <a:rPr lang="en-US" b="1" i="1" spc="-15">
                        <a:solidFill>
                          <a:srgbClr val="FF0000"/>
                        </a:solidFill>
                        <a:latin typeface="Cambria Math" panose="02040503050406030204" pitchFamily="18" charset="0"/>
                        <a:cs typeface="Calibri"/>
                      </a:rPr>
                      <m:t>𝑰</m:t>
                    </m:r>
                    <m:r>
                      <a:rPr lang="en-US" b="0" i="1" spc="-15" smtClean="0">
                        <a:solidFill>
                          <a:srgbClr val="FF0000"/>
                        </a:solidFill>
                        <a:latin typeface="Cambria Math" panose="02040503050406030204" pitchFamily="18" charset="0"/>
                        <a:cs typeface="Calibri"/>
                      </a:rPr>
                      <m:t>&lt;</m:t>
                    </m:r>
                    <m:r>
                      <a:rPr lang="en-US" i="1" spc="-15">
                        <a:solidFill>
                          <a:srgbClr val="FF0000"/>
                        </a:solidFill>
                        <a:latin typeface="Cambria Math" panose="02040503050406030204" pitchFamily="18" charset="0"/>
                        <a:cs typeface="Calibri"/>
                      </a:rPr>
                      <m:t>0 </m:t>
                    </m:r>
                    <m:r>
                      <a:rPr lang="en-US" b="1" spc="-15">
                        <a:solidFill>
                          <a:srgbClr val="FF0000"/>
                        </a:solidFill>
                        <a:latin typeface="Cambria Math" panose="02040503050406030204" pitchFamily="18" charset="0"/>
                        <a:cs typeface="Calibri"/>
                      </a:rPr>
                      <m:t>𝐦𝐀</m:t>
                    </m:r>
                  </m:oMath>
                </a14:m>
                <a:r>
                  <a:rPr lang="en-US" dirty="0"/>
                  <a:t>. </a:t>
                </a:r>
                <a:r>
                  <a:rPr lang="en-US" b="1" dirty="0">
                    <a:solidFill>
                      <a:srgbClr val="FF0000"/>
                    </a:solidFill>
                  </a:rPr>
                  <a:t>Assumption is INCORRECT! </a:t>
                </a:r>
                <a:endParaRPr lang="en-US" b="1" dirty="0"/>
              </a:p>
            </p:txBody>
          </p:sp>
        </mc:Choice>
        <mc:Fallback xmlns="">
          <p:sp>
            <p:nvSpPr>
              <p:cNvPr id="7" name="TextBox 6">
                <a:extLst>
                  <a:ext uri="{FF2B5EF4-FFF2-40B4-BE49-F238E27FC236}">
                    <a16:creationId xmlns:a16="http://schemas.microsoft.com/office/drawing/2014/main" id="{9328584A-29FA-0BD0-46CA-80C9C98F03CB}"/>
                  </a:ext>
                </a:extLst>
              </p:cNvPr>
              <p:cNvSpPr txBox="1">
                <a:spLocks noRot="1" noChangeAspect="1" noMove="1" noResize="1" noEditPoints="1" noAdjustHandles="1" noChangeArrowheads="1" noChangeShapeType="1" noTextEdit="1"/>
              </p:cNvSpPr>
              <p:nvPr/>
            </p:nvSpPr>
            <p:spPr>
              <a:xfrm>
                <a:off x="865517" y="2108014"/>
                <a:ext cx="6565093" cy="3623749"/>
              </a:xfrm>
              <a:prstGeom prst="rect">
                <a:avLst/>
              </a:prstGeom>
              <a:blipFill>
                <a:blip r:embed="rId6"/>
                <a:stretch>
                  <a:fillRect l="-1486" t="-1347" b="-1852"/>
                </a:stretch>
              </a:blipFill>
            </p:spPr>
            <p:txBody>
              <a:bodyPr/>
              <a:lstStyle/>
              <a:p>
                <a:r>
                  <a:rPr lang="en-US">
                    <a:noFill/>
                  </a:rPr>
                  <a:t> </a:t>
                </a:r>
              </a:p>
            </p:txBody>
          </p:sp>
        </mc:Fallback>
      </mc:AlternateContent>
      <p:sp>
        <p:nvSpPr>
          <p:cNvPr id="17" name="Rectangle: Rounded Corners 16">
            <a:extLst>
              <a:ext uri="{FF2B5EF4-FFF2-40B4-BE49-F238E27FC236}">
                <a16:creationId xmlns:a16="http://schemas.microsoft.com/office/drawing/2014/main" id="{996BBD2D-F443-41EE-A62A-1B3FCF9249CC}"/>
              </a:ext>
            </a:extLst>
          </p:cNvPr>
          <p:cNvSpPr/>
          <p:nvPr/>
        </p:nvSpPr>
        <p:spPr>
          <a:xfrm>
            <a:off x="4350059" y="4476354"/>
            <a:ext cx="1680012" cy="369332"/>
          </a:xfrm>
          <a:custGeom>
            <a:avLst/>
            <a:gdLst>
              <a:gd name="connsiteX0" fmla="*/ 0 w 1680012"/>
              <a:gd name="connsiteY0" fmla="*/ 61557 h 369332"/>
              <a:gd name="connsiteX1" fmla="*/ 61557 w 1680012"/>
              <a:gd name="connsiteY1" fmla="*/ 0 h 369332"/>
              <a:gd name="connsiteX2" fmla="*/ 549385 w 1680012"/>
              <a:gd name="connsiteY2" fmla="*/ 0 h 369332"/>
              <a:gd name="connsiteX3" fmla="*/ 1052782 w 1680012"/>
              <a:gd name="connsiteY3" fmla="*/ 0 h 369332"/>
              <a:gd name="connsiteX4" fmla="*/ 1618455 w 1680012"/>
              <a:gd name="connsiteY4" fmla="*/ 0 h 369332"/>
              <a:gd name="connsiteX5" fmla="*/ 1680012 w 1680012"/>
              <a:gd name="connsiteY5" fmla="*/ 61557 h 369332"/>
              <a:gd name="connsiteX6" fmla="*/ 1680012 w 1680012"/>
              <a:gd name="connsiteY6" fmla="*/ 307775 h 369332"/>
              <a:gd name="connsiteX7" fmla="*/ 1618455 w 1680012"/>
              <a:gd name="connsiteY7" fmla="*/ 369332 h 369332"/>
              <a:gd name="connsiteX8" fmla="*/ 1083920 w 1680012"/>
              <a:gd name="connsiteY8" fmla="*/ 369332 h 369332"/>
              <a:gd name="connsiteX9" fmla="*/ 580523 w 1680012"/>
              <a:gd name="connsiteY9" fmla="*/ 369332 h 369332"/>
              <a:gd name="connsiteX10" fmla="*/ 61557 w 1680012"/>
              <a:gd name="connsiteY10" fmla="*/ 369332 h 369332"/>
              <a:gd name="connsiteX11" fmla="*/ 0 w 1680012"/>
              <a:gd name="connsiteY11" fmla="*/ 307775 h 369332"/>
              <a:gd name="connsiteX12" fmla="*/ 0 w 1680012"/>
              <a:gd name="connsiteY12" fmla="*/ 61557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80012" h="369332" extrusionOk="0">
                <a:moveTo>
                  <a:pt x="0" y="61557"/>
                </a:moveTo>
                <a:cubicBezTo>
                  <a:pt x="7330" y="28430"/>
                  <a:pt x="21800" y="-7750"/>
                  <a:pt x="61557" y="0"/>
                </a:cubicBezTo>
                <a:cubicBezTo>
                  <a:pt x="193391" y="-21604"/>
                  <a:pt x="376147" y="29397"/>
                  <a:pt x="549385" y="0"/>
                </a:cubicBezTo>
                <a:cubicBezTo>
                  <a:pt x="722623" y="-29397"/>
                  <a:pt x="913319" y="32924"/>
                  <a:pt x="1052782" y="0"/>
                </a:cubicBezTo>
                <a:cubicBezTo>
                  <a:pt x="1192245" y="-32924"/>
                  <a:pt x="1490626" y="8137"/>
                  <a:pt x="1618455" y="0"/>
                </a:cubicBezTo>
                <a:cubicBezTo>
                  <a:pt x="1653711" y="3830"/>
                  <a:pt x="1680265" y="35054"/>
                  <a:pt x="1680012" y="61557"/>
                </a:cubicBezTo>
                <a:cubicBezTo>
                  <a:pt x="1694096" y="184373"/>
                  <a:pt x="1667090" y="229194"/>
                  <a:pt x="1680012" y="307775"/>
                </a:cubicBezTo>
                <a:cubicBezTo>
                  <a:pt x="1685368" y="346795"/>
                  <a:pt x="1648743" y="365552"/>
                  <a:pt x="1618455" y="369332"/>
                </a:cubicBezTo>
                <a:cubicBezTo>
                  <a:pt x="1436171" y="390774"/>
                  <a:pt x="1224342" y="310085"/>
                  <a:pt x="1083920" y="369332"/>
                </a:cubicBezTo>
                <a:cubicBezTo>
                  <a:pt x="943499" y="428579"/>
                  <a:pt x="687550" y="334133"/>
                  <a:pt x="580523" y="369332"/>
                </a:cubicBezTo>
                <a:cubicBezTo>
                  <a:pt x="473496" y="404531"/>
                  <a:pt x="281227" y="324989"/>
                  <a:pt x="61557" y="369332"/>
                </a:cubicBezTo>
                <a:cubicBezTo>
                  <a:pt x="29143" y="377063"/>
                  <a:pt x="4410" y="346958"/>
                  <a:pt x="0" y="307775"/>
                </a:cubicBezTo>
                <a:cubicBezTo>
                  <a:pt x="-1779" y="188557"/>
                  <a:pt x="8239" y="183709"/>
                  <a:pt x="0" y="61557"/>
                </a:cubicBezTo>
                <a:close/>
              </a:path>
            </a:pathLst>
          </a:custGeom>
          <a:noFill/>
          <a:ln w="38100">
            <a:solidFill>
              <a:srgbClr val="FF0000"/>
            </a:solidFill>
            <a:extLst>
              <a:ext uri="{C807C97D-BFC1-408E-A445-0C87EB9F89A2}">
                <ask:lineSketchStyleProps xmlns:ask="http://schemas.microsoft.com/office/drawing/2018/sketchyshapes" sd="2214188587">
                  <a:prstGeom prst="round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8">
            <a:extLst>
              <a:ext uri="{FF2B5EF4-FFF2-40B4-BE49-F238E27FC236}">
                <a16:creationId xmlns:a16="http://schemas.microsoft.com/office/drawing/2014/main" id="{7CD78980-A4AB-2541-E2BC-CBD57E6A7E1C}"/>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1702" t="524" r="-98" b="-421"/>
          <a:stretch/>
        </p:blipFill>
        <p:spPr bwMode="auto">
          <a:xfrm>
            <a:off x="8520496" y="1899970"/>
            <a:ext cx="2650716" cy="1843122"/>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912AA5B8-31CF-9E46-E512-4D49834D3DE1}"/>
                  </a:ext>
                </a:extLst>
              </p:cNvPr>
              <p:cNvSpPr txBox="1"/>
              <p:nvPr/>
            </p:nvSpPr>
            <p:spPr>
              <a:xfrm>
                <a:off x="8851576" y="1466059"/>
                <a:ext cx="1515223"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b="1" i="1">
                          <a:latin typeface="Cambria Math" panose="02040503050406030204" pitchFamily="18" charset="0"/>
                        </a:rPr>
                        <m:t>+</m:t>
                      </m:r>
                      <m:r>
                        <a:rPr lang="en-US" sz="2800" b="1" i="1" smtClean="0">
                          <a:latin typeface="Cambria Math" panose="02040503050406030204" pitchFamily="18" charset="0"/>
                        </a:rPr>
                        <m:t>   </m:t>
                      </m:r>
                      <m:sSub>
                        <m:sSubPr>
                          <m:ctrlPr>
                            <a:rPr lang="en-US" sz="2800" b="1" i="1" smtClean="0">
                              <a:solidFill>
                                <a:srgbClr val="0000FF"/>
                              </a:solidFill>
                              <a:latin typeface="Cambria Math" panose="02040503050406030204" pitchFamily="18" charset="0"/>
                            </a:rPr>
                          </m:ctrlPr>
                        </m:sSubPr>
                        <m:e>
                          <m:r>
                            <a:rPr lang="en-US" sz="2800" b="1" i="1" smtClean="0">
                              <a:solidFill>
                                <a:srgbClr val="0000FF"/>
                              </a:solidFill>
                              <a:latin typeface="Cambria Math" panose="02040503050406030204" pitchFamily="18" charset="0"/>
                            </a:rPr>
                            <m:t>𝒗</m:t>
                          </m:r>
                        </m:e>
                        <m:sub>
                          <m:r>
                            <a:rPr lang="en-US" sz="2800" b="1" i="1" smtClean="0">
                              <a:solidFill>
                                <a:srgbClr val="0000FF"/>
                              </a:solidFill>
                              <a:latin typeface="Cambria Math" panose="02040503050406030204" pitchFamily="18" charset="0"/>
                            </a:rPr>
                            <m:t>𝒅</m:t>
                          </m:r>
                        </m:sub>
                      </m:sSub>
                      <m:r>
                        <a:rPr lang="en-US" sz="2800" b="1" i="1">
                          <a:latin typeface="Cambria Math" panose="02040503050406030204" pitchFamily="18" charset="0"/>
                        </a:rPr>
                        <m:t>−</m:t>
                      </m:r>
                    </m:oMath>
                  </m:oMathPara>
                </a14:m>
                <a:endParaRPr lang="en-US" sz="2800" b="1" dirty="0"/>
              </a:p>
            </p:txBody>
          </p:sp>
        </mc:Choice>
        <mc:Fallback xmlns="">
          <p:sp>
            <p:nvSpPr>
              <p:cNvPr id="14" name="TextBox 13">
                <a:extLst>
                  <a:ext uri="{FF2B5EF4-FFF2-40B4-BE49-F238E27FC236}">
                    <a16:creationId xmlns:a16="http://schemas.microsoft.com/office/drawing/2014/main" id="{912AA5B8-31CF-9E46-E512-4D49834D3DE1}"/>
                  </a:ext>
                </a:extLst>
              </p:cNvPr>
              <p:cNvSpPr txBox="1">
                <a:spLocks noRot="1" noChangeAspect="1" noMove="1" noResize="1" noEditPoints="1" noAdjustHandles="1" noChangeArrowheads="1" noChangeShapeType="1" noTextEdit="1"/>
              </p:cNvSpPr>
              <p:nvPr/>
            </p:nvSpPr>
            <p:spPr>
              <a:xfrm>
                <a:off x="8851576" y="1466059"/>
                <a:ext cx="1515223" cy="523220"/>
              </a:xfrm>
              <a:prstGeom prst="rect">
                <a:avLst/>
              </a:prstGeom>
              <a:blipFill>
                <a:blip r:embed="rId8"/>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449275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animEffect transition="in" filter="fade">
                                      <p:cBhvr>
                                        <p:cTn id="7" dur="500"/>
                                        <p:tgtEl>
                                          <p:spTgt spid="7">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7">
                                            <p:txEl>
                                              <p:pRg st="2" end="2"/>
                                            </p:txEl>
                                          </p:spTgt>
                                        </p:tgtEl>
                                        <p:attrNameLst>
                                          <p:attrName>style.visibility</p:attrName>
                                        </p:attrNameLst>
                                      </p:cBhvr>
                                      <p:to>
                                        <p:strVal val="visible"/>
                                      </p:to>
                                    </p:set>
                                    <p:animEffect transition="in" filter="fade">
                                      <p:cBhvr>
                                        <p:cTn id="10" dur="500"/>
                                        <p:tgtEl>
                                          <p:spTgt spid="7">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animEffect transition="in" filter="fade">
                                      <p:cBhvr>
                                        <p:cTn id="13" dur="500"/>
                                        <p:tgtEl>
                                          <p:spTgt spid="7">
                                            <p:txEl>
                                              <p:pRg st="3" end="3"/>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7">
                                            <p:txEl>
                                              <p:pRg st="7" end="7"/>
                                            </p:txEl>
                                          </p:spTgt>
                                        </p:tgtEl>
                                        <p:attrNameLst>
                                          <p:attrName>style.visibility</p:attrName>
                                        </p:attrNameLst>
                                      </p:cBhvr>
                                      <p:to>
                                        <p:strVal val="visible"/>
                                      </p:to>
                                    </p:set>
                                    <p:animEffect transition="in" filter="fade">
                                      <p:cBhvr>
                                        <p:cTn id="16" dur="500"/>
                                        <p:tgtEl>
                                          <p:spTgt spid="7">
                                            <p:txEl>
                                              <p:pRg st="7" end="7"/>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fade">
                                      <p:cBhvr>
                                        <p:cTn id="24" dur="500"/>
                                        <p:tgtEl>
                                          <p:spTgt spid="3"/>
                                        </p:tgtEl>
                                      </p:cBhvr>
                                    </p:animEffect>
                                  </p:childTnLst>
                                </p:cTn>
                              </p:par>
                              <p:par>
                                <p:cTn id="25" presetID="10" presetClass="entr" presetSubtype="0" fill="hold" nodeType="with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
                                            <p:txEl>
                                              <p:pRg st="5" end="5"/>
                                            </p:txEl>
                                          </p:spTgt>
                                        </p:tgtEl>
                                        <p:attrNameLst>
                                          <p:attrName>style.visibility</p:attrName>
                                        </p:attrNameLst>
                                      </p:cBhvr>
                                      <p:to>
                                        <p:strVal val="visible"/>
                                      </p:to>
                                    </p:set>
                                    <p:animEffect transition="in" filter="fade">
                                      <p:cBhvr>
                                        <p:cTn id="32" dur="500"/>
                                        <p:tgtEl>
                                          <p:spTgt spid="7">
                                            <p:txEl>
                                              <p:pRg st="5" end="5"/>
                                            </p:txEl>
                                          </p:spTgt>
                                        </p:tgtEl>
                                      </p:cBhvr>
                                    </p:animEffect>
                                  </p:childTnLst>
                                </p:cTn>
                              </p:par>
                            </p:childTnLst>
                          </p:cTn>
                        </p:par>
                        <p:par>
                          <p:cTn id="33" fill="hold">
                            <p:stCondLst>
                              <p:cond delay="500"/>
                            </p:stCondLst>
                            <p:childTnLst>
                              <p:par>
                                <p:cTn id="34" presetID="10" presetClass="entr" presetSubtype="0" fill="hold" nodeType="afterEffect">
                                  <p:stCondLst>
                                    <p:cond delay="0"/>
                                  </p:stCondLst>
                                  <p:childTnLst>
                                    <p:set>
                                      <p:cBhvr>
                                        <p:cTn id="35" dur="1" fill="hold">
                                          <p:stCondLst>
                                            <p:cond delay="0"/>
                                          </p:stCondLst>
                                        </p:cTn>
                                        <p:tgtEl>
                                          <p:spTgt spid="7">
                                            <p:txEl>
                                              <p:pRg st="6" end="6"/>
                                            </p:txEl>
                                          </p:spTgt>
                                        </p:tgtEl>
                                        <p:attrNameLst>
                                          <p:attrName>style.visibility</p:attrName>
                                        </p:attrNameLst>
                                      </p:cBhvr>
                                      <p:to>
                                        <p:strVal val="visible"/>
                                      </p:to>
                                    </p:set>
                                    <p:animEffect transition="in" filter="fade">
                                      <p:cBhvr>
                                        <p:cTn id="36" dur="500"/>
                                        <p:tgtEl>
                                          <p:spTgt spid="7">
                                            <p:txEl>
                                              <p:pRg st="6" end="6"/>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7">
                                            <p:txEl>
                                              <p:pRg st="8" end="8"/>
                                            </p:txEl>
                                          </p:spTgt>
                                        </p:tgtEl>
                                        <p:attrNameLst>
                                          <p:attrName>style.visibility</p:attrName>
                                        </p:attrNameLst>
                                      </p:cBhvr>
                                      <p:to>
                                        <p:strVal val="visible"/>
                                      </p:to>
                                    </p:set>
                                    <p:animEffect transition="in" filter="fade">
                                      <p:cBhvr>
                                        <p:cTn id="41" dur="500"/>
                                        <p:tgtEl>
                                          <p:spTgt spid="7">
                                            <p:txEl>
                                              <p:pRg st="8" end="8"/>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fade">
                                      <p:cBhvr>
                                        <p:cTn id="44"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3" grpId="0"/>
      <p:bldP spid="17"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F8C5A5-F8D0-3C5C-52F3-5A30BF2F4C33}"/>
            </a:ext>
          </a:extLst>
        </p:cNvPr>
        <p:cNvGrpSpPr/>
        <p:nvPr/>
      </p:nvGrpSpPr>
      <p:grpSpPr>
        <a:xfrm>
          <a:off x="0" y="0"/>
          <a:ext cx="0" cy="0"/>
          <a:chOff x="0" y="0"/>
          <a:chExt cx="0" cy="0"/>
        </a:xfrm>
      </p:grpSpPr>
      <p:pic>
        <p:nvPicPr>
          <p:cNvPr id="17" name="Picture 6">
            <a:extLst>
              <a:ext uri="{FF2B5EF4-FFF2-40B4-BE49-F238E27FC236}">
                <a16:creationId xmlns:a16="http://schemas.microsoft.com/office/drawing/2014/main" id="{37FCCE45-F4D6-F19C-F50C-2AB52404413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3759"/>
          <a:stretch/>
        </p:blipFill>
        <p:spPr bwMode="auto">
          <a:xfrm>
            <a:off x="8226600" y="4345979"/>
            <a:ext cx="3533814" cy="2373726"/>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a:extLst>
              <a:ext uri="{FF2B5EF4-FFF2-40B4-BE49-F238E27FC236}">
                <a16:creationId xmlns:a16="http://schemas.microsoft.com/office/drawing/2014/main" id="{CB371847-5B0C-CE31-190B-D02F7AB4AC10}"/>
              </a:ext>
            </a:extLst>
          </p:cNvPr>
          <p:cNvSpPr>
            <a:spLocks noGrp="1"/>
          </p:cNvSpPr>
          <p:nvPr>
            <p:ph type="title"/>
          </p:nvPr>
        </p:nvSpPr>
        <p:spPr>
          <a:xfrm>
            <a:off x="838200" y="365125"/>
            <a:ext cx="10515600" cy="1325563"/>
          </a:xfrm>
        </p:spPr>
        <p:txBody>
          <a:bodyPr/>
          <a:lstStyle/>
          <a:p>
            <a:r>
              <a:rPr lang="en-US" dirty="0"/>
              <a:t>Example Problems (Ideal Diode)</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D5A6E0B5-97CC-2B7C-8609-EC8FF60E4DEE}"/>
                  </a:ext>
                </a:extLst>
              </p:cNvPr>
              <p:cNvSpPr txBox="1"/>
              <p:nvPr/>
            </p:nvSpPr>
            <p:spPr>
              <a:xfrm>
                <a:off x="865516" y="1591677"/>
                <a:ext cx="3555563" cy="461665"/>
              </a:xfrm>
              <a:prstGeom prst="rect">
                <a:avLst/>
              </a:prstGeom>
              <a:noFill/>
            </p:spPr>
            <p:txBody>
              <a:bodyPr wrap="square" rtlCol="0">
                <a:spAutoFit/>
              </a:bodyPr>
              <a:lstStyle/>
              <a:p>
                <a:r>
                  <a:rPr lang="en-US" sz="2400" dirty="0">
                    <a:solidFill>
                      <a:schemeClr val="accent1">
                        <a:lumMod val="75000"/>
                      </a:schemeClr>
                    </a:solidFill>
                  </a:rPr>
                  <a:t>Example 4: </a:t>
                </a:r>
                <a14:m>
                  <m:oMath xmlns:m="http://schemas.openxmlformats.org/officeDocument/2006/math">
                    <m:sSub>
                      <m:sSubPr>
                        <m:ctrlPr>
                          <a:rPr lang="en-US" sz="2400" i="1">
                            <a:solidFill>
                              <a:schemeClr val="accent1">
                                <a:lumMod val="75000"/>
                              </a:schemeClr>
                            </a:solidFill>
                            <a:latin typeface="Cambria Math" panose="02040503050406030204" pitchFamily="18" charset="0"/>
                          </a:rPr>
                        </m:ctrlPr>
                      </m:sSubPr>
                      <m:e>
                        <m:r>
                          <a:rPr lang="en-US" sz="2400" i="1">
                            <a:solidFill>
                              <a:schemeClr val="accent1">
                                <a:lumMod val="75000"/>
                              </a:schemeClr>
                            </a:solidFill>
                            <a:latin typeface="Cambria Math" panose="02040503050406030204" pitchFamily="18" charset="0"/>
                          </a:rPr>
                          <m:t>𝑅</m:t>
                        </m:r>
                      </m:e>
                      <m:sub>
                        <m:r>
                          <a:rPr lang="en-US" sz="2400" i="1">
                            <a:solidFill>
                              <a:schemeClr val="accent1">
                                <a:lumMod val="75000"/>
                              </a:schemeClr>
                            </a:solidFill>
                            <a:latin typeface="Cambria Math" panose="02040503050406030204" pitchFamily="18" charset="0"/>
                          </a:rPr>
                          <m:t>𝐿</m:t>
                        </m:r>
                      </m:sub>
                    </m:sSub>
                    <m:r>
                      <a:rPr lang="en-US" sz="2400" i="1">
                        <a:solidFill>
                          <a:schemeClr val="accent1">
                            <a:lumMod val="75000"/>
                          </a:schemeClr>
                        </a:solidFill>
                        <a:latin typeface="Cambria Math" panose="02040503050406030204" pitchFamily="18" charset="0"/>
                      </a:rPr>
                      <m:t>=2.5</m:t>
                    </m:r>
                    <m:r>
                      <a:rPr lang="en-US" sz="2400" b="1">
                        <a:solidFill>
                          <a:schemeClr val="accent1">
                            <a:lumMod val="75000"/>
                          </a:schemeClr>
                        </a:solidFill>
                        <a:latin typeface="Cambria Math" panose="02040503050406030204" pitchFamily="18" charset="0"/>
                      </a:rPr>
                      <m:t> </m:t>
                    </m:r>
                    <m:r>
                      <a:rPr lang="en-US" sz="2400" b="1">
                        <a:solidFill>
                          <a:schemeClr val="accent1">
                            <a:lumMod val="75000"/>
                          </a:schemeClr>
                        </a:solidFill>
                        <a:latin typeface="Cambria Math" panose="02040503050406030204" pitchFamily="18" charset="0"/>
                      </a:rPr>
                      <m:t>𝐤</m:t>
                    </m:r>
                    <m:r>
                      <a:rPr lang="en-US" sz="2400" b="1">
                        <a:solidFill>
                          <a:schemeClr val="accent1">
                            <a:lumMod val="75000"/>
                          </a:schemeClr>
                        </a:solidFill>
                        <a:latin typeface="Cambria Math" panose="02040503050406030204" pitchFamily="18" charset="0"/>
                      </a:rPr>
                      <m:t>𝛀</m:t>
                    </m:r>
                  </m:oMath>
                </a14:m>
                <a:endParaRPr lang="en-US" sz="2400" dirty="0">
                  <a:solidFill>
                    <a:schemeClr val="accent1">
                      <a:lumMod val="75000"/>
                    </a:schemeClr>
                  </a:solidFill>
                </a:endParaRPr>
              </a:p>
            </p:txBody>
          </p:sp>
        </mc:Choice>
        <mc:Fallback xmlns="">
          <p:sp>
            <p:nvSpPr>
              <p:cNvPr id="5" name="TextBox 4">
                <a:extLst>
                  <a:ext uri="{FF2B5EF4-FFF2-40B4-BE49-F238E27FC236}">
                    <a16:creationId xmlns:a16="http://schemas.microsoft.com/office/drawing/2014/main" id="{D5A6E0B5-97CC-2B7C-8609-EC8FF60E4DEE}"/>
                  </a:ext>
                </a:extLst>
              </p:cNvPr>
              <p:cNvSpPr txBox="1">
                <a:spLocks noRot="1" noChangeAspect="1" noMove="1" noResize="1" noEditPoints="1" noAdjustHandles="1" noChangeArrowheads="1" noChangeShapeType="1" noTextEdit="1"/>
              </p:cNvSpPr>
              <p:nvPr/>
            </p:nvSpPr>
            <p:spPr>
              <a:xfrm>
                <a:off x="865516" y="1591677"/>
                <a:ext cx="3555563" cy="461665"/>
              </a:xfrm>
              <a:prstGeom prst="rect">
                <a:avLst/>
              </a:prstGeom>
              <a:blipFill>
                <a:blip r:embed="rId3"/>
                <a:stretch>
                  <a:fillRect l="-2744" t="-10526" b="-28947"/>
                </a:stretch>
              </a:blipFill>
            </p:spPr>
            <p:txBody>
              <a:bodyPr/>
              <a:lstStyle/>
              <a:p>
                <a:r>
                  <a:rPr lang="en-US">
                    <a:noFill/>
                  </a:rPr>
                  <a:t> </a:t>
                </a:r>
              </a:p>
            </p:txBody>
          </p:sp>
        </mc:Fallback>
      </mc:AlternateContent>
      <p:sp>
        <p:nvSpPr>
          <p:cNvPr id="11" name="Arrow: Right 10">
            <a:extLst>
              <a:ext uri="{FF2B5EF4-FFF2-40B4-BE49-F238E27FC236}">
                <a16:creationId xmlns:a16="http://schemas.microsoft.com/office/drawing/2014/main" id="{E4923D7C-350D-CAB7-F8BE-D4889896C422}"/>
              </a:ext>
            </a:extLst>
          </p:cNvPr>
          <p:cNvSpPr/>
          <p:nvPr/>
        </p:nvSpPr>
        <p:spPr>
          <a:xfrm rot="5400000">
            <a:off x="8804900" y="3350595"/>
            <a:ext cx="1371215" cy="336784"/>
          </a:xfrm>
          <a:prstGeom prst="rightArrow">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60948548-BEFA-78C6-614A-6376D7E1F788}"/>
                  </a:ext>
                </a:extLst>
              </p:cNvPr>
              <p:cNvSpPr txBox="1"/>
              <p:nvPr/>
            </p:nvSpPr>
            <p:spPr>
              <a:xfrm>
                <a:off x="865517" y="2108014"/>
                <a:ext cx="6565093" cy="3803605"/>
              </a:xfrm>
              <a:prstGeom prst="rect">
                <a:avLst/>
              </a:prstGeom>
              <a:noFill/>
            </p:spPr>
            <p:txBody>
              <a:bodyPr wrap="square">
                <a:spAutoFit/>
              </a:bodyPr>
              <a:lstStyle/>
              <a:p>
                <a:pPr marL="25400">
                  <a:spcBef>
                    <a:spcPts val="145"/>
                  </a:spcBef>
                  <a:tabLst>
                    <a:tab pos="711200" algn="l"/>
                  </a:tabLst>
                </a:pPr>
                <a:r>
                  <a:rPr lang="en-US" sz="2400" b="1" strike="sngStrike" spc="-5" dirty="0">
                    <a:solidFill>
                      <a:srgbClr val="FF0000"/>
                    </a:solidFill>
                    <a:cs typeface="Calibri"/>
                  </a:rPr>
                  <a:t>Assume</a:t>
                </a:r>
                <a:r>
                  <a:rPr lang="en-US" sz="2400" strike="sngStrike" spc="-5" dirty="0">
                    <a:solidFill>
                      <a:srgbClr val="FF0000"/>
                    </a:solidFill>
                    <a:cs typeface="Calibri"/>
                  </a:rPr>
                  <a:t>: </a:t>
                </a:r>
                <a:endParaRPr lang="en-US" sz="2400" strike="sngStrike" spc="-15" dirty="0">
                  <a:cs typeface="Calibri"/>
                </a:endParaRPr>
              </a:p>
              <a:p>
                <a:pPr marL="482600" lvl="1">
                  <a:spcBef>
                    <a:spcPts val="145"/>
                  </a:spcBef>
                  <a:tabLst>
                    <a:tab pos="711200" algn="l"/>
                  </a:tabLst>
                </a:pPr>
                <a:r>
                  <a:rPr lang="en-US" sz="2400" b="1" i="0" spc="-15" dirty="0">
                    <a:latin typeface="+mj-lt"/>
                    <a:cs typeface="Calibri"/>
                  </a:rPr>
                  <a:t>Diode</a:t>
                </a:r>
                <a:r>
                  <a:rPr lang="en-US" sz="2400" b="1" spc="-15" dirty="0">
                    <a:cs typeface="Calibri"/>
                  </a:rPr>
                  <a:t> </a:t>
                </a:r>
                <a:r>
                  <a:rPr lang="en-US" sz="2400" spc="-15" dirty="0">
                    <a:cs typeface="Calibri"/>
                  </a:rPr>
                  <a:t>is in </a:t>
                </a:r>
                <a:r>
                  <a:rPr lang="en-US" sz="2400" b="1" spc="-15" dirty="0">
                    <a:cs typeface="Calibri"/>
                  </a:rPr>
                  <a:t>RB:</a:t>
                </a:r>
                <a:r>
                  <a:rPr lang="en-US" sz="2400" spc="-15" dirty="0">
                    <a:cs typeface="Calibri"/>
                  </a:rPr>
                  <a:t>  An </a:t>
                </a:r>
                <a:r>
                  <a:rPr lang="en-US" sz="2400" b="1" i="0" spc="-15" dirty="0">
                    <a:latin typeface="+mj-lt"/>
                    <a:cs typeface="Calibri"/>
                  </a:rPr>
                  <a:t>open circuit</a:t>
                </a:r>
                <a:r>
                  <a:rPr lang="en-US" sz="2400" spc="-15" dirty="0">
                    <a:cs typeface="Calibri"/>
                  </a:rPr>
                  <a:t>,</a:t>
                </a:r>
              </a:p>
              <a:p>
                <a:pPr marL="482600" lvl="1">
                  <a:spcBef>
                    <a:spcPts val="145"/>
                  </a:spcBef>
                  <a:tabLst>
                    <a:tab pos="711200" algn="l"/>
                  </a:tabLst>
                </a:pPr>
                <a:r>
                  <a:rPr lang="en-US" sz="2400" spc="-15" dirty="0">
                    <a:cs typeface="Calibri"/>
                  </a:rPr>
                  <a:t>			</a:t>
                </a:r>
                <a14:m>
                  <m:oMath xmlns:m="http://schemas.openxmlformats.org/officeDocument/2006/math">
                    <m:sSub>
                      <m:sSubPr>
                        <m:ctrlPr>
                          <a:rPr lang="en-US" sz="2400" b="1" i="1" spc="-15" smtClean="0">
                            <a:solidFill>
                              <a:srgbClr val="0000FF"/>
                            </a:solidFill>
                            <a:latin typeface="Cambria Math" panose="02040503050406030204" pitchFamily="18" charset="0"/>
                            <a:cs typeface="Calibri"/>
                          </a:rPr>
                        </m:ctrlPr>
                      </m:sSubPr>
                      <m:e>
                        <m:r>
                          <a:rPr lang="en-US" sz="2400" b="1" i="1" spc="-15" smtClean="0">
                            <a:solidFill>
                              <a:srgbClr val="0000FF"/>
                            </a:solidFill>
                            <a:latin typeface="Cambria Math" panose="02040503050406030204" pitchFamily="18" charset="0"/>
                            <a:cs typeface="Calibri"/>
                          </a:rPr>
                          <m:t>𝒗</m:t>
                        </m:r>
                      </m:e>
                      <m:sub>
                        <m:r>
                          <a:rPr lang="en-US" sz="2400" b="1" i="1" spc="-15" smtClean="0">
                            <a:solidFill>
                              <a:srgbClr val="0000FF"/>
                            </a:solidFill>
                            <a:latin typeface="Cambria Math" panose="02040503050406030204" pitchFamily="18" charset="0"/>
                            <a:cs typeface="Calibri"/>
                          </a:rPr>
                          <m:t>𝒅</m:t>
                        </m:r>
                      </m:sub>
                    </m:sSub>
                    <m:r>
                      <a:rPr lang="en-US" sz="2400" b="0" i="1" spc="-15" smtClean="0">
                        <a:solidFill>
                          <a:srgbClr val="0000FF"/>
                        </a:solidFill>
                        <a:latin typeface="Cambria Math" panose="02040503050406030204" pitchFamily="18" charset="0"/>
                        <a:cs typeface="Calibri"/>
                      </a:rPr>
                      <m:t>&lt;</m:t>
                    </m:r>
                    <m:sSub>
                      <m:sSubPr>
                        <m:ctrlPr>
                          <a:rPr lang="en-US" sz="2400" b="1" i="1" spc="-15">
                            <a:solidFill>
                              <a:srgbClr val="0000FF"/>
                            </a:solidFill>
                            <a:latin typeface="Cambria Math" panose="02040503050406030204" pitchFamily="18" charset="0"/>
                            <a:cs typeface="Calibri"/>
                          </a:rPr>
                        </m:ctrlPr>
                      </m:sSubPr>
                      <m:e>
                        <m:r>
                          <a:rPr lang="en-US" sz="2400" b="1" i="1" spc="-15">
                            <a:solidFill>
                              <a:srgbClr val="0000FF"/>
                            </a:solidFill>
                            <a:latin typeface="Cambria Math" panose="02040503050406030204" pitchFamily="18" charset="0"/>
                            <a:cs typeface="Calibri"/>
                          </a:rPr>
                          <m:t>𝑽</m:t>
                        </m:r>
                      </m:e>
                      <m:sub>
                        <m:r>
                          <a:rPr lang="en-US" sz="2400" b="1" i="1" spc="-15">
                            <a:solidFill>
                              <a:srgbClr val="0000FF"/>
                            </a:solidFill>
                            <a:latin typeface="Cambria Math" panose="02040503050406030204" pitchFamily="18" charset="0"/>
                            <a:cs typeface="Calibri"/>
                          </a:rPr>
                          <m:t>𝑫𝑶</m:t>
                        </m:r>
                      </m:sub>
                    </m:sSub>
                    <m:r>
                      <a:rPr lang="en-US" sz="2400" b="0" i="0" spc="-15" smtClean="0">
                        <a:solidFill>
                          <a:srgbClr val="0000FF"/>
                        </a:solidFill>
                        <a:latin typeface="Cambria Math" panose="02040503050406030204" pitchFamily="18" charset="0"/>
                        <a:cs typeface="Calibri"/>
                      </a:rPr>
                      <m:t>=</m:t>
                    </m:r>
                  </m:oMath>
                </a14:m>
                <a:r>
                  <a:rPr lang="en-US" sz="2400" spc="-15" dirty="0">
                    <a:latin typeface="Cambria Math" panose="02040503050406030204" pitchFamily="18" charset="0"/>
                    <a:cs typeface="Calibri"/>
                  </a:rPr>
                  <a:t> 0.7 V</a:t>
                </a:r>
              </a:p>
              <a:p>
                <a:pPr marL="482600" lvl="1">
                  <a:spcBef>
                    <a:spcPts val="145"/>
                  </a:spcBef>
                  <a:tabLst>
                    <a:tab pos="711200" algn="l"/>
                  </a:tabLst>
                </a:pPr>
                <a:r>
                  <a:rPr lang="en-US" sz="2400" spc="-15" dirty="0">
                    <a:cs typeface="Calibri"/>
                  </a:rPr>
                  <a:t>			</a:t>
                </a:r>
                <a14:m>
                  <m:oMath xmlns:m="http://schemas.openxmlformats.org/officeDocument/2006/math">
                    <m:r>
                      <a:rPr lang="en-US" sz="2400" b="1" i="1" spc="-15" smtClean="0">
                        <a:solidFill>
                          <a:srgbClr val="FF0000"/>
                        </a:solidFill>
                        <a:latin typeface="Cambria Math" panose="02040503050406030204" pitchFamily="18" charset="0"/>
                        <a:cs typeface="Calibri"/>
                      </a:rPr>
                      <m:t>𝑰</m:t>
                    </m:r>
                    <m:r>
                      <a:rPr lang="en-US" sz="2400" b="0" i="1" spc="-15" smtClean="0">
                        <a:solidFill>
                          <a:srgbClr val="FF0000"/>
                        </a:solidFill>
                        <a:latin typeface="Cambria Math" panose="02040503050406030204" pitchFamily="18" charset="0"/>
                        <a:cs typeface="Calibri"/>
                      </a:rPr>
                      <m:t>=</m:t>
                    </m:r>
                    <m:r>
                      <a:rPr lang="en-US" sz="2400" b="0" i="1" spc="-15" smtClean="0">
                        <a:latin typeface="Cambria Math" panose="02040503050406030204" pitchFamily="18" charset="0"/>
                        <a:cs typeface="Calibri"/>
                      </a:rPr>
                      <m:t>0 </m:t>
                    </m:r>
                    <m:r>
                      <a:rPr lang="en-US" sz="2400" b="1" i="0" spc="-15" smtClean="0">
                        <a:latin typeface="Cambria Math" panose="02040503050406030204" pitchFamily="18" charset="0"/>
                        <a:cs typeface="Calibri"/>
                      </a:rPr>
                      <m:t>𝐦𝐀</m:t>
                    </m:r>
                  </m:oMath>
                </a14:m>
                <a:r>
                  <a:rPr lang="en-US" sz="2400" dirty="0">
                    <a:cs typeface="Calibri"/>
                  </a:rPr>
                  <a:t> </a:t>
                </a:r>
              </a:p>
              <a:p>
                <a:pPr marL="482600" lvl="1">
                  <a:spcBef>
                    <a:spcPts val="145"/>
                  </a:spcBef>
                  <a:tabLst>
                    <a:tab pos="711200" algn="l"/>
                  </a:tabLst>
                </a:pPr>
                <a:endParaRPr lang="en-US" dirty="0">
                  <a:cs typeface="Calibri"/>
                </a:endParaRPr>
              </a:p>
              <a:p>
                <a:pPr marL="482600" lvl="1">
                  <a:spcBef>
                    <a:spcPts val="145"/>
                  </a:spcBef>
                  <a:tabLst>
                    <a:tab pos="711200" algn="l"/>
                  </a:tabLst>
                </a:pPr>
                <a:endParaRPr lang="en-US" dirty="0">
                  <a:cs typeface="Calibri"/>
                </a:endParaRPr>
              </a:p>
              <a:p>
                <a:r>
                  <a:rPr lang="en-US" sz="2400" b="1" dirty="0">
                    <a:solidFill>
                      <a:srgbClr val="FF0000"/>
                    </a:solidFill>
                  </a:rPr>
                  <a:t>Solve:</a:t>
                </a:r>
                <a:r>
                  <a:rPr lang="en-US" sz="2400" dirty="0"/>
                  <a:t> 	</a:t>
                </a:r>
              </a:p>
              <a:p>
                <a:pPr>
                  <a:lnSpc>
                    <a:spcPct val="150000"/>
                  </a:lnSpc>
                </a:pPr>
                <a14:m>
                  <m:oMathPara xmlns:m="http://schemas.openxmlformats.org/officeDocument/2006/math">
                    <m:oMathParaPr>
                      <m:jc m:val="centerGroup"/>
                    </m:oMathParaPr>
                    <m:oMath xmlns:m="http://schemas.openxmlformats.org/officeDocument/2006/math">
                      <m:r>
                        <a:rPr lang="en-US" b="1" i="1" dirty="0">
                          <a:solidFill>
                            <a:srgbClr val="FF0000"/>
                          </a:solidFill>
                          <a:latin typeface="Cambria Math" panose="02040503050406030204" pitchFamily="18" charset="0"/>
                        </a:rPr>
                        <m:t>𝑰</m:t>
                      </m:r>
                      <m:r>
                        <a:rPr lang="en-US" i="1" dirty="0">
                          <a:latin typeface="Cambria Math" panose="02040503050406030204" pitchFamily="18" charset="0"/>
                        </a:rPr>
                        <m:t>=0 </m:t>
                      </m:r>
                      <m:r>
                        <a:rPr lang="en-US" b="1" dirty="0">
                          <a:latin typeface="Cambria Math" panose="02040503050406030204" pitchFamily="18" charset="0"/>
                        </a:rPr>
                        <m:t>𝐦𝐀</m:t>
                      </m:r>
                    </m:oMath>
                  </m:oMathPara>
                </a14:m>
                <a:endParaRPr lang="en-US" b="1" dirty="0"/>
              </a:p>
              <a:p>
                <a:pPr>
                  <a:lnSpc>
                    <a:spcPct val="150000"/>
                  </a:lnSpc>
                </a:pPr>
                <a14:m>
                  <m:oMathPara xmlns:m="http://schemas.openxmlformats.org/officeDocument/2006/math">
                    <m:oMathParaPr>
                      <m:jc m:val="centerGroup"/>
                    </m:oMathParaPr>
                    <m:oMath xmlns:m="http://schemas.openxmlformats.org/officeDocument/2006/math">
                      <m:sSub>
                        <m:sSubPr>
                          <m:ctrlPr>
                            <a:rPr lang="en-US" b="1" i="1" dirty="0" smtClean="0">
                              <a:solidFill>
                                <a:srgbClr val="FF0000"/>
                              </a:solidFill>
                              <a:latin typeface="Cambria Math" panose="02040503050406030204" pitchFamily="18" charset="0"/>
                            </a:rPr>
                          </m:ctrlPr>
                        </m:sSubPr>
                        <m:e>
                          <m:r>
                            <a:rPr lang="en-US" b="1" i="1" dirty="0">
                              <a:solidFill>
                                <a:srgbClr val="FF0000"/>
                              </a:solidFill>
                              <a:latin typeface="Cambria Math" panose="02040503050406030204" pitchFamily="18" charset="0"/>
                            </a:rPr>
                            <m:t>𝒗</m:t>
                          </m:r>
                        </m:e>
                        <m:sub>
                          <m:r>
                            <a:rPr lang="en-US" b="1" i="1" dirty="0">
                              <a:solidFill>
                                <a:srgbClr val="FF0000"/>
                              </a:solidFill>
                              <a:latin typeface="Cambria Math" panose="02040503050406030204" pitchFamily="18" charset="0"/>
                            </a:rPr>
                            <m:t>𝑶</m:t>
                          </m:r>
                        </m:sub>
                      </m:sSub>
                      <m:r>
                        <a:rPr lang="en-US" i="1" dirty="0">
                          <a:latin typeface="Cambria Math" panose="02040503050406030204" pitchFamily="18" charset="0"/>
                        </a:rPr>
                        <m:t>=</m:t>
                      </m:r>
                      <m:r>
                        <a:rPr lang="en-US" b="1" i="1" dirty="0" smtClean="0">
                          <a:latin typeface="Cambria Math" panose="02040503050406030204" pitchFamily="18" charset="0"/>
                        </a:rPr>
                        <m:t>𝟎</m:t>
                      </m:r>
                      <m:r>
                        <a:rPr lang="en-US" b="1" i="1" dirty="0">
                          <a:latin typeface="Cambria Math" panose="02040503050406030204" pitchFamily="18" charset="0"/>
                        </a:rPr>
                        <m:t> </m:t>
                      </m:r>
                      <m:r>
                        <a:rPr lang="en-US" b="1" i="1" dirty="0">
                          <a:latin typeface="Cambria Math" panose="02040503050406030204" pitchFamily="18" charset="0"/>
                        </a:rPr>
                        <m:t>𝐕</m:t>
                      </m:r>
                    </m:oMath>
                  </m:oMathPara>
                </a14:m>
                <a:endParaRPr lang="en-US" b="1" dirty="0"/>
              </a:p>
              <a:p>
                <a:pPr>
                  <a:lnSpc>
                    <a:spcPct val="150000"/>
                  </a:lnSpc>
                </a:pPr>
                <a14:m>
                  <m:oMathPara xmlns:m="http://schemas.openxmlformats.org/officeDocument/2006/math">
                    <m:oMathParaPr>
                      <m:jc m:val="centerGroup"/>
                    </m:oMathParaPr>
                    <m:oMath xmlns:m="http://schemas.openxmlformats.org/officeDocument/2006/math">
                      <m:sSub>
                        <m:sSubPr>
                          <m:ctrlPr>
                            <a:rPr lang="en-US" b="1" i="1" smtClean="0">
                              <a:solidFill>
                                <a:srgbClr val="0000FF"/>
                              </a:solidFill>
                              <a:latin typeface="Cambria Math" panose="02040503050406030204" pitchFamily="18" charset="0"/>
                            </a:rPr>
                          </m:ctrlPr>
                        </m:sSubPr>
                        <m:e>
                          <m:r>
                            <a:rPr lang="en-US" b="1" i="1" smtClean="0">
                              <a:solidFill>
                                <a:srgbClr val="0000FF"/>
                              </a:solidFill>
                              <a:latin typeface="Cambria Math" panose="02040503050406030204" pitchFamily="18" charset="0"/>
                            </a:rPr>
                            <m:t>𝒗</m:t>
                          </m:r>
                        </m:e>
                        <m:sub>
                          <m:r>
                            <a:rPr lang="en-US" b="1" i="1" smtClean="0">
                              <a:solidFill>
                                <a:srgbClr val="0000FF"/>
                              </a:solidFill>
                              <a:latin typeface="Cambria Math" panose="02040503050406030204" pitchFamily="18" charset="0"/>
                            </a:rPr>
                            <m:t>𝒅</m:t>
                          </m:r>
                        </m:sub>
                      </m:sSub>
                      <m:r>
                        <a:rPr lang="en-US" b="1" i="1" smtClean="0">
                          <a:solidFill>
                            <a:srgbClr val="0000FF"/>
                          </a:solidFill>
                          <a:latin typeface="Cambria Math" panose="02040503050406030204" pitchFamily="18" charset="0"/>
                        </a:rPr>
                        <m:t>=</m:t>
                      </m:r>
                      <m:sSub>
                        <m:sSubPr>
                          <m:ctrlPr>
                            <a:rPr lang="en-US" b="1" i="1" smtClean="0">
                              <a:latin typeface="Cambria Math" panose="02040503050406030204" pitchFamily="18" charset="0"/>
                            </a:rPr>
                          </m:ctrlPr>
                        </m:sSubPr>
                        <m:e>
                          <m:r>
                            <a:rPr lang="en-US" b="1" i="1" smtClean="0">
                              <a:latin typeface="Cambria Math" panose="02040503050406030204" pitchFamily="18" charset="0"/>
                            </a:rPr>
                            <m:t>𝒗</m:t>
                          </m:r>
                        </m:e>
                        <m:sub>
                          <m:r>
                            <a:rPr lang="en-US" b="1" i="1" smtClean="0">
                              <a:latin typeface="Cambria Math" panose="02040503050406030204" pitchFamily="18" charset="0"/>
                            </a:rPr>
                            <m:t>𝑰𝑵</m:t>
                          </m:r>
                        </m:sub>
                      </m:sSub>
                      <m:r>
                        <a:rPr lang="en-US" b="1"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rPr>
                            <m:t>𝒗</m:t>
                          </m:r>
                        </m:e>
                        <m:sub>
                          <m:r>
                            <a:rPr lang="en-US" b="1" i="1">
                              <a:latin typeface="Cambria Math" panose="02040503050406030204" pitchFamily="18" charset="0"/>
                            </a:rPr>
                            <m:t>𝑶</m:t>
                          </m:r>
                        </m:sub>
                      </m:sSub>
                      <m:r>
                        <a:rPr lang="en-US" b="1" i="1">
                          <a:latin typeface="Cambria Math" panose="02040503050406030204" pitchFamily="18" charset="0"/>
                        </a:rPr>
                        <m:t>=</m:t>
                      </m:r>
                      <m:r>
                        <a:rPr lang="en-US" b="1" i="1" dirty="0">
                          <a:solidFill>
                            <a:srgbClr val="0000FF"/>
                          </a:solidFill>
                          <a:latin typeface="Cambria Math" panose="02040503050406030204" pitchFamily="18" charset="0"/>
                        </a:rPr>
                        <m:t>𝟎</m:t>
                      </m:r>
                      <m:r>
                        <a:rPr lang="en-US" b="1" i="1" dirty="0">
                          <a:solidFill>
                            <a:srgbClr val="0000FF"/>
                          </a:solidFill>
                          <a:latin typeface="Cambria Math" panose="02040503050406030204" pitchFamily="18" charset="0"/>
                        </a:rPr>
                        <m:t>.</m:t>
                      </m:r>
                      <m:r>
                        <a:rPr lang="en-US" b="1" i="1" dirty="0">
                          <a:solidFill>
                            <a:srgbClr val="0000FF"/>
                          </a:solidFill>
                          <a:latin typeface="Cambria Math" panose="02040503050406030204" pitchFamily="18" charset="0"/>
                        </a:rPr>
                        <m:t>𝟒</m:t>
                      </m:r>
                      <m:r>
                        <a:rPr lang="en-US" b="1" i="1" dirty="0" smtClean="0">
                          <a:solidFill>
                            <a:srgbClr val="0000FF"/>
                          </a:solidFill>
                          <a:latin typeface="Cambria Math" panose="02040503050406030204" pitchFamily="18" charset="0"/>
                        </a:rPr>
                        <m:t> </m:t>
                      </m:r>
                      <m:r>
                        <a:rPr lang="en-US" b="1" i="0" smtClean="0">
                          <a:latin typeface="Cambria Math" panose="02040503050406030204" pitchFamily="18" charset="0"/>
                        </a:rPr>
                        <m:t>𝐕</m:t>
                      </m:r>
                      <m:r>
                        <a:rPr lang="en-US" b="1" i="0" smtClean="0">
                          <a:latin typeface="Cambria Math" panose="02040503050406030204" pitchFamily="18" charset="0"/>
                        </a:rPr>
                        <m:t>&lt;</m:t>
                      </m:r>
                      <m:r>
                        <a:rPr lang="en-US" b="1" i="0" smtClean="0">
                          <a:latin typeface="Cambria Math" panose="02040503050406030204" pitchFamily="18" charset="0"/>
                        </a:rPr>
                        <m:t>𝟎</m:t>
                      </m:r>
                      <m:r>
                        <a:rPr lang="en-US" b="1" i="0" smtClean="0">
                          <a:latin typeface="Cambria Math" panose="02040503050406030204" pitchFamily="18" charset="0"/>
                        </a:rPr>
                        <m:t>.</m:t>
                      </m:r>
                      <m:r>
                        <a:rPr lang="en-US" b="1" i="0" smtClean="0">
                          <a:latin typeface="Cambria Math" panose="02040503050406030204" pitchFamily="18" charset="0"/>
                        </a:rPr>
                        <m:t>𝟕</m:t>
                      </m:r>
                      <m:r>
                        <a:rPr lang="en-US" b="1" i="0" smtClean="0">
                          <a:latin typeface="Cambria Math" panose="02040503050406030204" pitchFamily="18" charset="0"/>
                        </a:rPr>
                        <m:t> </m:t>
                      </m:r>
                      <m:r>
                        <a:rPr lang="en-US" b="1" i="0" smtClean="0">
                          <a:latin typeface="Cambria Math" panose="02040503050406030204" pitchFamily="18" charset="0"/>
                        </a:rPr>
                        <m:t>𝐕</m:t>
                      </m:r>
                    </m:oMath>
                  </m:oMathPara>
                </a14:m>
                <a:endParaRPr lang="en-US" b="1" dirty="0"/>
              </a:p>
            </p:txBody>
          </p:sp>
        </mc:Choice>
        <mc:Fallback xmlns="">
          <p:sp>
            <p:nvSpPr>
              <p:cNvPr id="7" name="TextBox 6">
                <a:extLst>
                  <a:ext uri="{FF2B5EF4-FFF2-40B4-BE49-F238E27FC236}">
                    <a16:creationId xmlns:a16="http://schemas.microsoft.com/office/drawing/2014/main" id="{60948548-BEFA-78C6-614A-6376D7E1F788}"/>
                  </a:ext>
                </a:extLst>
              </p:cNvPr>
              <p:cNvSpPr txBox="1">
                <a:spLocks noRot="1" noChangeAspect="1" noMove="1" noResize="1" noEditPoints="1" noAdjustHandles="1" noChangeArrowheads="1" noChangeShapeType="1" noTextEdit="1"/>
              </p:cNvSpPr>
              <p:nvPr/>
            </p:nvSpPr>
            <p:spPr>
              <a:xfrm>
                <a:off x="865517" y="2108014"/>
                <a:ext cx="6565093" cy="3803605"/>
              </a:xfrm>
              <a:prstGeom prst="rect">
                <a:avLst/>
              </a:prstGeom>
              <a:blipFill>
                <a:blip r:embed="rId4"/>
                <a:stretch>
                  <a:fillRect l="-1486" t="-12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70468650-3A7D-7AA7-429C-AC10B203774E}"/>
                  </a:ext>
                </a:extLst>
              </p:cNvPr>
              <p:cNvSpPr txBox="1"/>
              <p:nvPr/>
            </p:nvSpPr>
            <p:spPr>
              <a:xfrm>
                <a:off x="8377218" y="4386658"/>
                <a:ext cx="2096663"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b="1" i="1">
                          <a:solidFill>
                            <a:srgbClr val="0000FF"/>
                          </a:solidFill>
                          <a:latin typeface="Cambria Math" panose="02040503050406030204" pitchFamily="18" charset="0"/>
                        </a:rPr>
                        <m:t>+</m:t>
                      </m:r>
                      <m:r>
                        <a:rPr lang="en-US" sz="2000" b="1" i="1" smtClean="0">
                          <a:latin typeface="Cambria Math" panose="02040503050406030204" pitchFamily="18" charset="0"/>
                        </a:rPr>
                        <m:t>   </m:t>
                      </m:r>
                      <m:sSub>
                        <m:sSubPr>
                          <m:ctrlPr>
                            <a:rPr lang="en-US" sz="2000" b="1" i="1" smtClean="0">
                              <a:solidFill>
                                <a:srgbClr val="0000FF"/>
                              </a:solidFill>
                              <a:latin typeface="Cambria Math" panose="02040503050406030204" pitchFamily="18" charset="0"/>
                            </a:rPr>
                          </m:ctrlPr>
                        </m:sSubPr>
                        <m:e>
                          <m:r>
                            <a:rPr lang="en-US" sz="2000" b="1" i="1" smtClean="0">
                              <a:solidFill>
                                <a:srgbClr val="0000FF"/>
                              </a:solidFill>
                              <a:latin typeface="Cambria Math" panose="02040503050406030204" pitchFamily="18" charset="0"/>
                            </a:rPr>
                            <m:t>𝒗</m:t>
                          </m:r>
                        </m:e>
                        <m:sub>
                          <m:r>
                            <a:rPr lang="en-US" sz="2000" b="1" i="1" smtClean="0">
                              <a:solidFill>
                                <a:srgbClr val="0000FF"/>
                              </a:solidFill>
                              <a:latin typeface="Cambria Math" panose="02040503050406030204" pitchFamily="18" charset="0"/>
                            </a:rPr>
                            <m:t>𝒅</m:t>
                          </m:r>
                        </m:sub>
                      </m:sSub>
                      <m:r>
                        <a:rPr lang="en-US" sz="2000" b="1" i="1" smtClean="0">
                          <a:solidFill>
                            <a:srgbClr val="0000FF"/>
                          </a:solidFill>
                          <a:latin typeface="Cambria Math" panose="02040503050406030204" pitchFamily="18" charset="0"/>
                        </a:rPr>
                        <m:t>=</m:t>
                      </m:r>
                      <m:r>
                        <a:rPr lang="en-US" sz="2000" b="1" i="1" dirty="0">
                          <a:solidFill>
                            <a:srgbClr val="0000FF"/>
                          </a:solidFill>
                          <a:latin typeface="Cambria Math" panose="02040503050406030204" pitchFamily="18" charset="0"/>
                        </a:rPr>
                        <m:t>𝟎</m:t>
                      </m:r>
                      <m:r>
                        <a:rPr lang="en-US" sz="2000" b="1" i="1" dirty="0">
                          <a:solidFill>
                            <a:srgbClr val="0000FF"/>
                          </a:solidFill>
                          <a:latin typeface="Cambria Math" panose="02040503050406030204" pitchFamily="18" charset="0"/>
                        </a:rPr>
                        <m:t>.</m:t>
                      </m:r>
                      <m:r>
                        <a:rPr lang="en-US" sz="2000" b="1" i="1" dirty="0">
                          <a:solidFill>
                            <a:srgbClr val="0000FF"/>
                          </a:solidFill>
                          <a:latin typeface="Cambria Math" panose="02040503050406030204" pitchFamily="18" charset="0"/>
                        </a:rPr>
                        <m:t>𝟒</m:t>
                      </m:r>
                      <m:r>
                        <a:rPr lang="en-US" sz="2000" b="1" i="0" dirty="0" smtClean="0">
                          <a:solidFill>
                            <a:srgbClr val="0000FF"/>
                          </a:solidFill>
                          <a:latin typeface="Cambria Math" panose="02040503050406030204" pitchFamily="18" charset="0"/>
                        </a:rPr>
                        <m:t> </m:t>
                      </m:r>
                      <m:r>
                        <a:rPr lang="en-US" sz="2000" b="1" i="0" smtClean="0">
                          <a:solidFill>
                            <a:srgbClr val="0000FF"/>
                          </a:solidFill>
                          <a:latin typeface="Cambria Math" panose="02040503050406030204" pitchFamily="18" charset="0"/>
                        </a:rPr>
                        <m:t>𝐕</m:t>
                      </m:r>
                      <m:r>
                        <a:rPr lang="en-US" sz="2000" b="1" i="1">
                          <a:latin typeface="Cambria Math" panose="02040503050406030204" pitchFamily="18" charset="0"/>
                        </a:rPr>
                        <m:t>−</m:t>
                      </m:r>
                    </m:oMath>
                  </m:oMathPara>
                </a14:m>
                <a:endParaRPr lang="en-US" sz="2000" b="1" dirty="0"/>
              </a:p>
            </p:txBody>
          </p:sp>
        </mc:Choice>
        <mc:Fallback xmlns="">
          <p:sp>
            <p:nvSpPr>
              <p:cNvPr id="9" name="TextBox 8">
                <a:extLst>
                  <a:ext uri="{FF2B5EF4-FFF2-40B4-BE49-F238E27FC236}">
                    <a16:creationId xmlns:a16="http://schemas.microsoft.com/office/drawing/2014/main" id="{70468650-3A7D-7AA7-429C-AC10B203774E}"/>
                  </a:ext>
                </a:extLst>
              </p:cNvPr>
              <p:cNvSpPr txBox="1">
                <a:spLocks noRot="1" noChangeAspect="1" noMove="1" noResize="1" noEditPoints="1" noAdjustHandles="1" noChangeArrowheads="1" noChangeShapeType="1" noTextEdit="1"/>
              </p:cNvSpPr>
              <p:nvPr/>
            </p:nvSpPr>
            <p:spPr>
              <a:xfrm>
                <a:off x="8377218" y="4386658"/>
                <a:ext cx="2096663" cy="400110"/>
              </a:xfrm>
              <a:prstGeom prst="rect">
                <a:avLst/>
              </a:prstGeom>
              <a:blipFill>
                <a:blip r:embed="rId5"/>
                <a:stretch>
                  <a:fillRect b="-3077"/>
                </a:stretch>
              </a:blipFill>
            </p:spPr>
            <p:txBody>
              <a:bodyPr/>
              <a:lstStyle/>
              <a:p>
                <a:r>
                  <a:rPr lang="en-US">
                    <a:noFill/>
                  </a:rPr>
                  <a:t> </a:t>
                </a:r>
              </a:p>
            </p:txBody>
          </p:sp>
        </mc:Fallback>
      </mc:AlternateContent>
      <p:sp>
        <p:nvSpPr>
          <p:cNvPr id="8" name="Arrow: Right 7">
            <a:extLst>
              <a:ext uri="{FF2B5EF4-FFF2-40B4-BE49-F238E27FC236}">
                <a16:creationId xmlns:a16="http://schemas.microsoft.com/office/drawing/2014/main" id="{A5E5D330-855D-10A2-4EA8-56FFFAB45185}"/>
              </a:ext>
            </a:extLst>
          </p:cNvPr>
          <p:cNvSpPr/>
          <p:nvPr/>
        </p:nvSpPr>
        <p:spPr>
          <a:xfrm rot="5400000">
            <a:off x="8804900" y="3350595"/>
            <a:ext cx="1371215" cy="336784"/>
          </a:xfrm>
          <a:prstGeom prst="rightArrow">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C143E61A-4999-CEA3-9275-AF71E6DC5624}"/>
                  </a:ext>
                </a:extLst>
              </p:cNvPr>
              <p:cNvSpPr txBox="1"/>
              <p:nvPr/>
            </p:nvSpPr>
            <p:spPr>
              <a:xfrm>
                <a:off x="8851576" y="1466059"/>
                <a:ext cx="1515223"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b="1" i="1">
                          <a:latin typeface="Cambria Math" panose="02040503050406030204" pitchFamily="18" charset="0"/>
                        </a:rPr>
                        <m:t>+</m:t>
                      </m:r>
                      <m:r>
                        <a:rPr lang="en-US" sz="2800" b="1" i="1" smtClean="0">
                          <a:latin typeface="Cambria Math" panose="02040503050406030204" pitchFamily="18" charset="0"/>
                        </a:rPr>
                        <m:t>   </m:t>
                      </m:r>
                      <m:sSub>
                        <m:sSubPr>
                          <m:ctrlPr>
                            <a:rPr lang="en-US" sz="2800" b="1" i="1" smtClean="0">
                              <a:solidFill>
                                <a:srgbClr val="0000FF"/>
                              </a:solidFill>
                              <a:latin typeface="Cambria Math" panose="02040503050406030204" pitchFamily="18" charset="0"/>
                            </a:rPr>
                          </m:ctrlPr>
                        </m:sSubPr>
                        <m:e>
                          <m:r>
                            <a:rPr lang="en-US" sz="2800" b="1" i="1" smtClean="0">
                              <a:solidFill>
                                <a:srgbClr val="0000FF"/>
                              </a:solidFill>
                              <a:latin typeface="Cambria Math" panose="02040503050406030204" pitchFamily="18" charset="0"/>
                            </a:rPr>
                            <m:t>𝒗</m:t>
                          </m:r>
                        </m:e>
                        <m:sub>
                          <m:r>
                            <a:rPr lang="en-US" sz="2800" b="1" i="1" smtClean="0">
                              <a:solidFill>
                                <a:srgbClr val="0000FF"/>
                              </a:solidFill>
                              <a:latin typeface="Cambria Math" panose="02040503050406030204" pitchFamily="18" charset="0"/>
                            </a:rPr>
                            <m:t>𝒅</m:t>
                          </m:r>
                        </m:sub>
                      </m:sSub>
                      <m:r>
                        <a:rPr lang="en-US" sz="2800" b="1" i="1">
                          <a:latin typeface="Cambria Math" panose="02040503050406030204" pitchFamily="18" charset="0"/>
                        </a:rPr>
                        <m:t>−</m:t>
                      </m:r>
                    </m:oMath>
                  </m:oMathPara>
                </a14:m>
                <a:endParaRPr lang="en-US" sz="2800" b="1" dirty="0"/>
              </a:p>
            </p:txBody>
          </p:sp>
        </mc:Choice>
        <mc:Fallback xmlns="">
          <p:sp>
            <p:nvSpPr>
              <p:cNvPr id="10" name="TextBox 9">
                <a:extLst>
                  <a:ext uri="{FF2B5EF4-FFF2-40B4-BE49-F238E27FC236}">
                    <a16:creationId xmlns:a16="http://schemas.microsoft.com/office/drawing/2014/main" id="{C143E61A-4999-CEA3-9275-AF71E6DC5624}"/>
                  </a:ext>
                </a:extLst>
              </p:cNvPr>
              <p:cNvSpPr txBox="1">
                <a:spLocks noRot="1" noChangeAspect="1" noMove="1" noResize="1" noEditPoints="1" noAdjustHandles="1" noChangeArrowheads="1" noChangeShapeType="1" noTextEdit="1"/>
              </p:cNvSpPr>
              <p:nvPr/>
            </p:nvSpPr>
            <p:spPr>
              <a:xfrm>
                <a:off x="8851576" y="1466059"/>
                <a:ext cx="1515223" cy="523220"/>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2A9F5B08-68DE-56CB-AC4D-6C7D9EF4B1EB}"/>
                  </a:ext>
                </a:extLst>
              </p:cNvPr>
              <p:cNvSpPr txBox="1"/>
              <p:nvPr/>
            </p:nvSpPr>
            <p:spPr>
              <a:xfrm>
                <a:off x="7197856" y="2156412"/>
                <a:ext cx="1532065"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US" sz="1800" b="1" i="1" dirty="0" smtClean="0">
                              <a:solidFill>
                                <a:srgbClr val="0000FF"/>
                              </a:solidFill>
                              <a:latin typeface="Cambria Math" panose="02040503050406030204" pitchFamily="18" charset="0"/>
                            </a:rPr>
                          </m:ctrlPr>
                        </m:sSubPr>
                        <m:e>
                          <m:r>
                            <a:rPr lang="en-US" sz="1800" b="1" i="1" dirty="0" smtClean="0">
                              <a:solidFill>
                                <a:srgbClr val="0000FF"/>
                              </a:solidFill>
                              <a:latin typeface="Cambria Math" panose="02040503050406030204" pitchFamily="18" charset="0"/>
                            </a:rPr>
                            <m:t>𝒗</m:t>
                          </m:r>
                        </m:e>
                        <m:sub>
                          <m:r>
                            <a:rPr lang="en-US" sz="1800" b="1" i="1" dirty="0" smtClean="0">
                              <a:solidFill>
                                <a:srgbClr val="0000FF"/>
                              </a:solidFill>
                              <a:latin typeface="Cambria Math" panose="02040503050406030204" pitchFamily="18" charset="0"/>
                            </a:rPr>
                            <m:t>𝑰𝑵</m:t>
                          </m:r>
                        </m:sub>
                      </m:sSub>
                      <m:r>
                        <a:rPr lang="en-US" sz="1800" b="1" i="1" dirty="0">
                          <a:solidFill>
                            <a:srgbClr val="0000FF"/>
                          </a:solidFill>
                          <a:latin typeface="Cambria Math" panose="02040503050406030204" pitchFamily="18" charset="0"/>
                        </a:rPr>
                        <m:t>=</m:t>
                      </m:r>
                      <m:r>
                        <a:rPr lang="en-US" b="1" i="1" dirty="0">
                          <a:solidFill>
                            <a:srgbClr val="0000FF"/>
                          </a:solidFill>
                          <a:latin typeface="Cambria Math" panose="02040503050406030204" pitchFamily="18" charset="0"/>
                        </a:rPr>
                        <m:t>𝟎</m:t>
                      </m:r>
                      <m:r>
                        <a:rPr lang="en-US" b="1" i="1" dirty="0">
                          <a:solidFill>
                            <a:srgbClr val="0000FF"/>
                          </a:solidFill>
                          <a:latin typeface="Cambria Math" panose="02040503050406030204" pitchFamily="18" charset="0"/>
                        </a:rPr>
                        <m:t>.</m:t>
                      </m:r>
                      <m:r>
                        <a:rPr lang="en-US" b="1" i="1" dirty="0">
                          <a:solidFill>
                            <a:srgbClr val="0000FF"/>
                          </a:solidFill>
                          <a:latin typeface="Cambria Math" panose="02040503050406030204" pitchFamily="18" charset="0"/>
                        </a:rPr>
                        <m:t>𝟒</m:t>
                      </m:r>
                      <m:r>
                        <a:rPr lang="en-US" b="1" i="0" dirty="0" smtClean="0">
                          <a:solidFill>
                            <a:srgbClr val="0000FF"/>
                          </a:solidFill>
                          <a:latin typeface="Cambria Math" panose="02040503050406030204" pitchFamily="18" charset="0"/>
                        </a:rPr>
                        <m:t> </m:t>
                      </m:r>
                      <m:r>
                        <a:rPr lang="en-US" sz="1800" b="1" i="0" dirty="0">
                          <a:solidFill>
                            <a:srgbClr val="0000FF"/>
                          </a:solidFill>
                          <a:latin typeface="Cambria Math" panose="02040503050406030204" pitchFamily="18" charset="0"/>
                        </a:rPr>
                        <m:t>𝐕</m:t>
                      </m:r>
                    </m:oMath>
                  </m:oMathPara>
                </a14:m>
                <a:endParaRPr lang="en-US" sz="1800" b="1" dirty="0">
                  <a:solidFill>
                    <a:srgbClr val="0000FF"/>
                  </a:solidFill>
                </a:endParaRPr>
              </a:p>
            </p:txBody>
          </p:sp>
        </mc:Choice>
        <mc:Fallback xmlns="">
          <p:sp>
            <p:nvSpPr>
              <p:cNvPr id="12" name="TextBox 11">
                <a:extLst>
                  <a:ext uri="{FF2B5EF4-FFF2-40B4-BE49-F238E27FC236}">
                    <a16:creationId xmlns:a16="http://schemas.microsoft.com/office/drawing/2014/main" id="{2A9F5B08-68DE-56CB-AC4D-6C7D9EF4B1EB}"/>
                  </a:ext>
                </a:extLst>
              </p:cNvPr>
              <p:cNvSpPr txBox="1">
                <a:spLocks noRot="1" noChangeAspect="1" noMove="1" noResize="1" noEditPoints="1" noAdjustHandles="1" noChangeArrowheads="1" noChangeShapeType="1" noTextEdit="1"/>
              </p:cNvSpPr>
              <p:nvPr/>
            </p:nvSpPr>
            <p:spPr>
              <a:xfrm>
                <a:off x="7197856" y="2156412"/>
                <a:ext cx="1532065" cy="369332"/>
              </a:xfrm>
              <a:prstGeom prst="rect">
                <a:avLst/>
              </a:prstGeom>
              <a:blipFill>
                <a:blip r:embed="rId7"/>
                <a:stretch>
                  <a:fillRect/>
                </a:stretch>
              </a:blipFill>
            </p:spPr>
            <p:txBody>
              <a:bodyPr/>
              <a:lstStyle/>
              <a:p>
                <a:r>
                  <a:rPr lang="en-US">
                    <a:noFill/>
                  </a:rPr>
                  <a:t> </a:t>
                </a:r>
              </a:p>
            </p:txBody>
          </p:sp>
        </mc:Fallback>
      </mc:AlternateContent>
      <p:pic>
        <p:nvPicPr>
          <p:cNvPr id="14" name="Picture 8">
            <a:extLst>
              <a:ext uri="{FF2B5EF4-FFF2-40B4-BE49-F238E27FC236}">
                <a16:creationId xmlns:a16="http://schemas.microsoft.com/office/drawing/2014/main" id="{FDD52C00-1F48-9C18-1CD3-B9C106B4DECA}"/>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31702" t="524" r="-98" b="-421"/>
          <a:stretch/>
        </p:blipFill>
        <p:spPr bwMode="auto">
          <a:xfrm>
            <a:off x="8520496" y="1899970"/>
            <a:ext cx="2650716" cy="1843122"/>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96FFF635-4A67-AE78-453B-CEC245DED8C9}"/>
                  </a:ext>
                </a:extLst>
              </p:cNvPr>
              <p:cNvSpPr txBox="1"/>
              <p:nvPr/>
            </p:nvSpPr>
            <p:spPr>
              <a:xfrm>
                <a:off x="6488494" y="4672444"/>
                <a:ext cx="1888724"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US" sz="1800" b="1" i="1" dirty="0" smtClean="0">
                              <a:solidFill>
                                <a:srgbClr val="0000FF"/>
                              </a:solidFill>
                              <a:latin typeface="Cambria Math" panose="02040503050406030204" pitchFamily="18" charset="0"/>
                            </a:rPr>
                          </m:ctrlPr>
                        </m:sSubPr>
                        <m:e>
                          <m:r>
                            <a:rPr lang="en-US" sz="1800" b="1" i="1" dirty="0" smtClean="0">
                              <a:solidFill>
                                <a:srgbClr val="0000FF"/>
                              </a:solidFill>
                              <a:latin typeface="Cambria Math" panose="02040503050406030204" pitchFamily="18" charset="0"/>
                            </a:rPr>
                            <m:t>𝒗</m:t>
                          </m:r>
                        </m:e>
                        <m:sub>
                          <m:r>
                            <a:rPr lang="en-US" sz="1800" b="1" i="1" dirty="0" smtClean="0">
                              <a:solidFill>
                                <a:srgbClr val="0000FF"/>
                              </a:solidFill>
                              <a:latin typeface="Cambria Math" panose="02040503050406030204" pitchFamily="18" charset="0"/>
                            </a:rPr>
                            <m:t>𝑰𝑵</m:t>
                          </m:r>
                        </m:sub>
                      </m:sSub>
                      <m:r>
                        <a:rPr lang="en-US" sz="1800" b="1" i="1" dirty="0">
                          <a:solidFill>
                            <a:srgbClr val="0000FF"/>
                          </a:solidFill>
                          <a:latin typeface="Cambria Math" panose="02040503050406030204" pitchFamily="18" charset="0"/>
                        </a:rPr>
                        <m:t>=</m:t>
                      </m:r>
                      <m:r>
                        <a:rPr lang="en-US" sz="1800" b="1" i="1" dirty="0" smtClean="0">
                          <a:solidFill>
                            <a:srgbClr val="0000FF"/>
                          </a:solidFill>
                          <a:latin typeface="Cambria Math" panose="02040503050406030204" pitchFamily="18" charset="0"/>
                        </a:rPr>
                        <m:t>𝟎</m:t>
                      </m:r>
                      <m:r>
                        <a:rPr lang="en-US" sz="1800" b="1" i="1" dirty="0" smtClean="0">
                          <a:solidFill>
                            <a:srgbClr val="0000FF"/>
                          </a:solidFill>
                          <a:latin typeface="Cambria Math" panose="02040503050406030204" pitchFamily="18" charset="0"/>
                        </a:rPr>
                        <m:t>.</m:t>
                      </m:r>
                      <m:r>
                        <a:rPr lang="en-US" sz="1800" b="1" i="1" dirty="0" smtClean="0">
                          <a:solidFill>
                            <a:srgbClr val="0000FF"/>
                          </a:solidFill>
                          <a:latin typeface="Cambria Math" panose="02040503050406030204" pitchFamily="18" charset="0"/>
                        </a:rPr>
                        <m:t>𝟒</m:t>
                      </m:r>
                      <m:r>
                        <a:rPr lang="en-US" sz="1800" b="1" i="1" dirty="0" smtClean="0">
                          <a:solidFill>
                            <a:srgbClr val="0000FF"/>
                          </a:solidFill>
                          <a:latin typeface="Cambria Math" panose="02040503050406030204" pitchFamily="18" charset="0"/>
                        </a:rPr>
                        <m:t> </m:t>
                      </m:r>
                      <m:r>
                        <a:rPr lang="en-US" sz="1800" b="1" i="0" dirty="0">
                          <a:solidFill>
                            <a:srgbClr val="0000FF"/>
                          </a:solidFill>
                          <a:latin typeface="Cambria Math" panose="02040503050406030204" pitchFamily="18" charset="0"/>
                        </a:rPr>
                        <m:t>𝐕</m:t>
                      </m:r>
                    </m:oMath>
                  </m:oMathPara>
                </a14:m>
                <a:endParaRPr lang="en-US" sz="1800" b="1" dirty="0">
                  <a:solidFill>
                    <a:srgbClr val="0000FF"/>
                  </a:solidFill>
                </a:endParaRPr>
              </a:p>
            </p:txBody>
          </p:sp>
        </mc:Choice>
        <mc:Fallback xmlns="">
          <p:sp>
            <p:nvSpPr>
              <p:cNvPr id="16" name="TextBox 15">
                <a:extLst>
                  <a:ext uri="{FF2B5EF4-FFF2-40B4-BE49-F238E27FC236}">
                    <a16:creationId xmlns:a16="http://schemas.microsoft.com/office/drawing/2014/main" id="{96FFF635-4A67-AE78-453B-CEC245DED8C9}"/>
                  </a:ext>
                </a:extLst>
              </p:cNvPr>
              <p:cNvSpPr txBox="1">
                <a:spLocks noRot="1" noChangeAspect="1" noMove="1" noResize="1" noEditPoints="1" noAdjustHandles="1" noChangeArrowheads="1" noChangeShapeType="1" noTextEdit="1"/>
              </p:cNvSpPr>
              <p:nvPr/>
            </p:nvSpPr>
            <p:spPr>
              <a:xfrm>
                <a:off x="6488494" y="4672444"/>
                <a:ext cx="1888724" cy="369332"/>
              </a:xfrm>
              <a:prstGeom prst="rect">
                <a:avLst/>
              </a:prstGeom>
              <a:blipFill>
                <a:blip r:embed="rId9"/>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088262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500"/>
                                        <p:tgtEl>
                                          <p:spTgt spid="9"/>
                                        </p:tgtEl>
                                      </p:cBhvr>
                                    </p:animEffect>
                                  </p:childTnLst>
                                </p:cTn>
                              </p:par>
                              <p:par>
                                <p:cTn id="15" presetID="10" presetClass="entr" presetSubtype="0" fill="hold" nodeType="withEffect">
                                  <p:stCondLst>
                                    <p:cond delay="0"/>
                                  </p:stCondLst>
                                  <p:childTnLst>
                                    <p:set>
                                      <p:cBhvr>
                                        <p:cTn id="16" dur="1" fill="hold">
                                          <p:stCondLst>
                                            <p:cond delay="0"/>
                                          </p:stCondLst>
                                        </p:cTn>
                                        <p:tgtEl>
                                          <p:spTgt spid="7">
                                            <p:txEl>
                                              <p:pRg st="7" end="7"/>
                                            </p:txEl>
                                          </p:spTgt>
                                        </p:tgtEl>
                                        <p:attrNameLst>
                                          <p:attrName>style.visibility</p:attrName>
                                        </p:attrNameLst>
                                      </p:cBhvr>
                                      <p:to>
                                        <p:strVal val="visible"/>
                                      </p:to>
                                    </p:set>
                                    <p:animEffect transition="in" filter="fade">
                                      <p:cBhvr>
                                        <p:cTn id="17" dur="500"/>
                                        <p:tgtEl>
                                          <p:spTgt spid="7">
                                            <p:txEl>
                                              <p:pRg st="7" end="7"/>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7">
                                            <p:txEl>
                                              <p:pRg st="8" end="8"/>
                                            </p:txEl>
                                          </p:spTgt>
                                        </p:tgtEl>
                                        <p:attrNameLst>
                                          <p:attrName>style.visibility</p:attrName>
                                        </p:attrNameLst>
                                      </p:cBhvr>
                                      <p:to>
                                        <p:strVal val="visible"/>
                                      </p:to>
                                    </p:set>
                                    <p:animEffect transition="in" filter="fade">
                                      <p:cBhvr>
                                        <p:cTn id="20" dur="500"/>
                                        <p:tgtEl>
                                          <p:spTgt spid="7">
                                            <p:txEl>
                                              <p:pRg st="8" end="8"/>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7">
                                            <p:txEl>
                                              <p:pRg st="9" end="9"/>
                                            </p:txEl>
                                          </p:spTgt>
                                        </p:tgtEl>
                                        <p:attrNameLst>
                                          <p:attrName>style.visibility</p:attrName>
                                        </p:attrNameLst>
                                      </p:cBhvr>
                                      <p:to>
                                        <p:strVal val="visible"/>
                                      </p:to>
                                    </p:set>
                                    <p:animEffect transition="in" filter="fade">
                                      <p:cBhvr>
                                        <p:cTn id="25" dur="500"/>
                                        <p:tgtEl>
                                          <p:spTgt spid="7">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9" grpId="0"/>
      <p:bldP spid="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
            <a:extLst>
              <a:ext uri="{FF2B5EF4-FFF2-40B4-BE49-F238E27FC236}">
                <a16:creationId xmlns:a16="http://schemas.microsoft.com/office/drawing/2014/main" id="{5F20DA64-3517-8B48-FCFA-F7647EFE9B4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67523"/>
          <a:stretch/>
        </p:blipFill>
        <p:spPr bwMode="auto">
          <a:xfrm>
            <a:off x="7863466" y="1304727"/>
            <a:ext cx="2372211" cy="2282591"/>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12AD6E1F-0117-454B-AC39-D05B1762E197}"/>
              </a:ext>
            </a:extLst>
          </p:cNvPr>
          <p:cNvPicPr>
            <a:picLocks noChangeAspect="1"/>
          </p:cNvPicPr>
          <p:nvPr/>
        </p:nvPicPr>
        <p:blipFill>
          <a:blip r:embed="rId3"/>
          <a:stretch>
            <a:fillRect/>
          </a:stretch>
        </p:blipFill>
        <p:spPr>
          <a:xfrm>
            <a:off x="5549872" y="4594588"/>
            <a:ext cx="1092256" cy="1828894"/>
          </a:xfrm>
          <a:prstGeom prst="rect">
            <a:avLst/>
          </a:prstGeom>
        </p:spPr>
      </p:pic>
      <p:sp>
        <p:nvSpPr>
          <p:cNvPr id="2" name="Title 1">
            <a:extLst>
              <a:ext uri="{FF2B5EF4-FFF2-40B4-BE49-F238E27FC236}">
                <a16:creationId xmlns:a16="http://schemas.microsoft.com/office/drawing/2014/main" id="{ADE95278-4487-E128-8189-8CAF5337DE87}"/>
              </a:ext>
            </a:extLst>
          </p:cNvPr>
          <p:cNvSpPr>
            <a:spLocks noGrp="1"/>
          </p:cNvSpPr>
          <p:nvPr>
            <p:ph type="title"/>
          </p:nvPr>
        </p:nvSpPr>
        <p:spPr/>
        <p:txBody>
          <a:bodyPr/>
          <a:lstStyle/>
          <a:p>
            <a:r>
              <a:rPr lang="en-US" dirty="0"/>
              <a:t>Linear IV Char. </a:t>
            </a:r>
          </a:p>
        </p:txBody>
      </p:sp>
      <p:sp>
        <p:nvSpPr>
          <p:cNvPr id="3" name="Content Placeholder 2">
            <a:extLst>
              <a:ext uri="{FF2B5EF4-FFF2-40B4-BE49-F238E27FC236}">
                <a16:creationId xmlns:a16="http://schemas.microsoft.com/office/drawing/2014/main" id="{1C6DE1C7-C189-448D-2075-9AA51372E863}"/>
              </a:ext>
            </a:extLst>
          </p:cNvPr>
          <p:cNvSpPr>
            <a:spLocks noGrp="1"/>
          </p:cNvSpPr>
          <p:nvPr>
            <p:ph idx="1"/>
          </p:nvPr>
        </p:nvSpPr>
        <p:spPr>
          <a:xfrm>
            <a:off x="870141" y="1577242"/>
            <a:ext cx="3057939" cy="4351338"/>
          </a:xfrm>
        </p:spPr>
        <p:txBody>
          <a:bodyPr/>
          <a:lstStyle/>
          <a:p>
            <a:pPr>
              <a:lnSpc>
                <a:spcPct val="300000"/>
              </a:lnSpc>
            </a:pPr>
            <a:r>
              <a:rPr lang="en-US" dirty="0"/>
              <a:t>Resistors</a:t>
            </a:r>
          </a:p>
          <a:p>
            <a:pPr>
              <a:lnSpc>
                <a:spcPct val="300000"/>
              </a:lnSpc>
            </a:pPr>
            <a:r>
              <a:rPr lang="en-US" dirty="0"/>
              <a:t>Current Source</a:t>
            </a:r>
          </a:p>
          <a:p>
            <a:pPr>
              <a:lnSpc>
                <a:spcPct val="300000"/>
              </a:lnSpc>
            </a:pPr>
            <a:r>
              <a:rPr lang="en-US" dirty="0"/>
              <a:t>Voltage Source</a:t>
            </a:r>
          </a:p>
        </p:txBody>
      </p:sp>
      <p:pic>
        <p:nvPicPr>
          <p:cNvPr id="2050" name="Picture 2">
            <a:extLst>
              <a:ext uri="{FF2B5EF4-FFF2-40B4-BE49-F238E27FC236}">
                <a16:creationId xmlns:a16="http://schemas.microsoft.com/office/drawing/2014/main" id="{AAEDE704-4D25-72C9-D5A0-08E504433D1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2477" r="34585"/>
          <a:stretch/>
        </p:blipFill>
        <p:spPr bwMode="auto">
          <a:xfrm>
            <a:off x="7863466" y="3006730"/>
            <a:ext cx="2240653" cy="2125819"/>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a:extLst>
              <a:ext uri="{FF2B5EF4-FFF2-40B4-BE49-F238E27FC236}">
                <a16:creationId xmlns:a16="http://schemas.microsoft.com/office/drawing/2014/main" id="{492C9A69-CD70-CCE0-76DB-ADF08BB1105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5415"/>
          <a:stretch/>
        </p:blipFill>
        <p:spPr bwMode="auto">
          <a:xfrm>
            <a:off x="7800751" y="4594588"/>
            <a:ext cx="2366081" cy="2137923"/>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7624052C-A27C-9899-ABF0-C9329D2BC13C}"/>
              </a:ext>
            </a:extLst>
          </p:cNvPr>
          <p:cNvPicPr>
            <a:picLocks noChangeAspect="1"/>
          </p:cNvPicPr>
          <p:nvPr/>
        </p:nvPicPr>
        <p:blipFill>
          <a:blip r:embed="rId4"/>
          <a:stretch>
            <a:fillRect/>
          </a:stretch>
        </p:blipFill>
        <p:spPr>
          <a:xfrm>
            <a:off x="5066960" y="1812373"/>
            <a:ext cx="1625684" cy="1060505"/>
          </a:xfrm>
          <a:prstGeom prst="rect">
            <a:avLst/>
          </a:prstGeom>
        </p:spPr>
      </p:pic>
      <p:pic>
        <p:nvPicPr>
          <p:cNvPr id="16" name="Picture 15">
            <a:extLst>
              <a:ext uri="{FF2B5EF4-FFF2-40B4-BE49-F238E27FC236}">
                <a16:creationId xmlns:a16="http://schemas.microsoft.com/office/drawing/2014/main" id="{89202013-FE37-CF9B-75E7-FECF22BE03F2}"/>
              </a:ext>
            </a:extLst>
          </p:cNvPr>
          <p:cNvPicPr>
            <a:picLocks noChangeAspect="1"/>
          </p:cNvPicPr>
          <p:nvPr/>
        </p:nvPicPr>
        <p:blipFill>
          <a:blip r:embed="rId5"/>
          <a:stretch>
            <a:fillRect/>
          </a:stretch>
        </p:blipFill>
        <p:spPr>
          <a:xfrm>
            <a:off x="5480018" y="2854340"/>
            <a:ext cx="1231963" cy="1797142"/>
          </a:xfrm>
          <a:prstGeom prst="rect">
            <a:avLst/>
          </a:prstGeom>
        </p:spPr>
      </p:pic>
    </p:spTree>
    <p:extLst>
      <p:ext uri="{BB962C8B-B14F-4D97-AF65-F5344CB8AC3E}">
        <p14:creationId xmlns:p14="http://schemas.microsoft.com/office/powerpoint/2010/main" val="38610681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Content Placeholder 23" descr="A graph of a function&#10;&#10;Description automatically generated">
            <a:extLst>
              <a:ext uri="{FF2B5EF4-FFF2-40B4-BE49-F238E27FC236}">
                <a16:creationId xmlns:a16="http://schemas.microsoft.com/office/drawing/2014/main" id="{5E509CC9-C789-DF05-63F6-CF50A664205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873517" y="1783990"/>
            <a:ext cx="4351338" cy="4351338"/>
          </a:xfrm>
          <a:prstGeom prst="rect">
            <a:avLst/>
          </a:prstGeom>
        </p:spPr>
      </p:pic>
      <p:sp>
        <p:nvSpPr>
          <p:cNvPr id="14" name="TextBox 13">
            <a:extLst>
              <a:ext uri="{FF2B5EF4-FFF2-40B4-BE49-F238E27FC236}">
                <a16:creationId xmlns:a16="http://schemas.microsoft.com/office/drawing/2014/main" id="{B0663D2F-01A6-FFC4-5546-ABB85819C34A}"/>
              </a:ext>
            </a:extLst>
          </p:cNvPr>
          <p:cNvSpPr txBox="1"/>
          <p:nvPr/>
        </p:nvSpPr>
        <p:spPr>
          <a:xfrm>
            <a:off x="884938" y="3935926"/>
            <a:ext cx="1926116" cy="376452"/>
          </a:xfrm>
          <a:prstGeom prst="rect">
            <a:avLst/>
          </a:prstGeom>
          <a:noFill/>
        </p:spPr>
        <p:txBody>
          <a:bodyPr wrap="square">
            <a:spAutoFit/>
          </a:bodyPr>
          <a:lstStyle/>
          <a:p>
            <a:r>
              <a:rPr lang="en-US" b="1">
                <a:solidFill>
                  <a:srgbClr val="008000"/>
                </a:solidFill>
              </a:rPr>
              <a:t>Reverse Bias</a:t>
            </a:r>
          </a:p>
        </p:txBody>
      </p:sp>
      <p:pic>
        <p:nvPicPr>
          <p:cNvPr id="15" name="Picture 14">
            <a:extLst>
              <a:ext uri="{FF2B5EF4-FFF2-40B4-BE49-F238E27FC236}">
                <a16:creationId xmlns:a16="http://schemas.microsoft.com/office/drawing/2014/main" id="{D14FD3F0-84D8-6113-B343-2E9782C41616}"/>
              </a:ext>
            </a:extLst>
          </p:cNvPr>
          <p:cNvPicPr>
            <a:picLocks noChangeAspect="1"/>
          </p:cNvPicPr>
          <p:nvPr/>
        </p:nvPicPr>
        <p:blipFill>
          <a:blip r:embed="rId3"/>
          <a:stretch>
            <a:fillRect/>
          </a:stretch>
        </p:blipFill>
        <p:spPr>
          <a:xfrm>
            <a:off x="959587" y="4583007"/>
            <a:ext cx="2882634" cy="472510"/>
          </a:xfrm>
          <a:prstGeom prst="rect">
            <a:avLst/>
          </a:prstGeom>
        </p:spPr>
      </p:pic>
      <p:pic>
        <p:nvPicPr>
          <p:cNvPr id="6" name="Picture 5">
            <a:extLst>
              <a:ext uri="{FF2B5EF4-FFF2-40B4-BE49-F238E27FC236}">
                <a16:creationId xmlns:a16="http://schemas.microsoft.com/office/drawing/2014/main" id="{89A93310-6CED-37A8-1DDD-24565B73C923}"/>
              </a:ext>
            </a:extLst>
          </p:cNvPr>
          <p:cNvPicPr>
            <a:picLocks noChangeAspect="1"/>
          </p:cNvPicPr>
          <p:nvPr/>
        </p:nvPicPr>
        <p:blipFill>
          <a:blip r:embed="rId4"/>
          <a:stretch>
            <a:fillRect/>
          </a:stretch>
        </p:blipFill>
        <p:spPr>
          <a:xfrm>
            <a:off x="3948981" y="4165382"/>
            <a:ext cx="2721259" cy="1307762"/>
          </a:xfrm>
          <a:prstGeom prst="rect">
            <a:avLst/>
          </a:prstGeom>
        </p:spPr>
      </p:pic>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7453B3BB-8CBF-3049-A54F-7CAD9667BD63}"/>
                  </a:ext>
                </a:extLst>
              </p:cNvPr>
              <p:cNvSpPr txBox="1">
                <a:spLocks/>
              </p:cNvSpPr>
              <p:nvPr/>
            </p:nvSpPr>
            <p:spPr>
              <a:xfrm>
                <a:off x="8488677" y="4547856"/>
                <a:ext cx="1342291" cy="369332"/>
              </a:xfrm>
              <a:prstGeom prst="rect">
                <a:avLst/>
              </a:prstGeom>
              <a:noFill/>
            </p:spPr>
            <p:txBody>
              <a:bodyPr wrap="none" rtlCol="0">
                <a:spAutoFit/>
              </a:bodyPr>
              <a:lstStyle/>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𝐷𝑜</m:t>
                        </m:r>
                      </m:sub>
                    </m:sSub>
                    <m:r>
                      <a:rPr lang="en-US" b="0" i="1" smtClean="0">
                        <a:latin typeface="Cambria Math" panose="02040503050406030204" pitchFamily="18" charset="0"/>
                      </a:rPr>
                      <m:t>=0.7 </m:t>
                    </m:r>
                  </m:oMath>
                </a14:m>
                <a:r>
                  <a:rPr lang="en-US"/>
                  <a:t>V</a:t>
                </a:r>
              </a:p>
            </p:txBody>
          </p:sp>
        </mc:Choice>
        <mc:Fallback xmlns="">
          <p:sp>
            <p:nvSpPr>
              <p:cNvPr id="18" name="TextBox 17">
                <a:extLst>
                  <a:ext uri="{FF2B5EF4-FFF2-40B4-BE49-F238E27FC236}">
                    <a16:creationId xmlns:a16="http://schemas.microsoft.com/office/drawing/2014/main" id="{7453B3BB-8CBF-3049-A54F-7CAD9667BD63}"/>
                  </a:ext>
                </a:extLst>
              </p:cNvPr>
              <p:cNvSpPr txBox="1">
                <a:spLocks noRot="1" noChangeAspect="1" noMove="1" noResize="1" noEditPoints="1" noAdjustHandles="1" noChangeArrowheads="1" noChangeShapeType="1" noTextEdit="1"/>
              </p:cNvSpPr>
              <p:nvPr/>
            </p:nvSpPr>
            <p:spPr>
              <a:xfrm>
                <a:off x="8488677" y="4547856"/>
                <a:ext cx="1342291" cy="369332"/>
              </a:xfrm>
              <a:prstGeom prst="rect">
                <a:avLst/>
              </a:prstGeom>
              <a:blipFill>
                <a:blip r:embed="rId5"/>
                <a:stretch>
                  <a:fillRect t="-8197" r="-2715" b="-24590"/>
                </a:stretch>
              </a:blipFill>
            </p:spPr>
            <p:txBody>
              <a:bodyPr/>
              <a:lstStyle/>
              <a:p>
                <a:r>
                  <a:rPr lang="en-US">
                    <a:noFill/>
                  </a:rPr>
                  <a:t> </a:t>
                </a:r>
              </a:p>
            </p:txBody>
          </p:sp>
        </mc:Fallback>
      </mc:AlternateContent>
      <p:sp>
        <p:nvSpPr>
          <p:cNvPr id="19" name="TextBox 18">
            <a:extLst>
              <a:ext uri="{FF2B5EF4-FFF2-40B4-BE49-F238E27FC236}">
                <a16:creationId xmlns:a16="http://schemas.microsoft.com/office/drawing/2014/main" id="{5926DC6D-B3DB-637A-5339-CD0AD3DCB3A2}"/>
              </a:ext>
            </a:extLst>
          </p:cNvPr>
          <p:cNvSpPr txBox="1"/>
          <p:nvPr/>
        </p:nvSpPr>
        <p:spPr>
          <a:xfrm>
            <a:off x="838200" y="1922490"/>
            <a:ext cx="5533571" cy="461665"/>
          </a:xfrm>
          <a:prstGeom prst="rect">
            <a:avLst/>
          </a:prstGeom>
          <a:ln w="50800" cap="rnd">
            <a:round/>
          </a:ln>
        </p:spPr>
        <p:style>
          <a:lnRef idx="2">
            <a:schemeClr val="dk1"/>
          </a:lnRef>
          <a:fillRef idx="1">
            <a:schemeClr val="lt1"/>
          </a:fillRef>
          <a:effectRef idx="0">
            <a:schemeClr val="dk1"/>
          </a:effectRef>
          <a:fontRef idx="minor">
            <a:schemeClr val="dk1"/>
          </a:fontRef>
        </p:style>
        <p:txBody>
          <a:bodyPr wrap="square">
            <a:spAutoFit/>
          </a:bodyPr>
          <a:lstStyle/>
          <a:p>
            <a:r>
              <a:rPr lang="en-US" sz="2400" dirty="0"/>
              <a:t>3. CVD+R Model:</a:t>
            </a: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1D9C446E-B5E7-3F6F-A3EE-D9CF50F8EBA0}"/>
                  </a:ext>
                </a:extLst>
              </p:cNvPr>
              <p:cNvSpPr txBox="1">
                <a:spLocks/>
              </p:cNvSpPr>
              <p:nvPr/>
            </p:nvSpPr>
            <p:spPr>
              <a:xfrm>
                <a:off x="7075627" y="1882474"/>
                <a:ext cx="916648" cy="369332"/>
              </a:xfrm>
              <a:prstGeom prst="rect">
                <a:avLst/>
              </a:prstGeom>
              <a:solidFill>
                <a:schemeClr val="bg1"/>
              </a:solidFill>
              <a:ln>
                <a:noFill/>
              </a:ln>
            </p:spPr>
            <p:style>
              <a:lnRef idx="2">
                <a:schemeClr val="dk1"/>
              </a:lnRef>
              <a:fillRef idx="1">
                <a:schemeClr val="lt1"/>
              </a:fillRef>
              <a:effectRef idx="0">
                <a:schemeClr val="dk1"/>
              </a:effectRef>
              <a:fontRef idx="minor">
                <a:schemeClr val="dk1"/>
              </a:fontRef>
            </p:style>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ea typeface="CMU Serif" panose="02000603000000000000" pitchFamily="2" charset="0"/>
                              <a:cs typeface="CMU Serif" panose="02000603000000000000" pitchFamily="2" charset="0"/>
                            </a:rPr>
                          </m:ctrlPr>
                        </m:sSubPr>
                        <m:e>
                          <m:r>
                            <a:rPr lang="en-US" b="0" i="1" smtClean="0">
                              <a:latin typeface="Cambria Math" panose="02040503050406030204" pitchFamily="18" charset="0"/>
                              <a:ea typeface="CMU Serif" panose="02000603000000000000" pitchFamily="2" charset="0"/>
                              <a:cs typeface="CMU Serif" panose="02000603000000000000" pitchFamily="2" charset="0"/>
                            </a:rPr>
                            <m:t>𝐼</m:t>
                          </m:r>
                        </m:e>
                        <m:sub>
                          <m:r>
                            <a:rPr lang="en-US" b="0" i="1" smtClean="0">
                              <a:latin typeface="Cambria Math" panose="02040503050406030204" pitchFamily="18" charset="0"/>
                              <a:ea typeface="CMU Serif" panose="02000603000000000000" pitchFamily="2" charset="0"/>
                              <a:cs typeface="CMU Serif" panose="02000603000000000000" pitchFamily="2" charset="0"/>
                            </a:rPr>
                            <m:t>𝑑</m:t>
                          </m:r>
                        </m:sub>
                      </m:sSub>
                      <m:r>
                        <a:rPr lang="en-US" b="0" i="1" smtClean="0">
                          <a:latin typeface="Cambria Math" panose="02040503050406030204" pitchFamily="18" charset="0"/>
                          <a:ea typeface="CMU Serif" panose="02000603000000000000" pitchFamily="2" charset="0"/>
                          <a:cs typeface="CMU Serif" panose="02000603000000000000" pitchFamily="2" charset="0"/>
                        </a:rPr>
                        <m:t>(</m:t>
                      </m:r>
                      <m:r>
                        <a:rPr lang="en-US" b="0" i="1" smtClean="0">
                          <a:latin typeface="Cambria Math" panose="02040503050406030204" pitchFamily="18" charset="0"/>
                          <a:ea typeface="CMU Serif" panose="02000603000000000000" pitchFamily="2" charset="0"/>
                          <a:cs typeface="CMU Serif" panose="02000603000000000000" pitchFamily="2" charset="0"/>
                        </a:rPr>
                        <m:t>𝑚𝐴</m:t>
                      </m:r>
                      <m:r>
                        <a:rPr lang="en-US" b="0" i="1" smtClean="0">
                          <a:latin typeface="Cambria Math" panose="02040503050406030204" pitchFamily="18" charset="0"/>
                          <a:ea typeface="CMU Serif" panose="02000603000000000000" pitchFamily="2" charset="0"/>
                          <a:cs typeface="CMU Serif" panose="02000603000000000000" pitchFamily="2" charset="0"/>
                        </a:rPr>
                        <m:t>)</m:t>
                      </m:r>
                    </m:oMath>
                  </m:oMathPara>
                </a14:m>
                <a:endParaRPr lang="en-US"/>
              </a:p>
            </p:txBody>
          </p:sp>
        </mc:Choice>
        <mc:Fallback xmlns="">
          <p:sp>
            <p:nvSpPr>
              <p:cNvPr id="22" name="TextBox 21">
                <a:extLst>
                  <a:ext uri="{FF2B5EF4-FFF2-40B4-BE49-F238E27FC236}">
                    <a16:creationId xmlns:a16="http://schemas.microsoft.com/office/drawing/2014/main" id="{1D9C446E-B5E7-3F6F-A3EE-D9CF50F8EBA0}"/>
                  </a:ext>
                </a:extLst>
              </p:cNvPr>
              <p:cNvSpPr txBox="1">
                <a:spLocks noRot="1" noChangeAspect="1" noMove="1" noResize="1" noEditPoints="1" noAdjustHandles="1" noChangeArrowheads="1" noChangeShapeType="1" noTextEdit="1"/>
              </p:cNvSpPr>
              <p:nvPr/>
            </p:nvSpPr>
            <p:spPr>
              <a:xfrm>
                <a:off x="7075627" y="1882474"/>
                <a:ext cx="916648" cy="369332"/>
              </a:xfrm>
              <a:prstGeom prst="rect">
                <a:avLst/>
              </a:prstGeom>
              <a:blipFill>
                <a:blip r:embed="rId6"/>
                <a:stretch>
                  <a:fillRect r="-2667" b="-15000"/>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BA59B156-A399-4D5B-96FD-E07763E781FA}"/>
                  </a:ext>
                </a:extLst>
              </p:cNvPr>
              <p:cNvSpPr txBox="1">
                <a:spLocks/>
              </p:cNvSpPr>
              <p:nvPr/>
            </p:nvSpPr>
            <p:spPr>
              <a:xfrm>
                <a:off x="10480472" y="4643001"/>
                <a:ext cx="849400" cy="369332"/>
              </a:xfrm>
              <a:prstGeom prst="rect">
                <a:avLst/>
              </a:prstGeom>
              <a:ln>
                <a:noFill/>
              </a:ln>
            </p:spPr>
            <p:style>
              <a:lnRef idx="2">
                <a:schemeClr val="dk1"/>
              </a:lnRef>
              <a:fillRef idx="1">
                <a:schemeClr val="lt1"/>
              </a:fillRef>
              <a:effectRef idx="0">
                <a:schemeClr val="dk1"/>
              </a:effectRef>
              <a:fontRef idx="minor">
                <a:schemeClr val="dk1"/>
              </a:fontRef>
            </p:style>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ea typeface="CMU Serif" panose="02000603000000000000" pitchFamily="2" charset="0"/>
                              <a:cs typeface="CMU Serif" panose="02000603000000000000" pitchFamily="2" charset="0"/>
                            </a:rPr>
                          </m:ctrlPr>
                        </m:sSubPr>
                        <m:e>
                          <m:r>
                            <a:rPr lang="en-US" b="0" i="1" smtClean="0">
                              <a:latin typeface="Cambria Math" panose="02040503050406030204" pitchFamily="18" charset="0"/>
                              <a:ea typeface="CMU Serif" panose="02000603000000000000" pitchFamily="2" charset="0"/>
                              <a:cs typeface="CMU Serif" panose="02000603000000000000" pitchFamily="2" charset="0"/>
                            </a:rPr>
                            <m:t>𝑣</m:t>
                          </m:r>
                        </m:e>
                        <m:sub>
                          <m:r>
                            <a:rPr lang="en-US" b="0" i="1" smtClean="0">
                              <a:latin typeface="Cambria Math" panose="02040503050406030204" pitchFamily="18" charset="0"/>
                              <a:ea typeface="CMU Serif" panose="02000603000000000000" pitchFamily="2" charset="0"/>
                              <a:cs typeface="CMU Serif" panose="02000603000000000000" pitchFamily="2" charset="0"/>
                            </a:rPr>
                            <m:t>𝐷</m:t>
                          </m:r>
                        </m:sub>
                      </m:sSub>
                      <m:r>
                        <a:rPr lang="en-US" b="0" i="1" smtClean="0">
                          <a:latin typeface="Cambria Math" panose="02040503050406030204" pitchFamily="18" charset="0"/>
                          <a:ea typeface="CMU Serif" panose="02000603000000000000" pitchFamily="2" charset="0"/>
                          <a:cs typeface="CMU Serif" panose="02000603000000000000" pitchFamily="2" charset="0"/>
                        </a:rPr>
                        <m:t>(</m:t>
                      </m:r>
                      <m:r>
                        <a:rPr lang="en-US" b="0" i="1" smtClean="0">
                          <a:latin typeface="Cambria Math" panose="02040503050406030204" pitchFamily="18" charset="0"/>
                          <a:ea typeface="CMU Serif" panose="02000603000000000000" pitchFamily="2" charset="0"/>
                          <a:cs typeface="CMU Serif" panose="02000603000000000000" pitchFamily="2" charset="0"/>
                        </a:rPr>
                        <m:t>𝑉</m:t>
                      </m:r>
                      <m:r>
                        <a:rPr lang="en-US" b="0" i="1" smtClean="0">
                          <a:latin typeface="Cambria Math" panose="02040503050406030204" pitchFamily="18" charset="0"/>
                          <a:ea typeface="CMU Serif" panose="02000603000000000000" pitchFamily="2" charset="0"/>
                          <a:cs typeface="CMU Serif" panose="02000603000000000000" pitchFamily="2" charset="0"/>
                        </a:rPr>
                        <m:t>)</m:t>
                      </m:r>
                    </m:oMath>
                  </m:oMathPara>
                </a14:m>
                <a:endParaRPr lang="en-US"/>
              </a:p>
            </p:txBody>
          </p:sp>
        </mc:Choice>
        <mc:Fallback xmlns="">
          <p:sp>
            <p:nvSpPr>
              <p:cNvPr id="21" name="TextBox 20">
                <a:extLst>
                  <a:ext uri="{FF2B5EF4-FFF2-40B4-BE49-F238E27FC236}">
                    <a16:creationId xmlns:a16="http://schemas.microsoft.com/office/drawing/2014/main" id="{BA59B156-A399-4D5B-96FD-E07763E781FA}"/>
                  </a:ext>
                </a:extLst>
              </p:cNvPr>
              <p:cNvSpPr txBox="1">
                <a:spLocks noRot="1" noChangeAspect="1" noMove="1" noResize="1" noEditPoints="1" noAdjustHandles="1" noChangeArrowheads="1" noChangeShapeType="1" noTextEdit="1"/>
              </p:cNvSpPr>
              <p:nvPr/>
            </p:nvSpPr>
            <p:spPr>
              <a:xfrm>
                <a:off x="10480472" y="4643001"/>
                <a:ext cx="849400" cy="369332"/>
              </a:xfrm>
              <a:prstGeom prst="rect">
                <a:avLst/>
              </a:prstGeom>
              <a:blipFill>
                <a:blip r:embed="rId7"/>
                <a:stretch>
                  <a:fillRect b="-15000"/>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381FF2AC-7867-C257-50AA-3D20E193D7B0}"/>
                  </a:ext>
                </a:extLst>
              </p:cNvPr>
              <p:cNvSpPr txBox="1"/>
              <p:nvPr/>
            </p:nvSpPr>
            <p:spPr>
              <a:xfrm>
                <a:off x="910249" y="5569545"/>
                <a:ext cx="3546099" cy="923330"/>
              </a:xfrm>
              <a:prstGeom prst="rect">
                <a:avLst/>
              </a:prstGeom>
              <a:noFill/>
            </p:spPr>
            <p:txBody>
              <a:bodyPr wrap="square" rtlCol="0">
                <a:spAutoFit/>
              </a:bodyPr>
              <a:lstStyle/>
              <a:p>
                <a:pPr algn="just"/>
                <a14:m>
                  <m:oMath xmlns:m="http://schemas.openxmlformats.org/officeDocument/2006/math">
                    <m:sSub>
                      <m:sSubPr>
                        <m:ctrlPr>
                          <a:rPr lang="en-US" b="0" i="1" smtClean="0">
                            <a:latin typeface="Cambria Math" panose="02040503050406030204" pitchFamily="18" charset="0"/>
                            <a:ea typeface="CMU Serif" panose="02000603000000000000" pitchFamily="2" charset="0"/>
                            <a:cs typeface="CMU Serif" panose="02000603000000000000" pitchFamily="2" charset="0"/>
                          </a:rPr>
                        </m:ctrlPr>
                      </m:sSubPr>
                      <m:e>
                        <m:r>
                          <a:rPr lang="en-US" b="0" i="1" smtClean="0">
                            <a:latin typeface="Cambria Math" panose="02040503050406030204" pitchFamily="18" charset="0"/>
                            <a:ea typeface="CMU Serif" panose="02000603000000000000" pitchFamily="2" charset="0"/>
                            <a:cs typeface="CMU Serif" panose="02000603000000000000" pitchFamily="2" charset="0"/>
                          </a:rPr>
                          <m:t>𝑣</m:t>
                        </m:r>
                      </m:e>
                      <m:sub>
                        <m:r>
                          <a:rPr lang="en-US" b="0" i="1" smtClean="0">
                            <a:latin typeface="Cambria Math" panose="02040503050406030204" pitchFamily="18" charset="0"/>
                            <a:ea typeface="CMU Serif" panose="02000603000000000000" pitchFamily="2" charset="0"/>
                            <a:cs typeface="CMU Serif" panose="02000603000000000000" pitchFamily="2" charset="0"/>
                          </a:rPr>
                          <m:t>𝐷</m:t>
                        </m:r>
                      </m:sub>
                    </m:sSub>
                  </m:oMath>
                </a14:m>
                <a:r>
                  <a:rPr lang="en-US" dirty="0">
                    <a:ea typeface="CMU Serif" panose="02000603000000000000" pitchFamily="2" charset="0"/>
                    <a:cs typeface="CMU Serif" panose="02000603000000000000" pitchFamily="2" charset="0"/>
                  </a:rPr>
                  <a:t>: Total Voltage Across diode</a:t>
                </a:r>
              </a:p>
              <a:p>
                <a:pPr algn="just"/>
                <a:r>
                  <a:rPr lang="en-US" dirty="0">
                    <a:ea typeface="CMU Serif" panose="02000603000000000000" pitchFamily="2" charset="0"/>
                    <a:cs typeface="CMU Serif" panose="02000603000000000000" pitchFamily="2" charset="0"/>
                  </a:rPr>
                  <a:t>--------------------------------------------</a:t>
                </a:r>
              </a:p>
              <a:p>
                <a:pPr algn="just"/>
                <a14:m>
                  <m:oMath xmlns:m="http://schemas.openxmlformats.org/officeDocument/2006/math">
                    <m:sSub>
                      <m:sSubPr>
                        <m:ctrlPr>
                          <a:rPr lang="en-US" b="0" i="1" smtClean="0">
                            <a:latin typeface="Cambria Math" panose="02040503050406030204" pitchFamily="18" charset="0"/>
                            <a:ea typeface="CMU Serif" panose="02000603000000000000" pitchFamily="2" charset="0"/>
                            <a:cs typeface="CMU Serif" panose="02000603000000000000" pitchFamily="2" charset="0"/>
                          </a:rPr>
                        </m:ctrlPr>
                      </m:sSubPr>
                      <m:e>
                        <m:r>
                          <a:rPr lang="en-US" b="0" i="1" smtClean="0">
                            <a:latin typeface="Cambria Math" panose="02040503050406030204" pitchFamily="18" charset="0"/>
                            <a:ea typeface="CMU Serif" panose="02000603000000000000" pitchFamily="2" charset="0"/>
                            <a:cs typeface="CMU Serif" panose="02000603000000000000" pitchFamily="2" charset="0"/>
                          </a:rPr>
                          <m:t>𝑉</m:t>
                        </m:r>
                      </m:e>
                      <m:sub>
                        <m:r>
                          <a:rPr lang="en-US" b="0" i="1" smtClean="0">
                            <a:latin typeface="Cambria Math" panose="02040503050406030204" pitchFamily="18" charset="0"/>
                            <a:ea typeface="CMU Serif" panose="02000603000000000000" pitchFamily="2" charset="0"/>
                            <a:cs typeface="CMU Serif" panose="02000603000000000000" pitchFamily="2" charset="0"/>
                          </a:rPr>
                          <m:t>𝐷𝑜</m:t>
                        </m:r>
                      </m:sub>
                    </m:sSub>
                  </m:oMath>
                </a14:m>
                <a:r>
                  <a:rPr lang="en-US" dirty="0">
                    <a:ea typeface="CMU Serif" panose="02000603000000000000" pitchFamily="2" charset="0"/>
                    <a:cs typeface="CMU Serif" panose="02000603000000000000" pitchFamily="2" charset="0"/>
                  </a:rPr>
                  <a:t>: Diode Cut-off voltage (0.7 V)</a:t>
                </a:r>
              </a:p>
            </p:txBody>
          </p:sp>
        </mc:Choice>
        <mc:Fallback xmlns="">
          <p:sp>
            <p:nvSpPr>
              <p:cNvPr id="20" name="TextBox 19">
                <a:extLst>
                  <a:ext uri="{FF2B5EF4-FFF2-40B4-BE49-F238E27FC236}">
                    <a16:creationId xmlns:a16="http://schemas.microsoft.com/office/drawing/2014/main" id="{381FF2AC-7867-C257-50AA-3D20E193D7B0}"/>
                  </a:ext>
                </a:extLst>
              </p:cNvPr>
              <p:cNvSpPr txBox="1">
                <a:spLocks noRot="1" noChangeAspect="1" noMove="1" noResize="1" noEditPoints="1" noAdjustHandles="1" noChangeArrowheads="1" noChangeShapeType="1" noTextEdit="1"/>
              </p:cNvSpPr>
              <p:nvPr/>
            </p:nvSpPr>
            <p:spPr>
              <a:xfrm>
                <a:off x="910249" y="5569545"/>
                <a:ext cx="3546099" cy="923330"/>
              </a:xfrm>
              <a:prstGeom prst="rect">
                <a:avLst/>
              </a:prstGeom>
              <a:blipFill>
                <a:blip r:embed="rId8"/>
                <a:stretch>
                  <a:fillRect l="-1375" t="-3974" b="-9934"/>
                </a:stretch>
              </a:blipFill>
            </p:spPr>
            <p:txBody>
              <a:bodyPr/>
              <a:lstStyle/>
              <a:p>
                <a:r>
                  <a:rPr lang="en-US">
                    <a:noFill/>
                  </a:rPr>
                  <a:t> </a:t>
                </a:r>
              </a:p>
            </p:txBody>
          </p:sp>
        </mc:Fallback>
      </mc:AlternateContent>
      <p:sp>
        <p:nvSpPr>
          <p:cNvPr id="5" name="Title 1">
            <a:extLst>
              <a:ext uri="{FF2B5EF4-FFF2-40B4-BE49-F238E27FC236}">
                <a16:creationId xmlns:a16="http://schemas.microsoft.com/office/drawing/2014/main" id="{88318119-7906-D496-C132-C12C81C9C448}"/>
              </a:ext>
            </a:extLst>
          </p:cNvPr>
          <p:cNvSpPr>
            <a:spLocks noGrp="1"/>
          </p:cNvSpPr>
          <p:nvPr>
            <p:ph type="title"/>
          </p:nvPr>
        </p:nvSpPr>
        <p:spPr>
          <a:xfrm>
            <a:off x="838200" y="365125"/>
            <a:ext cx="10515600" cy="1325563"/>
          </a:xfrm>
        </p:spPr>
        <p:txBody>
          <a:bodyPr/>
          <a:lstStyle/>
          <a:p>
            <a:r>
              <a:rPr lang="en-US" dirty="0"/>
              <a:t>Diode Models</a:t>
            </a:r>
          </a:p>
        </p:txBody>
      </p:sp>
      <p:sp>
        <p:nvSpPr>
          <p:cNvPr id="36" name="Freeform: Shape 35">
            <a:extLst>
              <a:ext uri="{FF2B5EF4-FFF2-40B4-BE49-F238E27FC236}">
                <a16:creationId xmlns:a16="http://schemas.microsoft.com/office/drawing/2014/main" id="{944130AF-D121-F1E2-6E35-75A43395E6FB}"/>
              </a:ext>
            </a:extLst>
          </p:cNvPr>
          <p:cNvSpPr/>
          <p:nvPr/>
        </p:nvSpPr>
        <p:spPr>
          <a:xfrm flipV="1">
            <a:off x="11208582" y="4335142"/>
            <a:ext cx="16272" cy="89042"/>
          </a:xfrm>
          <a:custGeom>
            <a:avLst/>
            <a:gdLst>
              <a:gd name="connsiteX0" fmla="*/ 0 w 16272"/>
              <a:gd name="connsiteY0" fmla="*/ 89042 h 89042"/>
              <a:gd name="connsiteX1" fmla="*/ 16272 w 16272"/>
              <a:gd name="connsiteY1" fmla="*/ 61589 h 89042"/>
              <a:gd name="connsiteX2" fmla="*/ 16270 w 16272"/>
              <a:gd name="connsiteY2" fmla="*/ 61589 h 89042"/>
              <a:gd name="connsiteX3" fmla="*/ 0 w 16272"/>
              <a:gd name="connsiteY3" fmla="*/ 0 h 89042"/>
              <a:gd name="connsiteX4" fmla="*/ 0 w 16272"/>
              <a:gd name="connsiteY4" fmla="*/ 89042 h 890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2" h="89042">
                <a:moveTo>
                  <a:pt x="0" y="89042"/>
                </a:moveTo>
                <a:lnTo>
                  <a:pt x="16272" y="61589"/>
                </a:lnTo>
                <a:lnTo>
                  <a:pt x="16270" y="61589"/>
                </a:lnTo>
                <a:lnTo>
                  <a:pt x="0" y="0"/>
                </a:lnTo>
                <a:lnTo>
                  <a:pt x="0" y="89042"/>
                </a:lnTo>
                <a:close/>
              </a:path>
            </a:pathLst>
          </a:custGeom>
          <a:solidFill>
            <a:srgbClr val="FF0000">
              <a:alpha val="21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rgbClr val="FF0000"/>
              </a:solidFill>
            </a:endParaRPr>
          </a:p>
        </p:txBody>
      </p:sp>
      <p:sp>
        <p:nvSpPr>
          <p:cNvPr id="11" name="TextBox 10">
            <a:extLst>
              <a:ext uri="{FF2B5EF4-FFF2-40B4-BE49-F238E27FC236}">
                <a16:creationId xmlns:a16="http://schemas.microsoft.com/office/drawing/2014/main" id="{C41DA063-BC03-6531-E0B3-A8AFEC97DF9C}"/>
              </a:ext>
            </a:extLst>
          </p:cNvPr>
          <p:cNvSpPr txBox="1"/>
          <p:nvPr/>
        </p:nvSpPr>
        <p:spPr>
          <a:xfrm>
            <a:off x="3948981" y="3943047"/>
            <a:ext cx="2249339" cy="369332"/>
          </a:xfrm>
          <a:prstGeom prst="rect">
            <a:avLst/>
          </a:prstGeom>
          <a:noFill/>
        </p:spPr>
        <p:txBody>
          <a:bodyPr wrap="square">
            <a:spAutoFit/>
          </a:bodyPr>
          <a:lstStyle/>
          <a:p>
            <a:r>
              <a:rPr lang="en-US" b="1">
                <a:solidFill>
                  <a:srgbClr val="FF0000"/>
                </a:solidFill>
              </a:rPr>
              <a:t>Forward Bias</a:t>
            </a:r>
          </a:p>
        </p:txBody>
      </p:sp>
      <p:sp>
        <p:nvSpPr>
          <p:cNvPr id="46" name="Rectangle 45">
            <a:extLst>
              <a:ext uri="{FF2B5EF4-FFF2-40B4-BE49-F238E27FC236}">
                <a16:creationId xmlns:a16="http://schemas.microsoft.com/office/drawing/2014/main" id="{2E17CBDA-EF46-6038-FA85-A2516A201956}"/>
              </a:ext>
            </a:extLst>
          </p:cNvPr>
          <p:cNvSpPr/>
          <p:nvPr/>
        </p:nvSpPr>
        <p:spPr>
          <a:xfrm>
            <a:off x="6727660" y="1783990"/>
            <a:ext cx="2329032" cy="4444640"/>
          </a:xfrm>
          <a:prstGeom prst="rect">
            <a:avLst/>
          </a:prstGeom>
          <a:solidFill>
            <a:srgbClr val="008000">
              <a:alpha val="24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DFF00BF2-7A0E-DFE4-1BCD-AB22F156384E}"/>
              </a:ext>
            </a:extLst>
          </p:cNvPr>
          <p:cNvSpPr/>
          <p:nvPr/>
        </p:nvSpPr>
        <p:spPr>
          <a:xfrm>
            <a:off x="9058260" y="1783990"/>
            <a:ext cx="2329032" cy="4444640"/>
          </a:xfrm>
          <a:prstGeom prst="rect">
            <a:avLst/>
          </a:prstGeom>
          <a:solidFill>
            <a:srgbClr val="FF0000">
              <a:alpha val="24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04B93005-6745-6625-9C5D-ECD3496266D4}"/>
              </a:ext>
            </a:extLst>
          </p:cNvPr>
          <p:cNvPicPr>
            <a:picLocks noChangeAspect="1"/>
          </p:cNvPicPr>
          <p:nvPr/>
        </p:nvPicPr>
        <p:blipFill>
          <a:blip r:embed="rId9"/>
          <a:stretch>
            <a:fillRect/>
          </a:stretch>
        </p:blipFill>
        <p:spPr>
          <a:xfrm>
            <a:off x="1770661" y="2499351"/>
            <a:ext cx="3297960" cy="1500457"/>
          </a:xfrm>
          <a:prstGeom prst="rect">
            <a:avLst/>
          </a:prstGeom>
        </p:spPr>
      </p:pic>
      <p:cxnSp>
        <p:nvCxnSpPr>
          <p:cNvPr id="4" name="Straight Connector 3">
            <a:extLst>
              <a:ext uri="{FF2B5EF4-FFF2-40B4-BE49-F238E27FC236}">
                <a16:creationId xmlns:a16="http://schemas.microsoft.com/office/drawing/2014/main" id="{69125A7A-D6EF-EDF7-285B-0E10F537793F}"/>
              </a:ext>
            </a:extLst>
          </p:cNvPr>
          <p:cNvCxnSpPr>
            <a:cxnSpLocks/>
          </p:cNvCxnSpPr>
          <p:nvPr/>
        </p:nvCxnSpPr>
        <p:spPr>
          <a:xfrm flipV="1">
            <a:off x="9056692" y="1783990"/>
            <a:ext cx="658808" cy="2626386"/>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05763471-AF0F-1B8F-2CA3-756BBA224D36}"/>
              </a:ext>
            </a:extLst>
          </p:cNvPr>
          <p:cNvCxnSpPr>
            <a:cxnSpLocks/>
          </p:cNvCxnSpPr>
          <p:nvPr/>
        </p:nvCxnSpPr>
        <p:spPr>
          <a:xfrm>
            <a:off x="6724524" y="4379663"/>
            <a:ext cx="2317847"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132545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10"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par>
                                <p:cTn id="16" presetID="10" presetClass="entr" presetSubtype="0" fill="hold"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Lst>
  </p:timing>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4" name="Content Placeholder 23" descr="A graph of a function&#10;&#10;Description automatically generated">
            <a:extLst>
              <a:ext uri="{FF2B5EF4-FFF2-40B4-BE49-F238E27FC236}">
                <a16:creationId xmlns:a16="http://schemas.microsoft.com/office/drawing/2014/main" id="{5E509CC9-C789-DF05-63F6-CF50A664205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873517" y="1783990"/>
            <a:ext cx="4351338" cy="4351338"/>
          </a:xfrm>
          <a:prstGeom prst="rect">
            <a:avLst/>
          </a:prstGeom>
        </p:spPr>
      </p:pic>
      <p:sp>
        <p:nvSpPr>
          <p:cNvPr id="14" name="TextBox 13">
            <a:extLst>
              <a:ext uri="{FF2B5EF4-FFF2-40B4-BE49-F238E27FC236}">
                <a16:creationId xmlns:a16="http://schemas.microsoft.com/office/drawing/2014/main" id="{B0663D2F-01A6-FFC4-5546-ABB85819C34A}"/>
              </a:ext>
            </a:extLst>
          </p:cNvPr>
          <p:cNvSpPr txBox="1"/>
          <p:nvPr/>
        </p:nvSpPr>
        <p:spPr>
          <a:xfrm>
            <a:off x="835600" y="3166327"/>
            <a:ext cx="1926116" cy="376452"/>
          </a:xfrm>
          <a:prstGeom prst="rect">
            <a:avLst/>
          </a:prstGeom>
          <a:noFill/>
        </p:spPr>
        <p:txBody>
          <a:bodyPr wrap="square">
            <a:spAutoFit/>
          </a:bodyPr>
          <a:lstStyle/>
          <a:p>
            <a:r>
              <a:rPr lang="en-US" b="1">
                <a:solidFill>
                  <a:srgbClr val="008000"/>
                </a:solidFill>
              </a:rPr>
              <a:t>Reverse Bias</a:t>
            </a:r>
          </a:p>
        </p:txBody>
      </p:sp>
      <p:pic>
        <p:nvPicPr>
          <p:cNvPr id="15" name="Picture 14">
            <a:extLst>
              <a:ext uri="{FF2B5EF4-FFF2-40B4-BE49-F238E27FC236}">
                <a16:creationId xmlns:a16="http://schemas.microsoft.com/office/drawing/2014/main" id="{D14FD3F0-84D8-6113-B343-2E9782C41616}"/>
              </a:ext>
            </a:extLst>
          </p:cNvPr>
          <p:cNvPicPr>
            <a:picLocks noChangeAspect="1"/>
          </p:cNvPicPr>
          <p:nvPr/>
        </p:nvPicPr>
        <p:blipFill>
          <a:blip r:embed="rId3"/>
          <a:stretch>
            <a:fillRect/>
          </a:stretch>
        </p:blipFill>
        <p:spPr>
          <a:xfrm>
            <a:off x="910249" y="3813408"/>
            <a:ext cx="2882634" cy="472510"/>
          </a:xfrm>
          <a:prstGeom prst="rect">
            <a:avLst/>
          </a:prstGeom>
        </p:spPr>
      </p:pic>
      <p:pic>
        <p:nvPicPr>
          <p:cNvPr id="6" name="Picture 5">
            <a:extLst>
              <a:ext uri="{FF2B5EF4-FFF2-40B4-BE49-F238E27FC236}">
                <a16:creationId xmlns:a16="http://schemas.microsoft.com/office/drawing/2014/main" id="{89A93310-6CED-37A8-1DDD-24565B73C923}"/>
              </a:ext>
            </a:extLst>
          </p:cNvPr>
          <p:cNvPicPr>
            <a:picLocks noChangeAspect="1"/>
          </p:cNvPicPr>
          <p:nvPr/>
        </p:nvPicPr>
        <p:blipFill>
          <a:blip r:embed="rId4"/>
          <a:stretch>
            <a:fillRect/>
          </a:stretch>
        </p:blipFill>
        <p:spPr>
          <a:xfrm>
            <a:off x="3899643" y="3395783"/>
            <a:ext cx="2721259" cy="1307762"/>
          </a:xfrm>
          <a:prstGeom prst="rect">
            <a:avLst/>
          </a:prstGeom>
        </p:spPr>
      </p:pic>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7453B3BB-8CBF-3049-A54F-7CAD9667BD63}"/>
                  </a:ext>
                </a:extLst>
              </p:cNvPr>
              <p:cNvSpPr txBox="1">
                <a:spLocks/>
              </p:cNvSpPr>
              <p:nvPr/>
            </p:nvSpPr>
            <p:spPr>
              <a:xfrm>
                <a:off x="8488677" y="4547856"/>
                <a:ext cx="1342291" cy="369332"/>
              </a:xfrm>
              <a:prstGeom prst="rect">
                <a:avLst/>
              </a:prstGeom>
              <a:noFill/>
            </p:spPr>
            <p:txBody>
              <a:bodyPr wrap="none" rtlCol="0">
                <a:spAutoFit/>
              </a:bodyPr>
              <a:lstStyle/>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𝐷𝑜</m:t>
                        </m:r>
                      </m:sub>
                    </m:sSub>
                    <m:r>
                      <a:rPr lang="en-US" b="0" i="1" smtClean="0">
                        <a:latin typeface="Cambria Math" panose="02040503050406030204" pitchFamily="18" charset="0"/>
                      </a:rPr>
                      <m:t>=0.7 </m:t>
                    </m:r>
                  </m:oMath>
                </a14:m>
                <a:r>
                  <a:rPr lang="en-US"/>
                  <a:t>V</a:t>
                </a:r>
              </a:p>
            </p:txBody>
          </p:sp>
        </mc:Choice>
        <mc:Fallback xmlns="">
          <p:sp>
            <p:nvSpPr>
              <p:cNvPr id="18" name="TextBox 17">
                <a:extLst>
                  <a:ext uri="{FF2B5EF4-FFF2-40B4-BE49-F238E27FC236}">
                    <a16:creationId xmlns:a16="http://schemas.microsoft.com/office/drawing/2014/main" id="{7453B3BB-8CBF-3049-A54F-7CAD9667BD63}"/>
                  </a:ext>
                </a:extLst>
              </p:cNvPr>
              <p:cNvSpPr txBox="1">
                <a:spLocks noRot="1" noChangeAspect="1" noMove="1" noResize="1" noEditPoints="1" noAdjustHandles="1" noChangeArrowheads="1" noChangeShapeType="1" noTextEdit="1"/>
              </p:cNvSpPr>
              <p:nvPr/>
            </p:nvSpPr>
            <p:spPr>
              <a:xfrm>
                <a:off x="8488677" y="4547856"/>
                <a:ext cx="1342291" cy="369332"/>
              </a:xfrm>
              <a:prstGeom prst="rect">
                <a:avLst/>
              </a:prstGeom>
              <a:blipFill>
                <a:blip r:embed="rId5"/>
                <a:stretch>
                  <a:fillRect t="-8197" r="-1357" b="-24590"/>
                </a:stretch>
              </a:blipFill>
            </p:spPr>
            <p:txBody>
              <a:bodyPr/>
              <a:lstStyle/>
              <a:p>
                <a:r>
                  <a:rPr lang="en-US">
                    <a:noFill/>
                  </a:rPr>
                  <a:t> </a:t>
                </a:r>
              </a:p>
            </p:txBody>
          </p:sp>
        </mc:Fallback>
      </mc:AlternateContent>
      <p:sp>
        <p:nvSpPr>
          <p:cNvPr id="19" name="TextBox 18">
            <a:extLst>
              <a:ext uri="{FF2B5EF4-FFF2-40B4-BE49-F238E27FC236}">
                <a16:creationId xmlns:a16="http://schemas.microsoft.com/office/drawing/2014/main" id="{5926DC6D-B3DB-637A-5339-CD0AD3DCB3A2}"/>
              </a:ext>
            </a:extLst>
          </p:cNvPr>
          <p:cNvSpPr txBox="1"/>
          <p:nvPr/>
        </p:nvSpPr>
        <p:spPr>
          <a:xfrm>
            <a:off x="838200" y="1922490"/>
            <a:ext cx="5533571" cy="461665"/>
          </a:xfrm>
          <a:prstGeom prst="rect">
            <a:avLst/>
          </a:prstGeom>
          <a:ln w="50800" cap="rnd">
            <a:round/>
          </a:ln>
        </p:spPr>
        <p:style>
          <a:lnRef idx="2">
            <a:schemeClr val="dk1"/>
          </a:lnRef>
          <a:fillRef idx="1">
            <a:schemeClr val="lt1"/>
          </a:fillRef>
          <a:effectRef idx="0">
            <a:schemeClr val="dk1"/>
          </a:effectRef>
          <a:fontRef idx="minor">
            <a:schemeClr val="dk1"/>
          </a:fontRef>
        </p:style>
        <p:txBody>
          <a:bodyPr wrap="square">
            <a:spAutoFit/>
          </a:bodyPr>
          <a:lstStyle/>
          <a:p>
            <a:r>
              <a:rPr lang="en-US" sz="2400"/>
              <a:t>3. CVD+R Model:</a:t>
            </a: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1D9C446E-B5E7-3F6F-A3EE-D9CF50F8EBA0}"/>
                  </a:ext>
                </a:extLst>
              </p:cNvPr>
              <p:cNvSpPr txBox="1">
                <a:spLocks/>
              </p:cNvSpPr>
              <p:nvPr/>
            </p:nvSpPr>
            <p:spPr>
              <a:xfrm>
                <a:off x="7075627" y="1882474"/>
                <a:ext cx="916648" cy="369332"/>
              </a:xfrm>
              <a:prstGeom prst="rect">
                <a:avLst/>
              </a:prstGeom>
              <a:solidFill>
                <a:schemeClr val="bg1"/>
              </a:solidFill>
              <a:ln>
                <a:noFill/>
              </a:ln>
            </p:spPr>
            <p:style>
              <a:lnRef idx="2">
                <a:schemeClr val="dk1"/>
              </a:lnRef>
              <a:fillRef idx="1">
                <a:schemeClr val="lt1"/>
              </a:fillRef>
              <a:effectRef idx="0">
                <a:schemeClr val="dk1"/>
              </a:effectRef>
              <a:fontRef idx="minor">
                <a:schemeClr val="dk1"/>
              </a:fontRef>
            </p:style>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ea typeface="CMU Serif" panose="02000603000000000000" pitchFamily="2" charset="0"/>
                              <a:cs typeface="CMU Serif" panose="02000603000000000000" pitchFamily="2" charset="0"/>
                            </a:rPr>
                          </m:ctrlPr>
                        </m:sSubPr>
                        <m:e>
                          <m:r>
                            <a:rPr lang="en-US" b="0" i="1" smtClean="0">
                              <a:latin typeface="Cambria Math" panose="02040503050406030204" pitchFamily="18" charset="0"/>
                              <a:ea typeface="CMU Serif" panose="02000603000000000000" pitchFamily="2" charset="0"/>
                              <a:cs typeface="CMU Serif" panose="02000603000000000000" pitchFamily="2" charset="0"/>
                            </a:rPr>
                            <m:t>𝐼</m:t>
                          </m:r>
                        </m:e>
                        <m:sub>
                          <m:r>
                            <a:rPr lang="en-US" b="0" i="1" smtClean="0">
                              <a:latin typeface="Cambria Math" panose="02040503050406030204" pitchFamily="18" charset="0"/>
                              <a:ea typeface="CMU Serif" panose="02000603000000000000" pitchFamily="2" charset="0"/>
                              <a:cs typeface="CMU Serif" panose="02000603000000000000" pitchFamily="2" charset="0"/>
                            </a:rPr>
                            <m:t>𝑑</m:t>
                          </m:r>
                        </m:sub>
                      </m:sSub>
                      <m:r>
                        <a:rPr lang="en-US" b="0" i="1" smtClean="0">
                          <a:latin typeface="Cambria Math" panose="02040503050406030204" pitchFamily="18" charset="0"/>
                          <a:ea typeface="CMU Serif" panose="02000603000000000000" pitchFamily="2" charset="0"/>
                          <a:cs typeface="CMU Serif" panose="02000603000000000000" pitchFamily="2" charset="0"/>
                        </a:rPr>
                        <m:t>(</m:t>
                      </m:r>
                      <m:r>
                        <a:rPr lang="en-US" b="0" i="1" smtClean="0">
                          <a:latin typeface="Cambria Math" panose="02040503050406030204" pitchFamily="18" charset="0"/>
                          <a:ea typeface="CMU Serif" panose="02000603000000000000" pitchFamily="2" charset="0"/>
                          <a:cs typeface="CMU Serif" panose="02000603000000000000" pitchFamily="2" charset="0"/>
                        </a:rPr>
                        <m:t>𝑚𝐴</m:t>
                      </m:r>
                      <m:r>
                        <a:rPr lang="en-US" b="0" i="1" smtClean="0">
                          <a:latin typeface="Cambria Math" panose="02040503050406030204" pitchFamily="18" charset="0"/>
                          <a:ea typeface="CMU Serif" panose="02000603000000000000" pitchFamily="2" charset="0"/>
                          <a:cs typeface="CMU Serif" panose="02000603000000000000" pitchFamily="2" charset="0"/>
                        </a:rPr>
                        <m:t>)</m:t>
                      </m:r>
                    </m:oMath>
                  </m:oMathPara>
                </a14:m>
                <a:endParaRPr lang="en-US"/>
              </a:p>
            </p:txBody>
          </p:sp>
        </mc:Choice>
        <mc:Fallback xmlns="">
          <p:sp>
            <p:nvSpPr>
              <p:cNvPr id="22" name="TextBox 21">
                <a:extLst>
                  <a:ext uri="{FF2B5EF4-FFF2-40B4-BE49-F238E27FC236}">
                    <a16:creationId xmlns:a16="http://schemas.microsoft.com/office/drawing/2014/main" id="{1D9C446E-B5E7-3F6F-A3EE-D9CF50F8EBA0}"/>
                  </a:ext>
                </a:extLst>
              </p:cNvPr>
              <p:cNvSpPr txBox="1">
                <a:spLocks noRot="1" noChangeAspect="1" noMove="1" noResize="1" noEditPoints="1" noAdjustHandles="1" noChangeArrowheads="1" noChangeShapeType="1" noTextEdit="1"/>
              </p:cNvSpPr>
              <p:nvPr/>
            </p:nvSpPr>
            <p:spPr>
              <a:xfrm>
                <a:off x="7075627" y="1882474"/>
                <a:ext cx="916648" cy="369332"/>
              </a:xfrm>
              <a:prstGeom prst="rect">
                <a:avLst/>
              </a:prstGeom>
              <a:blipFill>
                <a:blip r:embed="rId6"/>
                <a:stretch>
                  <a:fillRect r="-2667" b="-13333"/>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BA59B156-A399-4D5B-96FD-E07763E781FA}"/>
                  </a:ext>
                </a:extLst>
              </p:cNvPr>
              <p:cNvSpPr txBox="1">
                <a:spLocks/>
              </p:cNvSpPr>
              <p:nvPr/>
            </p:nvSpPr>
            <p:spPr>
              <a:xfrm>
                <a:off x="10480472" y="4643001"/>
                <a:ext cx="849400" cy="369332"/>
              </a:xfrm>
              <a:prstGeom prst="rect">
                <a:avLst/>
              </a:prstGeom>
              <a:ln>
                <a:noFill/>
              </a:ln>
            </p:spPr>
            <p:style>
              <a:lnRef idx="2">
                <a:schemeClr val="dk1"/>
              </a:lnRef>
              <a:fillRef idx="1">
                <a:schemeClr val="lt1"/>
              </a:fillRef>
              <a:effectRef idx="0">
                <a:schemeClr val="dk1"/>
              </a:effectRef>
              <a:fontRef idx="minor">
                <a:schemeClr val="dk1"/>
              </a:fontRef>
            </p:style>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ea typeface="CMU Serif" panose="02000603000000000000" pitchFamily="2" charset="0"/>
                              <a:cs typeface="CMU Serif" panose="02000603000000000000" pitchFamily="2" charset="0"/>
                            </a:rPr>
                          </m:ctrlPr>
                        </m:sSubPr>
                        <m:e>
                          <m:r>
                            <a:rPr lang="en-US" b="0" i="1" smtClean="0">
                              <a:latin typeface="Cambria Math" panose="02040503050406030204" pitchFamily="18" charset="0"/>
                              <a:ea typeface="CMU Serif" panose="02000603000000000000" pitchFamily="2" charset="0"/>
                              <a:cs typeface="CMU Serif" panose="02000603000000000000" pitchFamily="2" charset="0"/>
                            </a:rPr>
                            <m:t>𝑣</m:t>
                          </m:r>
                        </m:e>
                        <m:sub>
                          <m:r>
                            <a:rPr lang="en-US" b="0" i="1" smtClean="0">
                              <a:latin typeface="Cambria Math" panose="02040503050406030204" pitchFamily="18" charset="0"/>
                              <a:ea typeface="CMU Serif" panose="02000603000000000000" pitchFamily="2" charset="0"/>
                              <a:cs typeface="CMU Serif" panose="02000603000000000000" pitchFamily="2" charset="0"/>
                            </a:rPr>
                            <m:t>𝐷</m:t>
                          </m:r>
                        </m:sub>
                      </m:sSub>
                      <m:r>
                        <a:rPr lang="en-US" b="0" i="1" smtClean="0">
                          <a:latin typeface="Cambria Math" panose="02040503050406030204" pitchFamily="18" charset="0"/>
                          <a:ea typeface="CMU Serif" panose="02000603000000000000" pitchFamily="2" charset="0"/>
                          <a:cs typeface="CMU Serif" panose="02000603000000000000" pitchFamily="2" charset="0"/>
                        </a:rPr>
                        <m:t>(</m:t>
                      </m:r>
                      <m:r>
                        <a:rPr lang="en-US" b="0" i="1" smtClean="0">
                          <a:latin typeface="Cambria Math" panose="02040503050406030204" pitchFamily="18" charset="0"/>
                          <a:ea typeface="CMU Serif" panose="02000603000000000000" pitchFamily="2" charset="0"/>
                          <a:cs typeface="CMU Serif" panose="02000603000000000000" pitchFamily="2" charset="0"/>
                        </a:rPr>
                        <m:t>𝑉</m:t>
                      </m:r>
                      <m:r>
                        <a:rPr lang="en-US" b="0" i="1" smtClean="0">
                          <a:latin typeface="Cambria Math" panose="02040503050406030204" pitchFamily="18" charset="0"/>
                          <a:ea typeface="CMU Serif" panose="02000603000000000000" pitchFamily="2" charset="0"/>
                          <a:cs typeface="CMU Serif" panose="02000603000000000000" pitchFamily="2" charset="0"/>
                        </a:rPr>
                        <m:t>)</m:t>
                      </m:r>
                    </m:oMath>
                  </m:oMathPara>
                </a14:m>
                <a:endParaRPr lang="en-US"/>
              </a:p>
            </p:txBody>
          </p:sp>
        </mc:Choice>
        <mc:Fallback xmlns="">
          <p:sp>
            <p:nvSpPr>
              <p:cNvPr id="21" name="TextBox 20">
                <a:extLst>
                  <a:ext uri="{FF2B5EF4-FFF2-40B4-BE49-F238E27FC236}">
                    <a16:creationId xmlns:a16="http://schemas.microsoft.com/office/drawing/2014/main" id="{BA59B156-A399-4D5B-96FD-E07763E781FA}"/>
                  </a:ext>
                </a:extLst>
              </p:cNvPr>
              <p:cNvSpPr txBox="1">
                <a:spLocks noRot="1" noChangeAspect="1" noMove="1" noResize="1" noEditPoints="1" noAdjustHandles="1" noChangeArrowheads="1" noChangeShapeType="1" noTextEdit="1"/>
              </p:cNvSpPr>
              <p:nvPr/>
            </p:nvSpPr>
            <p:spPr>
              <a:xfrm>
                <a:off x="10480472" y="4643001"/>
                <a:ext cx="849400" cy="369332"/>
              </a:xfrm>
              <a:prstGeom prst="rect">
                <a:avLst/>
              </a:prstGeom>
              <a:blipFill>
                <a:blip r:embed="rId7"/>
                <a:stretch>
                  <a:fillRect b="-13333"/>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381FF2AC-7867-C257-50AA-3D20E193D7B0}"/>
                  </a:ext>
                </a:extLst>
              </p:cNvPr>
              <p:cNvSpPr txBox="1"/>
              <p:nvPr/>
            </p:nvSpPr>
            <p:spPr>
              <a:xfrm>
                <a:off x="910249" y="5378444"/>
                <a:ext cx="3546099" cy="923330"/>
              </a:xfrm>
              <a:prstGeom prst="rect">
                <a:avLst/>
              </a:prstGeom>
              <a:noFill/>
            </p:spPr>
            <p:txBody>
              <a:bodyPr wrap="square" rtlCol="0">
                <a:spAutoFit/>
              </a:bodyPr>
              <a:lstStyle/>
              <a:p>
                <a:pPr algn="just"/>
                <a14:m>
                  <m:oMath xmlns:m="http://schemas.openxmlformats.org/officeDocument/2006/math">
                    <m:sSub>
                      <m:sSubPr>
                        <m:ctrlPr>
                          <a:rPr lang="en-US" b="0" i="1" smtClean="0">
                            <a:latin typeface="Cambria Math" panose="02040503050406030204" pitchFamily="18" charset="0"/>
                            <a:ea typeface="CMU Serif" panose="02000603000000000000" pitchFamily="2" charset="0"/>
                            <a:cs typeface="CMU Serif" panose="02000603000000000000" pitchFamily="2" charset="0"/>
                          </a:rPr>
                        </m:ctrlPr>
                      </m:sSubPr>
                      <m:e>
                        <m:r>
                          <a:rPr lang="en-US" b="0" i="1" smtClean="0">
                            <a:latin typeface="Cambria Math" panose="02040503050406030204" pitchFamily="18" charset="0"/>
                            <a:ea typeface="CMU Serif" panose="02000603000000000000" pitchFamily="2" charset="0"/>
                            <a:cs typeface="CMU Serif" panose="02000603000000000000" pitchFamily="2" charset="0"/>
                          </a:rPr>
                          <m:t>𝑣</m:t>
                        </m:r>
                      </m:e>
                      <m:sub>
                        <m:r>
                          <a:rPr lang="en-US" b="0" i="1" smtClean="0">
                            <a:latin typeface="Cambria Math" panose="02040503050406030204" pitchFamily="18" charset="0"/>
                            <a:ea typeface="CMU Serif" panose="02000603000000000000" pitchFamily="2" charset="0"/>
                            <a:cs typeface="CMU Serif" panose="02000603000000000000" pitchFamily="2" charset="0"/>
                          </a:rPr>
                          <m:t>𝐷</m:t>
                        </m:r>
                      </m:sub>
                    </m:sSub>
                  </m:oMath>
                </a14:m>
                <a:r>
                  <a:rPr lang="en-US" dirty="0">
                    <a:ea typeface="CMU Serif" panose="02000603000000000000" pitchFamily="2" charset="0"/>
                    <a:cs typeface="CMU Serif" panose="02000603000000000000" pitchFamily="2" charset="0"/>
                  </a:rPr>
                  <a:t>: Total Voltage Across diode</a:t>
                </a:r>
              </a:p>
              <a:p>
                <a:pPr algn="just"/>
                <a:r>
                  <a:rPr lang="en-US" dirty="0">
                    <a:ea typeface="CMU Serif" panose="02000603000000000000" pitchFamily="2" charset="0"/>
                    <a:cs typeface="CMU Serif" panose="02000603000000000000" pitchFamily="2" charset="0"/>
                  </a:rPr>
                  <a:t>--------------------------------------------</a:t>
                </a:r>
              </a:p>
              <a:p>
                <a:pPr algn="just"/>
                <a14:m>
                  <m:oMath xmlns:m="http://schemas.openxmlformats.org/officeDocument/2006/math">
                    <m:sSub>
                      <m:sSubPr>
                        <m:ctrlPr>
                          <a:rPr lang="en-US" b="0" i="1" smtClean="0">
                            <a:latin typeface="Cambria Math" panose="02040503050406030204" pitchFamily="18" charset="0"/>
                            <a:ea typeface="CMU Serif" panose="02000603000000000000" pitchFamily="2" charset="0"/>
                            <a:cs typeface="CMU Serif" panose="02000603000000000000" pitchFamily="2" charset="0"/>
                          </a:rPr>
                        </m:ctrlPr>
                      </m:sSubPr>
                      <m:e>
                        <m:r>
                          <a:rPr lang="en-US" b="0" i="1" smtClean="0">
                            <a:latin typeface="Cambria Math" panose="02040503050406030204" pitchFamily="18" charset="0"/>
                            <a:ea typeface="CMU Serif" panose="02000603000000000000" pitchFamily="2" charset="0"/>
                            <a:cs typeface="CMU Serif" panose="02000603000000000000" pitchFamily="2" charset="0"/>
                          </a:rPr>
                          <m:t>𝑉</m:t>
                        </m:r>
                      </m:e>
                      <m:sub>
                        <m:r>
                          <a:rPr lang="en-US" b="0" i="1" smtClean="0">
                            <a:latin typeface="Cambria Math" panose="02040503050406030204" pitchFamily="18" charset="0"/>
                            <a:ea typeface="CMU Serif" panose="02000603000000000000" pitchFamily="2" charset="0"/>
                            <a:cs typeface="CMU Serif" panose="02000603000000000000" pitchFamily="2" charset="0"/>
                          </a:rPr>
                          <m:t>𝐷𝑜</m:t>
                        </m:r>
                      </m:sub>
                    </m:sSub>
                  </m:oMath>
                </a14:m>
                <a:r>
                  <a:rPr lang="en-US" dirty="0">
                    <a:ea typeface="CMU Serif" panose="02000603000000000000" pitchFamily="2" charset="0"/>
                    <a:cs typeface="CMU Serif" panose="02000603000000000000" pitchFamily="2" charset="0"/>
                  </a:rPr>
                  <a:t>: Diode Cut-off voltage (0.7 V)</a:t>
                </a:r>
              </a:p>
            </p:txBody>
          </p:sp>
        </mc:Choice>
        <mc:Fallback xmlns="">
          <p:sp>
            <p:nvSpPr>
              <p:cNvPr id="20" name="TextBox 19">
                <a:extLst>
                  <a:ext uri="{FF2B5EF4-FFF2-40B4-BE49-F238E27FC236}">
                    <a16:creationId xmlns:a16="http://schemas.microsoft.com/office/drawing/2014/main" id="{381FF2AC-7867-C257-50AA-3D20E193D7B0}"/>
                  </a:ext>
                </a:extLst>
              </p:cNvPr>
              <p:cNvSpPr txBox="1">
                <a:spLocks noRot="1" noChangeAspect="1" noMove="1" noResize="1" noEditPoints="1" noAdjustHandles="1" noChangeArrowheads="1" noChangeShapeType="1" noTextEdit="1"/>
              </p:cNvSpPr>
              <p:nvPr/>
            </p:nvSpPr>
            <p:spPr>
              <a:xfrm>
                <a:off x="910249" y="5378444"/>
                <a:ext cx="3546099" cy="923330"/>
              </a:xfrm>
              <a:prstGeom prst="rect">
                <a:avLst/>
              </a:prstGeom>
              <a:blipFill>
                <a:blip r:embed="rId8"/>
                <a:stretch>
                  <a:fillRect l="-1375" t="-3289" b="-9211"/>
                </a:stretch>
              </a:blipFill>
            </p:spPr>
            <p:txBody>
              <a:bodyPr/>
              <a:lstStyle/>
              <a:p>
                <a:r>
                  <a:rPr lang="en-US">
                    <a:noFill/>
                  </a:rPr>
                  <a:t> </a:t>
                </a:r>
              </a:p>
            </p:txBody>
          </p:sp>
        </mc:Fallback>
      </mc:AlternateContent>
      <p:sp>
        <p:nvSpPr>
          <p:cNvPr id="5" name="Title 1">
            <a:extLst>
              <a:ext uri="{FF2B5EF4-FFF2-40B4-BE49-F238E27FC236}">
                <a16:creationId xmlns:a16="http://schemas.microsoft.com/office/drawing/2014/main" id="{88318119-7906-D496-C132-C12C81C9C448}"/>
              </a:ext>
            </a:extLst>
          </p:cNvPr>
          <p:cNvSpPr>
            <a:spLocks noGrp="1"/>
          </p:cNvSpPr>
          <p:nvPr>
            <p:ph type="title"/>
          </p:nvPr>
        </p:nvSpPr>
        <p:spPr>
          <a:xfrm>
            <a:off x="838200" y="365125"/>
            <a:ext cx="10515600" cy="1325563"/>
          </a:xfrm>
        </p:spPr>
        <p:txBody>
          <a:bodyPr/>
          <a:lstStyle/>
          <a:p>
            <a:r>
              <a:rPr lang="en-US"/>
              <a:t>Diode Models</a:t>
            </a:r>
          </a:p>
        </p:txBody>
      </p:sp>
      <p:sp>
        <p:nvSpPr>
          <p:cNvPr id="36" name="Freeform: Shape 35">
            <a:extLst>
              <a:ext uri="{FF2B5EF4-FFF2-40B4-BE49-F238E27FC236}">
                <a16:creationId xmlns:a16="http://schemas.microsoft.com/office/drawing/2014/main" id="{944130AF-D121-F1E2-6E35-75A43395E6FB}"/>
              </a:ext>
            </a:extLst>
          </p:cNvPr>
          <p:cNvSpPr/>
          <p:nvPr/>
        </p:nvSpPr>
        <p:spPr>
          <a:xfrm flipV="1">
            <a:off x="11208582" y="4335142"/>
            <a:ext cx="16272" cy="89042"/>
          </a:xfrm>
          <a:custGeom>
            <a:avLst/>
            <a:gdLst>
              <a:gd name="connsiteX0" fmla="*/ 0 w 16272"/>
              <a:gd name="connsiteY0" fmla="*/ 89042 h 89042"/>
              <a:gd name="connsiteX1" fmla="*/ 16272 w 16272"/>
              <a:gd name="connsiteY1" fmla="*/ 61589 h 89042"/>
              <a:gd name="connsiteX2" fmla="*/ 16270 w 16272"/>
              <a:gd name="connsiteY2" fmla="*/ 61589 h 89042"/>
              <a:gd name="connsiteX3" fmla="*/ 0 w 16272"/>
              <a:gd name="connsiteY3" fmla="*/ 0 h 89042"/>
              <a:gd name="connsiteX4" fmla="*/ 0 w 16272"/>
              <a:gd name="connsiteY4" fmla="*/ 89042 h 890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2" h="89042">
                <a:moveTo>
                  <a:pt x="0" y="89042"/>
                </a:moveTo>
                <a:lnTo>
                  <a:pt x="16272" y="61589"/>
                </a:lnTo>
                <a:lnTo>
                  <a:pt x="16270" y="61589"/>
                </a:lnTo>
                <a:lnTo>
                  <a:pt x="0" y="0"/>
                </a:lnTo>
                <a:lnTo>
                  <a:pt x="0" y="89042"/>
                </a:lnTo>
                <a:close/>
              </a:path>
            </a:pathLst>
          </a:custGeom>
          <a:solidFill>
            <a:srgbClr val="FF0000">
              <a:alpha val="21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rgbClr val="FF0000"/>
              </a:solidFill>
            </a:endParaRPr>
          </a:p>
        </p:txBody>
      </p:sp>
      <p:sp>
        <p:nvSpPr>
          <p:cNvPr id="11" name="TextBox 10">
            <a:extLst>
              <a:ext uri="{FF2B5EF4-FFF2-40B4-BE49-F238E27FC236}">
                <a16:creationId xmlns:a16="http://schemas.microsoft.com/office/drawing/2014/main" id="{C41DA063-BC03-6531-E0B3-A8AFEC97DF9C}"/>
              </a:ext>
            </a:extLst>
          </p:cNvPr>
          <p:cNvSpPr txBox="1"/>
          <p:nvPr/>
        </p:nvSpPr>
        <p:spPr>
          <a:xfrm>
            <a:off x="3899643" y="3173448"/>
            <a:ext cx="2249339" cy="369332"/>
          </a:xfrm>
          <a:prstGeom prst="rect">
            <a:avLst/>
          </a:prstGeom>
          <a:noFill/>
        </p:spPr>
        <p:txBody>
          <a:bodyPr wrap="square">
            <a:spAutoFit/>
          </a:bodyPr>
          <a:lstStyle/>
          <a:p>
            <a:r>
              <a:rPr lang="en-US" b="1">
                <a:solidFill>
                  <a:srgbClr val="FF0000"/>
                </a:solidFill>
              </a:rPr>
              <a:t>Forward Bias</a:t>
            </a:r>
          </a:p>
        </p:txBody>
      </p:sp>
      <p:sp>
        <p:nvSpPr>
          <p:cNvPr id="46" name="Rectangle 45">
            <a:extLst>
              <a:ext uri="{FF2B5EF4-FFF2-40B4-BE49-F238E27FC236}">
                <a16:creationId xmlns:a16="http://schemas.microsoft.com/office/drawing/2014/main" id="{2E17CBDA-EF46-6038-FA85-A2516A201956}"/>
              </a:ext>
            </a:extLst>
          </p:cNvPr>
          <p:cNvSpPr/>
          <p:nvPr/>
        </p:nvSpPr>
        <p:spPr>
          <a:xfrm>
            <a:off x="6727660" y="1783990"/>
            <a:ext cx="2329032" cy="4444640"/>
          </a:xfrm>
          <a:prstGeom prst="rect">
            <a:avLst/>
          </a:prstGeom>
          <a:solidFill>
            <a:srgbClr val="008000">
              <a:alpha val="24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DFF00BF2-7A0E-DFE4-1BCD-AB22F156384E}"/>
              </a:ext>
            </a:extLst>
          </p:cNvPr>
          <p:cNvSpPr/>
          <p:nvPr/>
        </p:nvSpPr>
        <p:spPr>
          <a:xfrm>
            <a:off x="9058260" y="1783990"/>
            <a:ext cx="2329032" cy="4444640"/>
          </a:xfrm>
          <a:prstGeom prst="rect">
            <a:avLst/>
          </a:prstGeom>
          <a:solidFill>
            <a:srgbClr val="FF0000">
              <a:alpha val="24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ABBE2ABB-C427-3E27-8C2C-B6C7BE61682C}"/>
                  </a:ext>
                </a:extLst>
              </p:cNvPr>
              <p:cNvSpPr txBox="1"/>
              <p:nvPr/>
            </p:nvSpPr>
            <p:spPr>
              <a:xfrm>
                <a:off x="4293134" y="4925880"/>
                <a:ext cx="1802866" cy="6127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𝐷𝑜</m:t>
                          </m:r>
                        </m:sub>
                      </m:sSub>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𝑚</m:t>
                          </m:r>
                        </m:den>
                      </m:f>
                    </m:oMath>
                  </m:oMathPara>
                </a14:m>
                <a:endParaRPr lang="en-US" dirty="0"/>
              </a:p>
            </p:txBody>
          </p:sp>
        </mc:Choice>
        <mc:Fallback xmlns="">
          <p:sp>
            <p:nvSpPr>
              <p:cNvPr id="2" name="TextBox 1">
                <a:extLst>
                  <a:ext uri="{FF2B5EF4-FFF2-40B4-BE49-F238E27FC236}">
                    <a16:creationId xmlns:a16="http://schemas.microsoft.com/office/drawing/2014/main" id="{ABBE2ABB-C427-3E27-8C2C-B6C7BE61682C}"/>
                  </a:ext>
                </a:extLst>
              </p:cNvPr>
              <p:cNvSpPr txBox="1">
                <a:spLocks noRot="1" noChangeAspect="1" noMove="1" noResize="1" noEditPoints="1" noAdjustHandles="1" noChangeArrowheads="1" noChangeShapeType="1" noTextEdit="1"/>
              </p:cNvSpPr>
              <p:nvPr/>
            </p:nvSpPr>
            <p:spPr>
              <a:xfrm>
                <a:off x="4293134" y="4925880"/>
                <a:ext cx="1802866" cy="6127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785F3B0-B00F-2643-A5AF-05EFFC2B7191}"/>
                  </a:ext>
                </a:extLst>
              </p:cNvPr>
              <p:cNvSpPr txBox="1"/>
              <p:nvPr/>
            </p:nvSpPr>
            <p:spPr>
              <a:xfrm>
                <a:off x="967145" y="4518879"/>
                <a:ext cx="80881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=0</m:t>
                      </m:r>
                    </m:oMath>
                  </m:oMathPara>
                </a14:m>
                <a:endParaRPr lang="en-US" dirty="0"/>
              </a:p>
            </p:txBody>
          </p:sp>
        </mc:Choice>
        <mc:Fallback xmlns="">
          <p:sp>
            <p:nvSpPr>
              <p:cNvPr id="7" name="TextBox 6">
                <a:extLst>
                  <a:ext uri="{FF2B5EF4-FFF2-40B4-BE49-F238E27FC236}">
                    <a16:creationId xmlns:a16="http://schemas.microsoft.com/office/drawing/2014/main" id="{B785F3B0-B00F-2643-A5AF-05EFFC2B7191}"/>
                  </a:ext>
                </a:extLst>
              </p:cNvPr>
              <p:cNvSpPr txBox="1">
                <a:spLocks noRot="1" noChangeAspect="1" noMove="1" noResize="1" noEditPoints="1" noAdjustHandles="1" noChangeArrowheads="1" noChangeShapeType="1" noTextEdit="1"/>
              </p:cNvSpPr>
              <p:nvPr/>
            </p:nvSpPr>
            <p:spPr>
              <a:xfrm>
                <a:off x="967145" y="4518879"/>
                <a:ext cx="808811" cy="369332"/>
              </a:xfrm>
              <a:prstGeom prst="rect">
                <a:avLst/>
              </a:prstGeom>
              <a:blipFill>
                <a:blip r:embed="rId10"/>
                <a:stretch>
                  <a:fillRect b="-6557"/>
                </a:stretch>
              </a:blipFill>
            </p:spPr>
            <p:txBody>
              <a:bodyPr/>
              <a:lstStyle/>
              <a:p>
                <a:r>
                  <a:rPr lang="en-US">
                    <a:noFill/>
                  </a:rPr>
                  <a:t> </a:t>
                </a:r>
              </a:p>
            </p:txBody>
          </p:sp>
        </mc:Fallback>
      </mc:AlternateContent>
      <mc:AlternateContent xmlns:mc="http://schemas.openxmlformats.org/markup-compatibility/2006" xmlns:p14="http://schemas.microsoft.com/office/powerpoint/2010/main">
        <mc:Choice Requires="p14">
          <p:contentPart p14:bwMode="auto" r:id="rId11">
            <p14:nvContentPartPr>
              <p14:cNvPr id="8" name="Ink 8">
                <a:extLst>
                  <a:ext uri="{FF2B5EF4-FFF2-40B4-BE49-F238E27FC236}">
                    <a16:creationId xmlns:a16="http://schemas.microsoft.com/office/drawing/2014/main" id="{E55E4E29-480E-CAAF-539A-A2DA50FABCB5}"/>
                  </a:ext>
                </a:extLst>
              </p14:cNvPr>
              <p14:cNvContentPartPr/>
              <p14:nvPr/>
            </p14:nvContentPartPr>
            <p14:xfrm>
              <a:off x="1049682" y="4107119"/>
              <a:ext cx="170640" cy="501480"/>
            </p14:xfrm>
          </p:contentPart>
        </mc:Choice>
        <mc:Fallback xmlns="">
          <p:pic>
            <p:nvPicPr>
              <p:cNvPr id="8" name="Ink 8">
                <a:extLst>
                  <a:ext uri="{FF2B5EF4-FFF2-40B4-BE49-F238E27FC236}">
                    <a16:creationId xmlns:a16="http://schemas.microsoft.com/office/drawing/2014/main" id="{E55E4E29-480E-CAAF-539A-A2DA50FABCB5}"/>
                  </a:ext>
                </a:extLst>
              </p:cNvPr>
              <p:cNvPicPr/>
              <p:nvPr/>
            </p:nvPicPr>
            <p:blipFill>
              <a:blip r:embed="rId12"/>
              <a:stretch>
                <a:fillRect/>
              </a:stretch>
            </p:blipFill>
            <p:spPr>
              <a:xfrm>
                <a:off x="1034235" y="4091639"/>
                <a:ext cx="201176" cy="5320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2" name="Ink 12">
                <a:extLst>
                  <a:ext uri="{FF2B5EF4-FFF2-40B4-BE49-F238E27FC236}">
                    <a16:creationId xmlns:a16="http://schemas.microsoft.com/office/drawing/2014/main" id="{01FB556F-806E-1558-6853-8B454A7485DE}"/>
                  </a:ext>
                </a:extLst>
              </p14:cNvPr>
              <p14:cNvContentPartPr/>
              <p14:nvPr/>
            </p14:nvContentPartPr>
            <p14:xfrm>
              <a:off x="1499682" y="4140959"/>
              <a:ext cx="150480" cy="429840"/>
            </p14:xfrm>
          </p:contentPart>
        </mc:Choice>
        <mc:Fallback xmlns="">
          <p:pic>
            <p:nvPicPr>
              <p:cNvPr id="12" name="Ink 12">
                <a:extLst>
                  <a:ext uri="{FF2B5EF4-FFF2-40B4-BE49-F238E27FC236}">
                    <a16:creationId xmlns:a16="http://schemas.microsoft.com/office/drawing/2014/main" id="{01FB556F-806E-1558-6853-8B454A7485DE}"/>
                  </a:ext>
                </a:extLst>
              </p:cNvPr>
              <p:cNvPicPr/>
              <p:nvPr/>
            </p:nvPicPr>
            <p:blipFill>
              <a:blip r:embed="rId14"/>
              <a:stretch>
                <a:fillRect/>
              </a:stretch>
            </p:blipFill>
            <p:spPr>
              <a:xfrm>
                <a:off x="1484202" y="4125479"/>
                <a:ext cx="181080" cy="4604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7" name="Ink 22">
                <a:extLst>
                  <a:ext uri="{FF2B5EF4-FFF2-40B4-BE49-F238E27FC236}">
                    <a16:creationId xmlns:a16="http://schemas.microsoft.com/office/drawing/2014/main" id="{59DCFC1E-0F7D-B7DD-3497-D8DE6CBED7E1}"/>
                  </a:ext>
                </a:extLst>
              </p14:cNvPr>
              <p14:cNvContentPartPr/>
              <p14:nvPr/>
            </p14:nvContentPartPr>
            <p14:xfrm>
              <a:off x="4475181" y="4662789"/>
              <a:ext cx="116280" cy="452160"/>
            </p14:xfrm>
          </p:contentPart>
        </mc:Choice>
        <mc:Fallback xmlns="">
          <p:pic>
            <p:nvPicPr>
              <p:cNvPr id="17" name="Ink 22">
                <a:extLst>
                  <a:ext uri="{FF2B5EF4-FFF2-40B4-BE49-F238E27FC236}">
                    <a16:creationId xmlns:a16="http://schemas.microsoft.com/office/drawing/2014/main" id="{59DCFC1E-0F7D-B7DD-3497-D8DE6CBED7E1}"/>
                  </a:ext>
                </a:extLst>
              </p:cNvPr>
              <p:cNvPicPr/>
              <p:nvPr/>
            </p:nvPicPr>
            <p:blipFill>
              <a:blip r:embed="rId16"/>
              <a:stretch>
                <a:fillRect/>
              </a:stretch>
            </p:blipFill>
            <p:spPr>
              <a:xfrm>
                <a:off x="4459701" y="4647309"/>
                <a:ext cx="146880" cy="4827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6" name="Ink 26">
                <a:extLst>
                  <a:ext uri="{FF2B5EF4-FFF2-40B4-BE49-F238E27FC236}">
                    <a16:creationId xmlns:a16="http://schemas.microsoft.com/office/drawing/2014/main" id="{FEAA3F42-A82F-C2D3-1C3B-FF0871405BC4}"/>
                  </a:ext>
                </a:extLst>
              </p14:cNvPr>
              <p14:cNvContentPartPr/>
              <p14:nvPr/>
            </p14:nvContentPartPr>
            <p14:xfrm>
              <a:off x="5023821" y="4624989"/>
              <a:ext cx="171000" cy="497880"/>
            </p14:xfrm>
          </p:contentPart>
        </mc:Choice>
        <mc:Fallback xmlns="">
          <p:pic>
            <p:nvPicPr>
              <p:cNvPr id="26" name="Ink 26">
                <a:extLst>
                  <a:ext uri="{FF2B5EF4-FFF2-40B4-BE49-F238E27FC236}">
                    <a16:creationId xmlns:a16="http://schemas.microsoft.com/office/drawing/2014/main" id="{FEAA3F42-A82F-C2D3-1C3B-FF0871405BC4}"/>
                  </a:ext>
                </a:extLst>
              </p:cNvPr>
              <p:cNvPicPr/>
              <p:nvPr/>
            </p:nvPicPr>
            <p:blipFill>
              <a:blip r:embed="rId18"/>
              <a:stretch>
                <a:fillRect/>
              </a:stretch>
            </p:blipFill>
            <p:spPr>
              <a:xfrm>
                <a:off x="5008308" y="4609509"/>
                <a:ext cx="201665" cy="5284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9" name="Ink 29">
                <a:extLst>
                  <a:ext uri="{FF2B5EF4-FFF2-40B4-BE49-F238E27FC236}">
                    <a16:creationId xmlns:a16="http://schemas.microsoft.com/office/drawing/2014/main" id="{6E02338F-8DE8-D84D-C05F-1B72A65A3727}"/>
                  </a:ext>
                </a:extLst>
              </p14:cNvPr>
              <p14:cNvContentPartPr/>
              <p14:nvPr/>
            </p14:nvContentPartPr>
            <p14:xfrm>
              <a:off x="5463741" y="4638669"/>
              <a:ext cx="160200" cy="504720"/>
            </p14:xfrm>
          </p:contentPart>
        </mc:Choice>
        <mc:Fallback xmlns="">
          <p:pic>
            <p:nvPicPr>
              <p:cNvPr id="29" name="Ink 29">
                <a:extLst>
                  <a:ext uri="{FF2B5EF4-FFF2-40B4-BE49-F238E27FC236}">
                    <a16:creationId xmlns:a16="http://schemas.microsoft.com/office/drawing/2014/main" id="{6E02338F-8DE8-D84D-C05F-1B72A65A3727}"/>
                  </a:ext>
                </a:extLst>
              </p:cNvPr>
              <p:cNvPicPr/>
              <p:nvPr/>
            </p:nvPicPr>
            <p:blipFill>
              <a:blip r:embed="rId20"/>
              <a:stretch>
                <a:fillRect/>
              </a:stretch>
            </p:blipFill>
            <p:spPr>
              <a:xfrm>
                <a:off x="5448296" y="4623189"/>
                <a:ext cx="190731" cy="5353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32" name="Ink 32">
                <a:extLst>
                  <a:ext uri="{FF2B5EF4-FFF2-40B4-BE49-F238E27FC236}">
                    <a16:creationId xmlns:a16="http://schemas.microsoft.com/office/drawing/2014/main" id="{540D3082-B84F-9FEB-EA81-1DE0F55CCA0B}"/>
                  </a:ext>
                </a:extLst>
              </p14:cNvPr>
              <p14:cNvContentPartPr/>
              <p14:nvPr/>
            </p14:nvContentPartPr>
            <p14:xfrm>
              <a:off x="5831661" y="4635429"/>
              <a:ext cx="92520" cy="252720"/>
            </p14:xfrm>
          </p:contentPart>
        </mc:Choice>
        <mc:Fallback xmlns="">
          <p:pic>
            <p:nvPicPr>
              <p:cNvPr id="32" name="Ink 32">
                <a:extLst>
                  <a:ext uri="{FF2B5EF4-FFF2-40B4-BE49-F238E27FC236}">
                    <a16:creationId xmlns:a16="http://schemas.microsoft.com/office/drawing/2014/main" id="{540D3082-B84F-9FEB-EA81-1DE0F55CCA0B}"/>
                  </a:ext>
                </a:extLst>
              </p:cNvPr>
              <p:cNvPicPr/>
              <p:nvPr/>
            </p:nvPicPr>
            <p:blipFill>
              <a:blip r:embed="rId22"/>
              <a:stretch>
                <a:fillRect/>
              </a:stretch>
            </p:blipFill>
            <p:spPr>
              <a:xfrm>
                <a:off x="5816121" y="4619949"/>
                <a:ext cx="123240" cy="283320"/>
              </a:xfrm>
              <a:prstGeom prst="rect">
                <a:avLst/>
              </a:prstGeom>
            </p:spPr>
          </p:pic>
        </mc:Fallback>
      </mc:AlternateContent>
    </p:spTree>
    <p:extLst>
      <p:ext uri="{BB962C8B-B14F-4D97-AF65-F5344CB8AC3E}">
        <p14:creationId xmlns:p14="http://schemas.microsoft.com/office/powerpoint/2010/main" val="26098075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childTnLst>
                          </p:cTn>
                        </p:par>
                      </p:childTnLst>
                    </p:cTn>
                  </p:par>
                  <p:par>
                    <p:cTn id="8" fill="hold">
                      <p:stCondLst>
                        <p:cond delay="indefinite"/>
                      </p:stCondLst>
                      <p:childTnLst>
                        <p:par>
                          <p:cTn id="9" fill="hold">
                            <p:stCondLst>
                              <p:cond delay="0"/>
                            </p:stCondLst>
                            <p:childTnLst>
                              <p:par>
                                <p:cTn id="10" presetID="63"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p:cTn id="12" dur="1000" fill="hold"/>
                                        <p:tgtEl>
                                          <p:spTgt spid="8"/>
                                        </p:tgtEl>
                                        <p:attrNameLst>
                                          <p:attrName>drawProgress</p:attrName>
                                        </p:attrNameLst>
                                      </p:cBhvr>
                                      <p:tavLst>
                                        <p:tav tm="0">
                                          <p:val>
                                            <p:fltVal val="0"/>
                                          </p:val>
                                        </p:tav>
                                        <p:tav tm="100000">
                                          <p:val>
                                            <p:fltVal val="1"/>
                                          </p:val>
                                        </p:tav>
                                      </p:tavLst>
                                    </p:anim>
                                  </p:childTnLst>
                                </p:cTn>
                              </p:par>
                              <p:par>
                                <p:cTn id="13" presetID="63"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anim calcmode="lin" valueType="num">
                                      <p:cBhvr>
                                        <p:cTn id="15" dur="1000" fill="hold"/>
                                        <p:tgtEl>
                                          <p:spTgt spid="12"/>
                                        </p:tgtEl>
                                        <p:attrNameLst>
                                          <p:attrName>drawProgress</p:attrName>
                                        </p:attrNameLst>
                                      </p:cBhvr>
                                      <p:tavLst>
                                        <p:tav tm="0">
                                          <p:val>
                                            <p:fltVal val="0"/>
                                          </p:val>
                                        </p:tav>
                                        <p:tav tm="100000">
                                          <p:val>
                                            <p:fltVal val="1"/>
                                          </p:val>
                                        </p:tav>
                                      </p:tavLst>
                                    </p:anim>
                                  </p:childTnLst>
                                </p:cTn>
                              </p:par>
                              <p:par>
                                <p:cTn id="16" presetID="10" presetClass="entr" presetSubtype="0" fill="hold" grpId="0" nodeType="withEffect">
                                  <p:stCondLst>
                                    <p:cond delay="100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fade">
                                      <p:cBhvr>
                                        <p:cTn id="23" dur="500"/>
                                        <p:tgtEl>
                                          <p:spTgt spid="2"/>
                                        </p:tgtEl>
                                      </p:cBhvr>
                                    </p:animEffect>
                                  </p:childTnLst>
                                </p:cTn>
                              </p:par>
                            </p:childTnLst>
                          </p:cTn>
                        </p:par>
                      </p:childTnLst>
                    </p:cTn>
                  </p:par>
                  <p:par>
                    <p:cTn id="24" fill="hold">
                      <p:stCondLst>
                        <p:cond delay="indefinite"/>
                      </p:stCondLst>
                      <p:childTnLst>
                        <p:par>
                          <p:cTn id="25" fill="hold">
                            <p:stCondLst>
                              <p:cond delay="0"/>
                            </p:stCondLst>
                            <p:childTnLst>
                              <p:par>
                                <p:cTn id="26" presetID="63" presetClass="entr" presetSubtype="0" fill="hold" nodeType="clickEffect">
                                  <p:stCondLst>
                                    <p:cond delay="0"/>
                                  </p:stCondLst>
                                  <p:childTnLst>
                                    <p:set>
                                      <p:cBhvr>
                                        <p:cTn id="27" dur="1" fill="hold">
                                          <p:stCondLst>
                                            <p:cond delay="0"/>
                                          </p:stCondLst>
                                        </p:cTn>
                                        <p:tgtEl>
                                          <p:spTgt spid="17"/>
                                        </p:tgtEl>
                                        <p:attrNameLst>
                                          <p:attrName>style.visibility</p:attrName>
                                        </p:attrNameLst>
                                      </p:cBhvr>
                                      <p:to>
                                        <p:strVal val="visible"/>
                                      </p:to>
                                    </p:set>
                                    <p:anim calcmode="lin" valueType="num">
                                      <p:cBhvr>
                                        <p:cTn id="28" dur="1000" fill="hold"/>
                                        <p:tgtEl>
                                          <p:spTgt spid="17"/>
                                        </p:tgtEl>
                                        <p:attrNameLst>
                                          <p:attrName>drawProgress</p:attrName>
                                        </p:attrNameLst>
                                      </p:cBhvr>
                                      <p:tavLst>
                                        <p:tav tm="0">
                                          <p:val>
                                            <p:fltVal val="0"/>
                                          </p:val>
                                        </p:tav>
                                        <p:tav tm="100000">
                                          <p:val>
                                            <p:fltVal val="1"/>
                                          </p:val>
                                        </p:tav>
                                      </p:tavLst>
                                    </p:anim>
                                  </p:childTnLst>
                                </p:cTn>
                              </p:par>
                              <p:par>
                                <p:cTn id="29" presetID="63" presetClass="entr" presetSubtype="0" fill="hold" nodeType="withEffect">
                                  <p:stCondLst>
                                    <p:cond delay="0"/>
                                  </p:stCondLst>
                                  <p:childTnLst>
                                    <p:set>
                                      <p:cBhvr>
                                        <p:cTn id="30" dur="1" fill="hold">
                                          <p:stCondLst>
                                            <p:cond delay="0"/>
                                          </p:stCondLst>
                                        </p:cTn>
                                        <p:tgtEl>
                                          <p:spTgt spid="26"/>
                                        </p:tgtEl>
                                        <p:attrNameLst>
                                          <p:attrName>style.visibility</p:attrName>
                                        </p:attrNameLst>
                                      </p:cBhvr>
                                      <p:to>
                                        <p:strVal val="visible"/>
                                      </p:to>
                                    </p:set>
                                    <p:anim calcmode="lin" valueType="num">
                                      <p:cBhvr>
                                        <p:cTn id="31" dur="2000" fill="hold"/>
                                        <p:tgtEl>
                                          <p:spTgt spid="26"/>
                                        </p:tgtEl>
                                        <p:attrNameLst>
                                          <p:attrName>drawProgress</p:attrName>
                                        </p:attrNameLst>
                                      </p:cBhvr>
                                      <p:tavLst>
                                        <p:tav tm="0">
                                          <p:val>
                                            <p:fltVal val="0"/>
                                          </p:val>
                                        </p:tav>
                                        <p:tav tm="100000">
                                          <p:val>
                                            <p:fltVal val="1"/>
                                          </p:val>
                                        </p:tav>
                                      </p:tavLst>
                                    </p:anim>
                                  </p:childTnLst>
                                </p:cTn>
                              </p:par>
                              <p:par>
                                <p:cTn id="32" presetID="63" presetClass="entr" presetSubtype="0" fill="hold" nodeType="withEffect">
                                  <p:stCondLst>
                                    <p:cond delay="1000"/>
                                  </p:stCondLst>
                                  <p:childTnLst>
                                    <p:set>
                                      <p:cBhvr>
                                        <p:cTn id="33" dur="1" fill="hold">
                                          <p:stCondLst>
                                            <p:cond delay="0"/>
                                          </p:stCondLst>
                                        </p:cTn>
                                        <p:tgtEl>
                                          <p:spTgt spid="29"/>
                                        </p:tgtEl>
                                        <p:attrNameLst>
                                          <p:attrName>style.visibility</p:attrName>
                                        </p:attrNameLst>
                                      </p:cBhvr>
                                      <p:to>
                                        <p:strVal val="visible"/>
                                      </p:to>
                                    </p:set>
                                    <p:anim calcmode="lin" valueType="num">
                                      <p:cBhvr>
                                        <p:cTn id="34" dur="500" fill="hold"/>
                                        <p:tgtEl>
                                          <p:spTgt spid="29"/>
                                        </p:tgtEl>
                                        <p:attrNameLst>
                                          <p:attrName>drawProgress</p:attrName>
                                        </p:attrNameLst>
                                      </p:cBhvr>
                                      <p:tavLst>
                                        <p:tav tm="0">
                                          <p:val>
                                            <p:fltVal val="0"/>
                                          </p:val>
                                        </p:tav>
                                        <p:tav tm="100000">
                                          <p:val>
                                            <p:fltVal val="1"/>
                                          </p:val>
                                        </p:tav>
                                      </p:tavLst>
                                    </p:anim>
                                  </p:childTnLst>
                                </p:cTn>
                              </p:par>
                              <p:par>
                                <p:cTn id="35" presetID="63" presetClass="entr" presetSubtype="0" fill="hold" nodeType="withEffect">
                                  <p:stCondLst>
                                    <p:cond delay="1000"/>
                                  </p:stCondLst>
                                  <p:childTnLst>
                                    <p:set>
                                      <p:cBhvr>
                                        <p:cTn id="36" dur="1" fill="hold">
                                          <p:stCondLst>
                                            <p:cond delay="0"/>
                                          </p:stCondLst>
                                        </p:cTn>
                                        <p:tgtEl>
                                          <p:spTgt spid="32"/>
                                        </p:tgtEl>
                                        <p:attrNameLst>
                                          <p:attrName>style.visibility</p:attrName>
                                        </p:attrNameLst>
                                      </p:cBhvr>
                                      <p:to>
                                        <p:strVal val="visible"/>
                                      </p:to>
                                    </p:set>
                                    <p:anim calcmode="lin" valueType="num">
                                      <p:cBhvr>
                                        <p:cTn id="37" dur="1000" fill="hold"/>
                                        <p:tgtEl>
                                          <p:spTgt spid="32"/>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2" grpId="0"/>
      <p:bldP spid="7"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295D75-B381-7467-05C0-685FB45EDC7B}"/>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49CFACB7-CBF7-FCA3-7A74-0CFB6F28B609}"/>
              </a:ext>
            </a:extLst>
          </p:cNvPr>
          <p:cNvSpPr>
            <a:spLocks noGrp="1"/>
          </p:cNvSpPr>
          <p:nvPr>
            <p:ph type="title"/>
          </p:nvPr>
        </p:nvSpPr>
        <p:spPr>
          <a:xfrm>
            <a:off x="838200" y="365125"/>
            <a:ext cx="10515600" cy="1325563"/>
          </a:xfrm>
        </p:spPr>
        <p:txBody>
          <a:bodyPr/>
          <a:lstStyle/>
          <a:p>
            <a:r>
              <a:rPr lang="en-US" dirty="0"/>
              <a:t>Example Problems (CVD+R Diode)</a:t>
            </a:r>
          </a:p>
        </p:txBody>
      </p:sp>
      <p:sp>
        <p:nvSpPr>
          <p:cNvPr id="11" name="Arrow: Right 10">
            <a:extLst>
              <a:ext uri="{FF2B5EF4-FFF2-40B4-BE49-F238E27FC236}">
                <a16:creationId xmlns:a16="http://schemas.microsoft.com/office/drawing/2014/main" id="{E52028EF-080E-57B6-5672-9E526EFD3FEC}"/>
              </a:ext>
            </a:extLst>
          </p:cNvPr>
          <p:cNvSpPr/>
          <p:nvPr/>
        </p:nvSpPr>
        <p:spPr>
          <a:xfrm rot="5400000">
            <a:off x="8804900" y="3350595"/>
            <a:ext cx="1371215" cy="336784"/>
          </a:xfrm>
          <a:prstGeom prst="rightArrow">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CB6B11A-2CBA-D553-AFAA-80765CD3B8A8}"/>
                  </a:ext>
                </a:extLst>
              </p:cNvPr>
              <p:cNvSpPr txBox="1"/>
              <p:nvPr/>
            </p:nvSpPr>
            <p:spPr>
              <a:xfrm>
                <a:off x="8851576" y="1466059"/>
                <a:ext cx="1672317"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b="1" i="1" smtClean="0">
                          <a:latin typeface="Cambria Math" panose="02040503050406030204" pitchFamily="18" charset="0"/>
                        </a:rPr>
                        <m:t>+   </m:t>
                      </m:r>
                      <m:sSub>
                        <m:sSubPr>
                          <m:ctrlPr>
                            <a:rPr lang="en-US" sz="2800" b="1" i="1" smtClean="0">
                              <a:solidFill>
                                <a:srgbClr val="0000FF"/>
                              </a:solidFill>
                              <a:latin typeface="Cambria Math" panose="02040503050406030204" pitchFamily="18" charset="0"/>
                            </a:rPr>
                          </m:ctrlPr>
                        </m:sSubPr>
                        <m:e>
                          <m:r>
                            <a:rPr lang="en-US" sz="2800" b="1" i="1" smtClean="0">
                              <a:solidFill>
                                <a:srgbClr val="0000FF"/>
                              </a:solidFill>
                              <a:latin typeface="Cambria Math" panose="02040503050406030204" pitchFamily="18" charset="0"/>
                            </a:rPr>
                            <m:t>𝒗</m:t>
                          </m:r>
                        </m:e>
                        <m:sub>
                          <m:r>
                            <a:rPr lang="en-US" sz="2800" b="1" i="1" smtClean="0">
                              <a:solidFill>
                                <a:srgbClr val="0000FF"/>
                              </a:solidFill>
                              <a:latin typeface="Cambria Math" panose="02040503050406030204" pitchFamily="18" charset="0"/>
                            </a:rPr>
                            <m:t>𝒅</m:t>
                          </m:r>
                        </m:sub>
                      </m:sSub>
                      <m:r>
                        <a:rPr lang="en-US" sz="2800" b="1" i="1" smtClean="0">
                          <a:solidFill>
                            <a:srgbClr val="0000FF"/>
                          </a:solidFill>
                          <a:latin typeface="Cambria Math" panose="02040503050406030204" pitchFamily="18" charset="0"/>
                        </a:rPr>
                        <m:t>  </m:t>
                      </m:r>
                      <m:r>
                        <a:rPr lang="en-US" sz="2800" b="1" i="1" smtClean="0">
                          <a:latin typeface="Cambria Math" panose="02040503050406030204" pitchFamily="18" charset="0"/>
                        </a:rPr>
                        <m:t>−</m:t>
                      </m:r>
                    </m:oMath>
                  </m:oMathPara>
                </a14:m>
                <a:endParaRPr lang="en-US" sz="2800" b="1" dirty="0"/>
              </a:p>
            </p:txBody>
          </p:sp>
        </mc:Choice>
        <mc:Fallback xmlns="">
          <p:sp>
            <p:nvSpPr>
              <p:cNvPr id="6" name="TextBox 5">
                <a:extLst>
                  <a:ext uri="{FF2B5EF4-FFF2-40B4-BE49-F238E27FC236}">
                    <a16:creationId xmlns:a16="http://schemas.microsoft.com/office/drawing/2014/main" id="{0CB6B11A-2CBA-D553-AFAA-80765CD3B8A8}"/>
                  </a:ext>
                </a:extLst>
              </p:cNvPr>
              <p:cNvSpPr txBox="1">
                <a:spLocks noRot="1" noChangeAspect="1" noMove="1" noResize="1" noEditPoints="1" noAdjustHandles="1" noChangeArrowheads="1" noChangeShapeType="1" noTextEdit="1"/>
              </p:cNvSpPr>
              <p:nvPr/>
            </p:nvSpPr>
            <p:spPr>
              <a:xfrm>
                <a:off x="8851576" y="1466059"/>
                <a:ext cx="1672317" cy="523220"/>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6E410A74-F2BB-3AC0-64E0-F616401B93E1}"/>
                  </a:ext>
                </a:extLst>
              </p:cNvPr>
              <p:cNvSpPr txBox="1"/>
              <p:nvPr/>
            </p:nvSpPr>
            <p:spPr>
              <a:xfrm>
                <a:off x="7312156" y="2181812"/>
                <a:ext cx="1532065" cy="317123"/>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US" sz="1800" b="1" i="1" dirty="0" smtClean="0">
                              <a:solidFill>
                                <a:srgbClr val="0000FF"/>
                              </a:solidFill>
                              <a:latin typeface="Cambria Math" panose="02040503050406030204" pitchFamily="18" charset="0"/>
                            </a:rPr>
                          </m:ctrlPr>
                        </m:sSubPr>
                        <m:e>
                          <m:r>
                            <a:rPr lang="en-US" sz="1800" b="1" i="1" dirty="0" smtClean="0">
                              <a:solidFill>
                                <a:srgbClr val="0000FF"/>
                              </a:solidFill>
                              <a:latin typeface="Cambria Math" panose="02040503050406030204" pitchFamily="18" charset="0"/>
                            </a:rPr>
                            <m:t>𝒗</m:t>
                          </m:r>
                        </m:e>
                        <m:sub>
                          <m:r>
                            <a:rPr lang="en-US" sz="1800" b="1" i="1" dirty="0" smtClean="0">
                              <a:solidFill>
                                <a:srgbClr val="0000FF"/>
                              </a:solidFill>
                              <a:latin typeface="Cambria Math" panose="02040503050406030204" pitchFamily="18" charset="0"/>
                            </a:rPr>
                            <m:t>𝑰𝑵</m:t>
                          </m:r>
                        </m:sub>
                      </m:sSub>
                      <m:r>
                        <a:rPr lang="en-US" sz="1800" b="1" i="1" dirty="0">
                          <a:solidFill>
                            <a:srgbClr val="0000FF"/>
                          </a:solidFill>
                          <a:latin typeface="Cambria Math" panose="02040503050406030204" pitchFamily="18" charset="0"/>
                        </a:rPr>
                        <m:t>=</m:t>
                      </m:r>
                      <m:r>
                        <a:rPr lang="en-US" sz="1800" b="1" i="1" dirty="0">
                          <a:solidFill>
                            <a:srgbClr val="0000FF"/>
                          </a:solidFill>
                          <a:latin typeface="Cambria Math" panose="02040503050406030204" pitchFamily="18" charset="0"/>
                        </a:rPr>
                        <m:t>𝟓</m:t>
                      </m:r>
                      <m:r>
                        <a:rPr lang="en-US" sz="1800" b="1" i="1" dirty="0" smtClean="0">
                          <a:solidFill>
                            <a:srgbClr val="0000FF"/>
                          </a:solidFill>
                          <a:latin typeface="Cambria Math" panose="02040503050406030204" pitchFamily="18" charset="0"/>
                        </a:rPr>
                        <m:t> </m:t>
                      </m:r>
                      <m:r>
                        <a:rPr lang="en-US" sz="1800" b="1" i="0" dirty="0">
                          <a:solidFill>
                            <a:srgbClr val="0000FF"/>
                          </a:solidFill>
                          <a:latin typeface="Cambria Math" panose="02040503050406030204" pitchFamily="18" charset="0"/>
                        </a:rPr>
                        <m:t>𝐕</m:t>
                      </m:r>
                    </m:oMath>
                  </m:oMathPara>
                </a14:m>
                <a:endParaRPr lang="en-US" sz="1800" b="1" dirty="0">
                  <a:solidFill>
                    <a:srgbClr val="0000FF"/>
                  </a:solidFill>
                </a:endParaRPr>
              </a:p>
            </p:txBody>
          </p:sp>
        </mc:Choice>
        <mc:Fallback xmlns="">
          <p:sp>
            <p:nvSpPr>
              <p:cNvPr id="2" name="TextBox 1">
                <a:extLst>
                  <a:ext uri="{FF2B5EF4-FFF2-40B4-BE49-F238E27FC236}">
                    <a16:creationId xmlns:a16="http://schemas.microsoft.com/office/drawing/2014/main" id="{6E410A74-F2BB-3AC0-64E0-F616401B93E1}"/>
                  </a:ext>
                </a:extLst>
              </p:cNvPr>
              <p:cNvSpPr txBox="1">
                <a:spLocks noRot="1" noChangeAspect="1" noMove="1" noResize="1" noEditPoints="1" noAdjustHandles="1" noChangeArrowheads="1" noChangeShapeType="1" noTextEdit="1"/>
              </p:cNvSpPr>
              <p:nvPr/>
            </p:nvSpPr>
            <p:spPr>
              <a:xfrm>
                <a:off x="7312156" y="2181812"/>
                <a:ext cx="1532065" cy="317123"/>
              </a:xfrm>
              <a:prstGeom prst="rect">
                <a:avLst/>
              </a:prstGeom>
              <a:blipFill>
                <a:blip r:embed="rId3"/>
                <a:stretch>
                  <a:fillRect b="-153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0AA329BC-6386-9D79-7CEE-DEE339A9B2E6}"/>
                  </a:ext>
                </a:extLst>
              </p:cNvPr>
              <p:cNvSpPr txBox="1"/>
              <p:nvPr/>
            </p:nvSpPr>
            <p:spPr>
              <a:xfrm>
                <a:off x="6426711" y="4861890"/>
                <a:ext cx="1888724"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US" sz="1800" b="1" i="1" dirty="0" smtClean="0">
                              <a:solidFill>
                                <a:srgbClr val="0000FF"/>
                              </a:solidFill>
                              <a:latin typeface="Cambria Math" panose="02040503050406030204" pitchFamily="18" charset="0"/>
                            </a:rPr>
                          </m:ctrlPr>
                        </m:sSubPr>
                        <m:e>
                          <m:r>
                            <a:rPr lang="en-US" sz="1800" b="1" i="1" dirty="0" smtClean="0">
                              <a:solidFill>
                                <a:srgbClr val="0000FF"/>
                              </a:solidFill>
                              <a:latin typeface="Cambria Math" panose="02040503050406030204" pitchFamily="18" charset="0"/>
                            </a:rPr>
                            <m:t>𝒗</m:t>
                          </m:r>
                        </m:e>
                        <m:sub>
                          <m:r>
                            <a:rPr lang="en-US" sz="1800" b="1" i="1" dirty="0" smtClean="0">
                              <a:solidFill>
                                <a:srgbClr val="0000FF"/>
                              </a:solidFill>
                              <a:latin typeface="Cambria Math" panose="02040503050406030204" pitchFamily="18" charset="0"/>
                            </a:rPr>
                            <m:t>𝑰𝑵</m:t>
                          </m:r>
                        </m:sub>
                      </m:sSub>
                      <m:r>
                        <a:rPr lang="en-US" sz="1800" b="1" i="1" dirty="0">
                          <a:solidFill>
                            <a:srgbClr val="0000FF"/>
                          </a:solidFill>
                          <a:latin typeface="Cambria Math" panose="02040503050406030204" pitchFamily="18" charset="0"/>
                        </a:rPr>
                        <m:t>=</m:t>
                      </m:r>
                      <m:r>
                        <a:rPr lang="en-US" sz="1800" b="1" i="1" dirty="0">
                          <a:solidFill>
                            <a:srgbClr val="0000FF"/>
                          </a:solidFill>
                          <a:latin typeface="Cambria Math" panose="02040503050406030204" pitchFamily="18" charset="0"/>
                        </a:rPr>
                        <m:t>𝟓</m:t>
                      </m:r>
                      <m:r>
                        <a:rPr lang="en-US" sz="1800" b="1" i="1" dirty="0" smtClean="0">
                          <a:solidFill>
                            <a:srgbClr val="0000FF"/>
                          </a:solidFill>
                          <a:latin typeface="Cambria Math" panose="02040503050406030204" pitchFamily="18" charset="0"/>
                        </a:rPr>
                        <m:t> </m:t>
                      </m:r>
                      <m:r>
                        <a:rPr lang="en-US" sz="1800" b="1" i="0" dirty="0">
                          <a:solidFill>
                            <a:srgbClr val="0000FF"/>
                          </a:solidFill>
                          <a:latin typeface="Cambria Math" panose="02040503050406030204" pitchFamily="18" charset="0"/>
                        </a:rPr>
                        <m:t>𝐕</m:t>
                      </m:r>
                    </m:oMath>
                  </m:oMathPara>
                </a14:m>
                <a:endParaRPr lang="en-US" sz="1800" b="1" dirty="0">
                  <a:solidFill>
                    <a:srgbClr val="0000FF"/>
                  </a:solidFill>
                </a:endParaRPr>
              </a:p>
            </p:txBody>
          </p:sp>
        </mc:Choice>
        <mc:Fallback xmlns="">
          <p:sp>
            <p:nvSpPr>
              <p:cNvPr id="3" name="TextBox 2">
                <a:extLst>
                  <a:ext uri="{FF2B5EF4-FFF2-40B4-BE49-F238E27FC236}">
                    <a16:creationId xmlns:a16="http://schemas.microsoft.com/office/drawing/2014/main" id="{0AA329BC-6386-9D79-7CEE-DEE339A9B2E6}"/>
                  </a:ext>
                </a:extLst>
              </p:cNvPr>
              <p:cNvSpPr txBox="1">
                <a:spLocks noRot="1" noChangeAspect="1" noMove="1" noResize="1" noEditPoints="1" noAdjustHandles="1" noChangeArrowheads="1" noChangeShapeType="1" noTextEdit="1"/>
              </p:cNvSpPr>
              <p:nvPr/>
            </p:nvSpPr>
            <p:spPr>
              <a:xfrm>
                <a:off x="6426711" y="4861890"/>
                <a:ext cx="1888724"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A8F3F5B-6AE3-BB63-D407-642A353DB31E}"/>
                  </a:ext>
                </a:extLst>
              </p:cNvPr>
              <p:cNvSpPr txBox="1"/>
              <p:nvPr/>
            </p:nvSpPr>
            <p:spPr>
              <a:xfrm>
                <a:off x="865517" y="2108014"/>
                <a:ext cx="6565093" cy="4297908"/>
              </a:xfrm>
              <a:prstGeom prst="rect">
                <a:avLst/>
              </a:prstGeom>
              <a:noFill/>
            </p:spPr>
            <p:txBody>
              <a:bodyPr wrap="square">
                <a:spAutoFit/>
              </a:bodyPr>
              <a:lstStyle/>
              <a:p>
                <a:pPr marL="25400">
                  <a:spcBef>
                    <a:spcPts val="145"/>
                  </a:spcBef>
                  <a:tabLst>
                    <a:tab pos="711200" algn="l"/>
                  </a:tabLst>
                </a:pPr>
                <a:r>
                  <a:rPr lang="en-US" sz="2400" b="1" spc="-5" dirty="0">
                    <a:solidFill>
                      <a:srgbClr val="FF0000"/>
                    </a:solidFill>
                    <a:cs typeface="Calibri"/>
                  </a:rPr>
                  <a:t>Assume</a:t>
                </a:r>
                <a:r>
                  <a:rPr lang="en-US" sz="2400" spc="-5" dirty="0">
                    <a:solidFill>
                      <a:srgbClr val="FF0000"/>
                    </a:solidFill>
                    <a:cs typeface="Calibri"/>
                  </a:rPr>
                  <a:t>:</a:t>
                </a:r>
                <a:endParaRPr lang="en-US" sz="2400" spc="-15" dirty="0">
                  <a:cs typeface="Calibri"/>
                </a:endParaRPr>
              </a:p>
              <a:p>
                <a:pPr marL="482600" lvl="1">
                  <a:spcBef>
                    <a:spcPts val="145"/>
                  </a:spcBef>
                  <a:tabLst>
                    <a:tab pos="711200" algn="l"/>
                  </a:tabLst>
                </a:pPr>
                <a:r>
                  <a:rPr lang="en-US" b="1" i="0" spc="-15" dirty="0">
                    <a:latin typeface="+mj-lt"/>
                    <a:cs typeface="Calibri"/>
                  </a:rPr>
                  <a:t>Diode</a:t>
                </a:r>
                <a:r>
                  <a:rPr lang="en-US" b="1" spc="-15" dirty="0">
                    <a:cs typeface="Calibri"/>
                  </a:rPr>
                  <a:t> </a:t>
                </a:r>
                <a:r>
                  <a:rPr lang="en-US" spc="-15" dirty="0">
                    <a:cs typeface="Calibri"/>
                  </a:rPr>
                  <a:t>is in </a:t>
                </a:r>
                <a:r>
                  <a:rPr lang="en-US" b="1" spc="-15" dirty="0">
                    <a:cs typeface="Calibri"/>
                  </a:rPr>
                  <a:t>FB:</a:t>
                </a:r>
                <a:r>
                  <a:rPr lang="en-US" spc="-15" dirty="0">
                    <a:cs typeface="Calibri"/>
                  </a:rPr>
                  <a:t>  A </a:t>
                </a:r>
                <a:r>
                  <a:rPr lang="en-US" b="1" i="0" spc="-15" dirty="0">
                    <a:latin typeface="+mj-lt"/>
                    <a:cs typeface="Calibri"/>
                  </a:rPr>
                  <a:t>constant voltage drop in series with a resistor</a:t>
                </a:r>
                <a:r>
                  <a:rPr lang="en-US" spc="-15" dirty="0">
                    <a:cs typeface="Calibri"/>
                  </a:rPr>
                  <a:t>,</a:t>
                </a:r>
              </a:p>
              <a:p>
                <a:pPr marL="482600" lvl="1">
                  <a:spcBef>
                    <a:spcPts val="145"/>
                  </a:spcBef>
                  <a:tabLst>
                    <a:tab pos="711200" algn="l"/>
                  </a:tabLst>
                </a:pPr>
                <a:r>
                  <a:rPr lang="en-US" spc="-15" dirty="0">
                    <a:cs typeface="Calibri"/>
                  </a:rPr>
                  <a:t>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𝑉</m:t>
                        </m:r>
                      </m:e>
                      <m:sub>
                        <m:r>
                          <a:rPr lang="en-US" i="1" dirty="0">
                            <a:latin typeface="Cambria Math" panose="02040503050406030204" pitchFamily="18" charset="0"/>
                          </a:rPr>
                          <m:t>𝐷𝑂</m:t>
                        </m:r>
                      </m:sub>
                    </m:sSub>
                    <m:r>
                      <a:rPr lang="en-US" i="1" dirty="0">
                        <a:latin typeface="Cambria Math" panose="02040503050406030204" pitchFamily="18" charset="0"/>
                      </a:rPr>
                      <m:t>=0.7 </m:t>
                    </m:r>
                    <m:r>
                      <m:rPr>
                        <m:sty m:val="p"/>
                      </m:rPr>
                      <a:rPr lang="en-US" dirty="0">
                        <a:latin typeface="Cambria Math" panose="02040503050406030204" pitchFamily="18" charset="0"/>
                      </a:rPr>
                      <m:t>V</m:t>
                    </m:r>
                  </m:oMath>
                </a14:m>
                <a:r>
                  <a:rPr lang="en-US" spc="-15" dirty="0">
                    <a:cs typeface="Calibri"/>
                  </a:rPr>
                  <a:t>, </a:t>
                </a:r>
                <a14:m>
                  <m:oMath xmlns:m="http://schemas.openxmlformats.org/officeDocument/2006/math">
                    <m:r>
                      <a:rPr lang="en-US" b="0" i="0" smtClean="0">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𝑟</m:t>
                        </m:r>
                      </m:e>
                      <m:sub>
                        <m:r>
                          <a:rPr lang="en-US" i="1">
                            <a:latin typeface="Cambria Math" panose="02040503050406030204" pitchFamily="18" charset="0"/>
                          </a:rPr>
                          <m:t>𝑑</m:t>
                        </m:r>
                      </m:sub>
                    </m:sSub>
                    <m:r>
                      <a:rPr lang="en-US" i="1">
                        <a:latin typeface="Cambria Math" panose="02040503050406030204" pitchFamily="18" charset="0"/>
                      </a:rPr>
                      <m:t>=50 </m:t>
                    </m:r>
                    <m:r>
                      <m:rPr>
                        <m:sty m:val="p"/>
                      </m:rPr>
                      <a:rPr lang="en-US">
                        <a:latin typeface="Cambria Math" panose="02040503050406030204" pitchFamily="18" charset="0"/>
                      </a:rPr>
                      <m:t>Ω</m:t>
                    </m:r>
                  </m:oMath>
                </a14:m>
                <a:endParaRPr lang="en-US" spc="-15" dirty="0">
                  <a:latin typeface="Cambria Math" panose="02040503050406030204" pitchFamily="18" charset="0"/>
                  <a:cs typeface="Calibri"/>
                </a:endParaRPr>
              </a:p>
              <a:p>
                <a:pPr marL="482600" lvl="1">
                  <a:spcBef>
                    <a:spcPts val="145"/>
                  </a:spcBef>
                  <a:tabLst>
                    <a:tab pos="711200" algn="l"/>
                  </a:tabLst>
                </a:pPr>
                <a:r>
                  <a:rPr lang="en-US" b="1" spc="-15" dirty="0">
                    <a:solidFill>
                      <a:srgbClr val="0000FF"/>
                    </a:solidFill>
                    <a:cs typeface="Calibri"/>
                  </a:rPr>
                  <a:t>			</a:t>
                </a:r>
                <a14:m>
                  <m:oMath xmlns:m="http://schemas.openxmlformats.org/officeDocument/2006/math">
                    <m:sSub>
                      <m:sSubPr>
                        <m:ctrlPr>
                          <a:rPr lang="en-US" b="1" i="1" spc="-15">
                            <a:solidFill>
                              <a:srgbClr val="0000FF"/>
                            </a:solidFill>
                            <a:latin typeface="Cambria Math" panose="02040503050406030204" pitchFamily="18" charset="0"/>
                            <a:cs typeface="Calibri"/>
                          </a:rPr>
                        </m:ctrlPr>
                      </m:sSubPr>
                      <m:e>
                        <m:r>
                          <a:rPr lang="en-US" b="1" i="1" spc="-15">
                            <a:solidFill>
                              <a:srgbClr val="0000FF"/>
                            </a:solidFill>
                            <a:latin typeface="Cambria Math" panose="02040503050406030204" pitchFamily="18" charset="0"/>
                            <a:cs typeface="Calibri"/>
                          </a:rPr>
                          <m:t>𝒗</m:t>
                        </m:r>
                      </m:e>
                      <m:sub>
                        <m:r>
                          <a:rPr lang="en-US" b="1" i="1" spc="-15">
                            <a:solidFill>
                              <a:srgbClr val="0000FF"/>
                            </a:solidFill>
                            <a:latin typeface="Cambria Math" panose="02040503050406030204" pitchFamily="18" charset="0"/>
                            <a:cs typeface="Calibri"/>
                          </a:rPr>
                          <m:t>𝒅</m:t>
                        </m:r>
                      </m:sub>
                    </m:sSub>
                    <m:r>
                      <a:rPr lang="en-US" i="1" spc="-15" smtClean="0">
                        <a:solidFill>
                          <a:srgbClr val="0000FF"/>
                        </a:solidFill>
                        <a:latin typeface="Cambria Math" panose="02040503050406030204" pitchFamily="18" charset="0"/>
                        <a:cs typeface="Calibri"/>
                      </a:rPr>
                      <m:t>=</m:t>
                    </m:r>
                    <m:sSub>
                      <m:sSubPr>
                        <m:ctrlPr>
                          <a:rPr lang="en-US" i="1" dirty="0">
                            <a:solidFill>
                              <a:srgbClr val="0000FF"/>
                            </a:solidFill>
                            <a:latin typeface="Cambria Math" panose="02040503050406030204" pitchFamily="18" charset="0"/>
                          </a:rPr>
                        </m:ctrlPr>
                      </m:sSubPr>
                      <m:e>
                        <m:r>
                          <a:rPr lang="en-US" i="1" dirty="0">
                            <a:solidFill>
                              <a:srgbClr val="0000FF"/>
                            </a:solidFill>
                            <a:latin typeface="Cambria Math" panose="02040503050406030204" pitchFamily="18" charset="0"/>
                          </a:rPr>
                          <m:t>𝑉</m:t>
                        </m:r>
                      </m:e>
                      <m:sub>
                        <m:r>
                          <a:rPr lang="en-US" i="1" dirty="0">
                            <a:solidFill>
                              <a:srgbClr val="0000FF"/>
                            </a:solidFill>
                            <a:latin typeface="Cambria Math" panose="02040503050406030204" pitchFamily="18" charset="0"/>
                          </a:rPr>
                          <m:t>𝐷𝑂</m:t>
                        </m:r>
                      </m:sub>
                    </m:sSub>
                    <m:r>
                      <a:rPr lang="en-US" i="1" dirty="0">
                        <a:solidFill>
                          <a:srgbClr val="0000FF"/>
                        </a:solidFill>
                        <a:latin typeface="Cambria Math" panose="02040503050406030204" pitchFamily="18" charset="0"/>
                      </a:rPr>
                      <m:t>+</m:t>
                    </m:r>
                    <m:r>
                      <a:rPr lang="en-US" i="1" dirty="0">
                        <a:solidFill>
                          <a:srgbClr val="0000FF"/>
                        </a:solidFill>
                        <a:latin typeface="Cambria Math" panose="02040503050406030204" pitchFamily="18" charset="0"/>
                      </a:rPr>
                      <m:t>𝐼</m:t>
                    </m:r>
                    <m:sSub>
                      <m:sSubPr>
                        <m:ctrlPr>
                          <a:rPr lang="en-US" i="1" dirty="0">
                            <a:solidFill>
                              <a:srgbClr val="0000FF"/>
                            </a:solidFill>
                            <a:latin typeface="Cambria Math" panose="02040503050406030204" pitchFamily="18" charset="0"/>
                          </a:rPr>
                        </m:ctrlPr>
                      </m:sSubPr>
                      <m:e>
                        <m:r>
                          <a:rPr lang="en-US" i="1" dirty="0">
                            <a:solidFill>
                              <a:srgbClr val="0000FF"/>
                            </a:solidFill>
                            <a:latin typeface="Cambria Math" panose="02040503050406030204" pitchFamily="18" charset="0"/>
                          </a:rPr>
                          <m:t>𝑟</m:t>
                        </m:r>
                      </m:e>
                      <m:sub>
                        <m:r>
                          <a:rPr lang="en-US" i="1" dirty="0">
                            <a:solidFill>
                              <a:srgbClr val="0000FF"/>
                            </a:solidFill>
                            <a:latin typeface="Cambria Math" panose="02040503050406030204" pitchFamily="18" charset="0"/>
                          </a:rPr>
                          <m:t>𝑑</m:t>
                        </m:r>
                      </m:sub>
                    </m:sSub>
                  </m:oMath>
                </a14:m>
                <a:endParaRPr lang="en-US" spc="-15" dirty="0">
                  <a:latin typeface="Cambria Math" panose="02040503050406030204" pitchFamily="18" charset="0"/>
                  <a:cs typeface="Calibri"/>
                </a:endParaRPr>
              </a:p>
              <a:p>
                <a:pPr marL="482600" lvl="1">
                  <a:spcBef>
                    <a:spcPts val="145"/>
                  </a:spcBef>
                  <a:tabLst>
                    <a:tab pos="711200" algn="l"/>
                  </a:tabLst>
                </a:pPr>
                <a:r>
                  <a:rPr lang="en-US" spc="-15" dirty="0">
                    <a:cs typeface="Calibri"/>
                  </a:rPr>
                  <a:t>			</a:t>
                </a:r>
                <a14:m>
                  <m:oMath xmlns:m="http://schemas.openxmlformats.org/officeDocument/2006/math">
                    <m:r>
                      <a:rPr lang="en-US" b="1" i="1" spc="-15" smtClean="0">
                        <a:solidFill>
                          <a:srgbClr val="FF0000"/>
                        </a:solidFill>
                        <a:latin typeface="Cambria Math" panose="02040503050406030204" pitchFamily="18" charset="0"/>
                        <a:cs typeface="Calibri"/>
                      </a:rPr>
                      <m:t>𝑰</m:t>
                    </m:r>
                    <m:r>
                      <a:rPr lang="en-US" b="0" i="1" spc="-15" smtClean="0">
                        <a:latin typeface="Cambria Math" panose="02040503050406030204" pitchFamily="18" charset="0"/>
                        <a:cs typeface="Calibri"/>
                      </a:rPr>
                      <m:t>&gt;0 </m:t>
                    </m:r>
                    <m:r>
                      <a:rPr lang="en-US" b="1" i="0" spc="-15" smtClean="0">
                        <a:latin typeface="Cambria Math" panose="02040503050406030204" pitchFamily="18" charset="0"/>
                        <a:cs typeface="Calibri"/>
                      </a:rPr>
                      <m:t>𝐦𝐀</m:t>
                    </m:r>
                  </m:oMath>
                </a14:m>
                <a:endParaRPr lang="en-US" dirty="0">
                  <a:cs typeface="Calibri"/>
                </a:endParaRPr>
              </a:p>
              <a:p>
                <a:r>
                  <a:rPr lang="en-US" sz="2400" b="1" dirty="0">
                    <a:solidFill>
                      <a:srgbClr val="FF0000"/>
                    </a:solidFill>
                  </a:rPr>
                  <a:t>Solve:</a:t>
                </a:r>
                <a:r>
                  <a:rPr lang="en-US" sz="2400" dirty="0"/>
                  <a:t> 	</a:t>
                </a:r>
              </a:p>
              <a:p>
                <a:pPr>
                  <a:lnSpc>
                    <a:spcPct val="150000"/>
                  </a:lnSpc>
                </a:pPr>
                <a14:m>
                  <m:oMathPara xmlns:m="http://schemas.openxmlformats.org/officeDocument/2006/math">
                    <m:oMathParaPr>
                      <m:jc m:val="centerGroup"/>
                    </m:oMathParaPr>
                    <m:oMath xmlns:m="http://schemas.openxmlformats.org/officeDocument/2006/math">
                      <m:r>
                        <a:rPr lang="en-US" b="1" i="1" dirty="0" smtClean="0">
                          <a:solidFill>
                            <a:srgbClr val="FF0000"/>
                          </a:solidFill>
                          <a:latin typeface="Cambria Math" panose="02040503050406030204" pitchFamily="18" charset="0"/>
                        </a:rPr>
                        <m:t>𝑰</m:t>
                      </m:r>
                      <m:r>
                        <a:rPr lang="en-US" i="1" dirty="0">
                          <a:latin typeface="Cambria Math" panose="02040503050406030204" pitchFamily="18" charset="0"/>
                        </a:rPr>
                        <m:t>=</m:t>
                      </m:r>
                      <m:f>
                        <m:fPr>
                          <m:ctrlPr>
                            <a:rPr lang="en-US" i="1" dirty="0">
                              <a:latin typeface="Cambria Math" panose="02040503050406030204" pitchFamily="18" charset="0"/>
                            </a:rPr>
                          </m:ctrlPr>
                        </m:fPr>
                        <m:num>
                          <m:sSub>
                            <m:sSubPr>
                              <m:ctrlPr>
                                <a:rPr lang="en-US" i="1" dirty="0">
                                  <a:latin typeface="Cambria Math" panose="02040503050406030204" pitchFamily="18" charset="0"/>
                                </a:rPr>
                              </m:ctrlPr>
                            </m:sSubPr>
                            <m:e>
                              <m:r>
                                <a:rPr lang="en-US" i="1" dirty="0">
                                  <a:latin typeface="Cambria Math" panose="02040503050406030204" pitchFamily="18" charset="0"/>
                                </a:rPr>
                                <m:t>𝑣</m:t>
                              </m:r>
                            </m:e>
                            <m:sub>
                              <m:r>
                                <a:rPr lang="en-US" i="1" dirty="0">
                                  <a:latin typeface="Cambria Math" panose="02040503050406030204" pitchFamily="18" charset="0"/>
                                </a:rPr>
                                <m:t>𝑂</m:t>
                              </m:r>
                            </m:sub>
                          </m:sSub>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𝑉</m:t>
                              </m:r>
                            </m:e>
                            <m:sub>
                              <m:r>
                                <a:rPr lang="en-US" i="1" dirty="0">
                                  <a:latin typeface="Cambria Math" panose="02040503050406030204" pitchFamily="18" charset="0"/>
                                </a:rPr>
                                <m:t>𝐷𝑂</m:t>
                              </m:r>
                            </m:sub>
                          </m:sSub>
                        </m:num>
                        <m:den>
                          <m:sSub>
                            <m:sSubPr>
                              <m:ctrlPr>
                                <a:rPr lang="en-US" i="1" dirty="0">
                                  <a:latin typeface="Cambria Math" panose="02040503050406030204" pitchFamily="18" charset="0"/>
                                </a:rPr>
                              </m:ctrlPr>
                            </m:sSubPr>
                            <m:e>
                              <m:r>
                                <a:rPr lang="en-US" i="1" dirty="0">
                                  <a:latin typeface="Cambria Math" panose="02040503050406030204" pitchFamily="18" charset="0"/>
                                </a:rPr>
                                <m:t>𝑅</m:t>
                              </m:r>
                            </m:e>
                            <m:sub>
                              <m:r>
                                <a:rPr lang="en-US" i="1" dirty="0">
                                  <a:latin typeface="Cambria Math" panose="02040503050406030204" pitchFamily="18" charset="0"/>
                                </a:rPr>
                                <m:t>𝐿</m:t>
                              </m:r>
                            </m:sub>
                          </m:sSub>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𝑟</m:t>
                              </m:r>
                            </m:e>
                            <m:sub>
                              <m:r>
                                <a:rPr lang="en-US" i="1" dirty="0">
                                  <a:latin typeface="Cambria Math" panose="02040503050406030204" pitchFamily="18" charset="0"/>
                                </a:rPr>
                                <m:t>𝑑</m:t>
                              </m:r>
                            </m:sub>
                          </m:sSub>
                        </m:den>
                      </m:f>
                      <m:r>
                        <a:rPr lang="en-US" i="1" dirty="0">
                          <a:latin typeface="Cambria Math" panose="02040503050406030204" pitchFamily="18" charset="0"/>
                        </a:rPr>
                        <m:t>=</m:t>
                      </m:r>
                      <m:f>
                        <m:fPr>
                          <m:ctrlPr>
                            <a:rPr lang="en-US" i="1" dirty="0">
                              <a:latin typeface="Cambria Math" panose="02040503050406030204" pitchFamily="18" charset="0"/>
                            </a:rPr>
                          </m:ctrlPr>
                        </m:fPr>
                        <m:num>
                          <m:r>
                            <a:rPr lang="en-US" i="1" dirty="0">
                              <a:latin typeface="Cambria Math" panose="02040503050406030204" pitchFamily="18" charset="0"/>
                            </a:rPr>
                            <m:t>4.3 </m:t>
                          </m:r>
                          <m:r>
                            <m:rPr>
                              <m:sty m:val="p"/>
                            </m:rPr>
                            <a:rPr lang="en-US" dirty="0">
                              <a:latin typeface="Cambria Math" panose="02040503050406030204" pitchFamily="18" charset="0"/>
                            </a:rPr>
                            <m:t>V</m:t>
                          </m:r>
                        </m:num>
                        <m:den>
                          <m:r>
                            <a:rPr lang="en-US" i="1" dirty="0">
                              <a:latin typeface="Cambria Math" panose="02040503050406030204" pitchFamily="18" charset="0"/>
                            </a:rPr>
                            <m:t>2.5</m:t>
                          </m:r>
                          <m:r>
                            <a:rPr lang="en-US" dirty="0">
                              <a:latin typeface="Cambria Math" panose="02040503050406030204" pitchFamily="18" charset="0"/>
                            </a:rPr>
                            <m:t> </m:t>
                          </m:r>
                          <m:r>
                            <m:rPr>
                              <m:sty m:val="p"/>
                            </m:rPr>
                            <a:rPr lang="en-US" dirty="0">
                              <a:latin typeface="Cambria Math" panose="02040503050406030204" pitchFamily="18" charset="0"/>
                            </a:rPr>
                            <m:t>k</m:t>
                          </m:r>
                          <m:r>
                            <a:rPr lang="en-US" dirty="0">
                              <a:latin typeface="Cambria Math" panose="02040503050406030204" pitchFamily="18" charset="0"/>
                              <a:sym typeface="Symbol" panose="05050102010706020507" pitchFamily="18" charset="2"/>
                            </a:rPr>
                            <m:t>+0.05 </m:t>
                          </m:r>
                          <m:r>
                            <m:rPr>
                              <m:sty m:val="p"/>
                            </m:rPr>
                            <a:rPr lang="en-US" dirty="0">
                              <a:latin typeface="Cambria Math" panose="02040503050406030204" pitchFamily="18" charset="0"/>
                              <a:sym typeface="Symbol" panose="05050102010706020507" pitchFamily="18" charset="2"/>
                            </a:rPr>
                            <m:t>kΩ</m:t>
                          </m:r>
                        </m:den>
                      </m:f>
                      <m:r>
                        <a:rPr lang="en-US" i="1" dirty="0">
                          <a:latin typeface="Cambria Math" panose="02040503050406030204" pitchFamily="18" charset="0"/>
                          <a:sym typeface="Symbol" panose="05050102010706020507" pitchFamily="18" charset="2"/>
                        </a:rPr>
                        <m:t>=1.70 </m:t>
                      </m:r>
                      <m:r>
                        <m:rPr>
                          <m:sty m:val="p"/>
                        </m:rPr>
                        <a:rPr lang="en-US" dirty="0">
                          <a:latin typeface="Cambria Math" panose="02040503050406030204" pitchFamily="18" charset="0"/>
                          <a:sym typeface="Symbol" panose="05050102010706020507" pitchFamily="18" charset="2"/>
                        </a:rPr>
                        <m:t>mA</m:t>
                      </m:r>
                    </m:oMath>
                  </m:oMathPara>
                </a14:m>
                <a:endParaRPr lang="en-US" dirty="0"/>
              </a:p>
              <a:p>
                <a:pPr>
                  <a:lnSpc>
                    <a:spcPct val="150000"/>
                  </a:lnSpc>
                </a:pPr>
                <a14:m>
                  <m:oMathPara xmlns:m="http://schemas.openxmlformats.org/officeDocument/2006/math">
                    <m:oMathParaPr>
                      <m:jc m:val="centerGroup"/>
                    </m:oMathParaPr>
                    <m:oMath xmlns:m="http://schemas.openxmlformats.org/officeDocument/2006/math">
                      <m:sSub>
                        <m:sSubPr>
                          <m:ctrlPr>
                            <a:rPr lang="en-US" b="1" i="1" dirty="0" smtClean="0">
                              <a:solidFill>
                                <a:srgbClr val="FF0000"/>
                              </a:solidFill>
                              <a:latin typeface="Cambria Math" panose="02040503050406030204" pitchFamily="18" charset="0"/>
                            </a:rPr>
                          </m:ctrlPr>
                        </m:sSubPr>
                        <m:e>
                          <m:r>
                            <a:rPr lang="en-US" b="1" i="1" dirty="0">
                              <a:solidFill>
                                <a:srgbClr val="FF0000"/>
                              </a:solidFill>
                              <a:latin typeface="Cambria Math" panose="02040503050406030204" pitchFamily="18" charset="0"/>
                            </a:rPr>
                            <m:t>𝒗</m:t>
                          </m:r>
                        </m:e>
                        <m:sub>
                          <m:r>
                            <a:rPr lang="en-US" b="1" i="1" dirty="0">
                              <a:solidFill>
                                <a:srgbClr val="FF0000"/>
                              </a:solidFill>
                              <a:latin typeface="Cambria Math" panose="02040503050406030204" pitchFamily="18" charset="0"/>
                            </a:rPr>
                            <m:t>𝑶</m:t>
                          </m:r>
                        </m:sub>
                      </m:sSub>
                      <m:r>
                        <a:rPr lang="en-US" b="1" i="1" dirty="0">
                          <a:solidFill>
                            <a:srgbClr val="FF0000"/>
                          </a:solidFill>
                          <a:latin typeface="Cambria Math" panose="02040503050406030204" pitchFamily="18" charset="0"/>
                        </a:rPr>
                        <m:t>=</m:t>
                      </m:r>
                      <m:r>
                        <a:rPr lang="en-US" b="1" i="1" dirty="0" smtClean="0">
                          <a:solidFill>
                            <a:srgbClr val="FF0000"/>
                          </a:solidFill>
                          <a:latin typeface="Cambria Math" panose="02040503050406030204" pitchFamily="18" charset="0"/>
                        </a:rPr>
                        <m:t>𝑰</m:t>
                      </m:r>
                      <m:sSub>
                        <m:sSubPr>
                          <m:ctrlPr>
                            <a:rPr lang="en-US" i="1" dirty="0">
                              <a:latin typeface="Cambria Math" panose="02040503050406030204" pitchFamily="18" charset="0"/>
                            </a:rPr>
                          </m:ctrlPr>
                        </m:sSubPr>
                        <m:e>
                          <m:r>
                            <a:rPr lang="en-US" i="1" dirty="0">
                              <a:latin typeface="Cambria Math" panose="02040503050406030204" pitchFamily="18" charset="0"/>
                            </a:rPr>
                            <m:t>𝑅</m:t>
                          </m:r>
                        </m:e>
                        <m:sub>
                          <m:r>
                            <a:rPr lang="en-US" i="1" dirty="0">
                              <a:latin typeface="Cambria Math" panose="02040503050406030204" pitchFamily="18" charset="0"/>
                            </a:rPr>
                            <m:t>𝐿</m:t>
                          </m:r>
                        </m:sub>
                      </m:sSub>
                      <m:r>
                        <a:rPr lang="en-US" i="1" dirty="0">
                          <a:latin typeface="Cambria Math" panose="02040503050406030204" pitchFamily="18" charset="0"/>
                        </a:rPr>
                        <m:t>= 1.70×2.5 </m:t>
                      </m:r>
                      <m:r>
                        <m:rPr>
                          <m:sty m:val="p"/>
                        </m:rPr>
                        <a:rPr lang="en-US" dirty="0">
                          <a:latin typeface="Cambria Math" panose="02040503050406030204" pitchFamily="18" charset="0"/>
                        </a:rPr>
                        <m:t>V</m:t>
                      </m:r>
                      <m:r>
                        <a:rPr lang="en-US" b="0" i="0" dirty="0" smtClean="0">
                          <a:latin typeface="Cambria Math" panose="02040503050406030204" pitchFamily="18" charset="0"/>
                        </a:rPr>
                        <m:t>=</m:t>
                      </m:r>
                      <m:r>
                        <a:rPr lang="en-US" b="1" i="0" dirty="0" smtClean="0">
                          <a:latin typeface="Cambria Math" panose="02040503050406030204" pitchFamily="18" charset="0"/>
                        </a:rPr>
                        <m:t>𝟒</m:t>
                      </m:r>
                      <m:r>
                        <a:rPr lang="en-US" b="1" i="0" dirty="0" smtClean="0">
                          <a:latin typeface="Cambria Math" panose="02040503050406030204" pitchFamily="18" charset="0"/>
                        </a:rPr>
                        <m:t>.</m:t>
                      </m:r>
                      <m:r>
                        <a:rPr lang="en-US" b="1" i="0" dirty="0" smtClean="0">
                          <a:latin typeface="Cambria Math" panose="02040503050406030204" pitchFamily="18" charset="0"/>
                        </a:rPr>
                        <m:t>𝟐𝟓</m:t>
                      </m:r>
                      <m:r>
                        <a:rPr lang="en-US" b="0" i="0" dirty="0" smtClean="0">
                          <a:latin typeface="Cambria Math" panose="02040503050406030204" pitchFamily="18" charset="0"/>
                        </a:rPr>
                        <m:t> </m:t>
                      </m:r>
                      <m:r>
                        <a:rPr lang="en-US" b="1" i="0" dirty="0" smtClean="0">
                          <a:latin typeface="Cambria Math" panose="02040503050406030204" pitchFamily="18" charset="0"/>
                        </a:rPr>
                        <m:t>𝐕</m:t>
                      </m:r>
                    </m:oMath>
                  </m:oMathPara>
                </a14:m>
                <a:endParaRPr lang="en-US" b="1" dirty="0"/>
              </a:p>
              <a:p>
                <a:pPr marL="25400">
                  <a:spcBef>
                    <a:spcPts val="145"/>
                  </a:spcBef>
                  <a:tabLst>
                    <a:tab pos="711200" algn="l"/>
                  </a:tabLst>
                </a:pPr>
                <a:endParaRPr lang="en-US" sz="2400" b="1" dirty="0">
                  <a:solidFill>
                    <a:srgbClr val="FF0000"/>
                  </a:solidFill>
                </a:endParaRPr>
              </a:p>
              <a:p>
                <a:pPr marL="25400">
                  <a:spcBef>
                    <a:spcPts val="145"/>
                  </a:spcBef>
                  <a:tabLst>
                    <a:tab pos="711200" algn="l"/>
                  </a:tabLst>
                </a:pPr>
                <a:r>
                  <a:rPr lang="en-US" sz="2400" b="1" dirty="0">
                    <a:solidFill>
                      <a:srgbClr val="FF0000"/>
                    </a:solidFill>
                  </a:rPr>
                  <a:t>Verify:</a:t>
                </a:r>
                <a:r>
                  <a:rPr lang="en-US" b="1" dirty="0">
                    <a:solidFill>
                      <a:srgbClr val="FF0000"/>
                    </a:solidFill>
                  </a:rPr>
                  <a:t>	</a:t>
                </a:r>
                <a:r>
                  <a:rPr lang="en-US" dirty="0"/>
                  <a:t>For </a:t>
                </a:r>
                <a:r>
                  <a:rPr lang="en-US" b="1" spc="-15" dirty="0">
                    <a:cs typeface="Calibri"/>
                  </a:rPr>
                  <a:t>FB 	</a:t>
                </a:r>
                <a14:m>
                  <m:oMath xmlns:m="http://schemas.openxmlformats.org/officeDocument/2006/math">
                    <m:r>
                      <a:rPr lang="en-US" i="1">
                        <a:latin typeface="Cambria Math" panose="02040503050406030204" pitchFamily="18" charset="0"/>
                      </a:rPr>
                      <m:t>→ </m:t>
                    </m:r>
                  </m:oMath>
                </a14:m>
                <a:r>
                  <a:rPr lang="en-US" dirty="0"/>
                  <a:t>	</a:t>
                </a:r>
                <a14:m>
                  <m:oMath xmlns:m="http://schemas.openxmlformats.org/officeDocument/2006/math">
                    <m:r>
                      <a:rPr lang="en-US" b="1" i="1" spc="-15">
                        <a:solidFill>
                          <a:srgbClr val="FF0000"/>
                        </a:solidFill>
                        <a:latin typeface="Cambria Math" panose="02040503050406030204" pitchFamily="18" charset="0"/>
                        <a:cs typeface="Calibri"/>
                      </a:rPr>
                      <m:t>𝑰</m:t>
                    </m:r>
                    <m:r>
                      <a:rPr lang="en-US" i="1" spc="-15">
                        <a:latin typeface="Cambria Math" panose="02040503050406030204" pitchFamily="18" charset="0"/>
                        <a:cs typeface="Calibri"/>
                      </a:rPr>
                      <m:t>&gt;0 </m:t>
                    </m:r>
                    <m:r>
                      <a:rPr lang="en-US" b="1" spc="-15">
                        <a:latin typeface="Cambria Math" panose="02040503050406030204" pitchFamily="18" charset="0"/>
                        <a:cs typeface="Calibri"/>
                      </a:rPr>
                      <m:t>𝐦𝐀</m:t>
                    </m:r>
                  </m:oMath>
                </a14:m>
                <a:endParaRPr lang="en-US" dirty="0">
                  <a:cs typeface="Calibri"/>
                </a:endParaRPr>
              </a:p>
              <a:p>
                <a:r>
                  <a:rPr lang="en-US" b="1" dirty="0"/>
                  <a:t>	</a:t>
                </a:r>
                <a:r>
                  <a:rPr lang="en-US" dirty="0"/>
                  <a:t>Here, the condition is fulfilled. </a:t>
                </a:r>
                <a:r>
                  <a:rPr lang="en-US" b="1" dirty="0">
                    <a:solidFill>
                      <a:srgbClr val="008000"/>
                    </a:solidFill>
                  </a:rPr>
                  <a:t>Assumption is Correct!</a:t>
                </a:r>
                <a:r>
                  <a:rPr lang="en-US" b="1" dirty="0"/>
                  <a:t> </a:t>
                </a:r>
              </a:p>
            </p:txBody>
          </p:sp>
        </mc:Choice>
        <mc:Fallback xmlns="">
          <p:sp>
            <p:nvSpPr>
              <p:cNvPr id="7" name="TextBox 6">
                <a:extLst>
                  <a:ext uri="{FF2B5EF4-FFF2-40B4-BE49-F238E27FC236}">
                    <a16:creationId xmlns:a16="http://schemas.microsoft.com/office/drawing/2014/main" id="{FA8F3F5B-6AE3-BB63-D407-642A353DB31E}"/>
                  </a:ext>
                </a:extLst>
              </p:cNvPr>
              <p:cNvSpPr txBox="1">
                <a:spLocks noRot="1" noChangeAspect="1" noMove="1" noResize="1" noEditPoints="1" noAdjustHandles="1" noChangeArrowheads="1" noChangeShapeType="1" noTextEdit="1"/>
              </p:cNvSpPr>
              <p:nvPr/>
            </p:nvSpPr>
            <p:spPr>
              <a:xfrm>
                <a:off x="865517" y="2108014"/>
                <a:ext cx="6565093" cy="4297908"/>
              </a:xfrm>
              <a:prstGeom prst="rect">
                <a:avLst/>
              </a:prstGeom>
              <a:blipFill>
                <a:blip r:embed="rId5"/>
                <a:stretch>
                  <a:fillRect l="-1486" t="-1135" b="-1277"/>
                </a:stretch>
              </a:blipFill>
            </p:spPr>
            <p:txBody>
              <a:bodyPr/>
              <a:lstStyle/>
              <a:p>
                <a:r>
                  <a:rPr lang="en-US">
                    <a:noFill/>
                  </a:rPr>
                  <a:t> </a:t>
                </a:r>
              </a:p>
            </p:txBody>
          </p:sp>
        </mc:Fallback>
      </mc:AlternateContent>
      <p:sp>
        <p:nvSpPr>
          <p:cNvPr id="10" name="Rectangle: Rounded Corners 9">
            <a:extLst>
              <a:ext uri="{FF2B5EF4-FFF2-40B4-BE49-F238E27FC236}">
                <a16:creationId xmlns:a16="http://schemas.microsoft.com/office/drawing/2014/main" id="{7D747D36-6BE3-D3C1-7210-96DFA3C4E571}"/>
              </a:ext>
            </a:extLst>
          </p:cNvPr>
          <p:cNvSpPr/>
          <p:nvPr/>
        </p:nvSpPr>
        <p:spPr>
          <a:xfrm>
            <a:off x="5207000" y="4308521"/>
            <a:ext cx="1219711" cy="369332"/>
          </a:xfrm>
          <a:custGeom>
            <a:avLst/>
            <a:gdLst>
              <a:gd name="connsiteX0" fmla="*/ 0 w 1219711"/>
              <a:gd name="connsiteY0" fmla="*/ 61557 h 369332"/>
              <a:gd name="connsiteX1" fmla="*/ 61557 w 1219711"/>
              <a:gd name="connsiteY1" fmla="*/ 0 h 369332"/>
              <a:gd name="connsiteX2" fmla="*/ 587924 w 1219711"/>
              <a:gd name="connsiteY2" fmla="*/ 0 h 369332"/>
              <a:gd name="connsiteX3" fmla="*/ 1158154 w 1219711"/>
              <a:gd name="connsiteY3" fmla="*/ 0 h 369332"/>
              <a:gd name="connsiteX4" fmla="*/ 1219711 w 1219711"/>
              <a:gd name="connsiteY4" fmla="*/ 61557 h 369332"/>
              <a:gd name="connsiteX5" fmla="*/ 1219711 w 1219711"/>
              <a:gd name="connsiteY5" fmla="*/ 307775 h 369332"/>
              <a:gd name="connsiteX6" fmla="*/ 1158154 w 1219711"/>
              <a:gd name="connsiteY6" fmla="*/ 369332 h 369332"/>
              <a:gd name="connsiteX7" fmla="*/ 587924 w 1219711"/>
              <a:gd name="connsiteY7" fmla="*/ 369332 h 369332"/>
              <a:gd name="connsiteX8" fmla="*/ 61557 w 1219711"/>
              <a:gd name="connsiteY8" fmla="*/ 369332 h 369332"/>
              <a:gd name="connsiteX9" fmla="*/ 0 w 1219711"/>
              <a:gd name="connsiteY9" fmla="*/ 307775 h 369332"/>
              <a:gd name="connsiteX10" fmla="*/ 0 w 1219711"/>
              <a:gd name="connsiteY10" fmla="*/ 61557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711" h="369332" extrusionOk="0">
                <a:moveTo>
                  <a:pt x="0" y="61557"/>
                </a:moveTo>
                <a:cubicBezTo>
                  <a:pt x="7330" y="28430"/>
                  <a:pt x="21800" y="-7750"/>
                  <a:pt x="61557" y="0"/>
                </a:cubicBezTo>
                <a:cubicBezTo>
                  <a:pt x="247650" y="-33295"/>
                  <a:pt x="354524" y="39193"/>
                  <a:pt x="587924" y="0"/>
                </a:cubicBezTo>
                <a:cubicBezTo>
                  <a:pt x="821324" y="-39193"/>
                  <a:pt x="961235" y="24198"/>
                  <a:pt x="1158154" y="0"/>
                </a:cubicBezTo>
                <a:cubicBezTo>
                  <a:pt x="1190397" y="7849"/>
                  <a:pt x="1211117" y="28993"/>
                  <a:pt x="1219711" y="61557"/>
                </a:cubicBezTo>
                <a:cubicBezTo>
                  <a:pt x="1227371" y="168709"/>
                  <a:pt x="1190247" y="216580"/>
                  <a:pt x="1219711" y="307775"/>
                </a:cubicBezTo>
                <a:cubicBezTo>
                  <a:pt x="1221503" y="342926"/>
                  <a:pt x="1197378" y="363153"/>
                  <a:pt x="1158154" y="369332"/>
                </a:cubicBezTo>
                <a:cubicBezTo>
                  <a:pt x="957096" y="382620"/>
                  <a:pt x="755817" y="330046"/>
                  <a:pt x="587924" y="369332"/>
                </a:cubicBezTo>
                <a:cubicBezTo>
                  <a:pt x="420031" y="408618"/>
                  <a:pt x="199995" y="353662"/>
                  <a:pt x="61557" y="369332"/>
                </a:cubicBezTo>
                <a:cubicBezTo>
                  <a:pt x="27030" y="362971"/>
                  <a:pt x="0" y="340013"/>
                  <a:pt x="0" y="307775"/>
                </a:cubicBezTo>
                <a:cubicBezTo>
                  <a:pt x="-29295" y="220971"/>
                  <a:pt x="15467" y="145035"/>
                  <a:pt x="0" y="61557"/>
                </a:cubicBezTo>
                <a:close/>
              </a:path>
            </a:pathLst>
          </a:custGeom>
          <a:noFill/>
          <a:ln w="38100">
            <a:solidFill>
              <a:srgbClr val="FF0000"/>
            </a:solidFill>
            <a:extLst>
              <a:ext uri="{C807C97D-BFC1-408E-A445-0C87EB9F89A2}">
                <ask:lineSketchStyleProps xmlns:ask="http://schemas.microsoft.com/office/drawing/2018/sketchyshapes" sd="2214188587">
                  <a:prstGeom prst="round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8">
            <a:extLst>
              <a:ext uri="{FF2B5EF4-FFF2-40B4-BE49-F238E27FC236}">
                <a16:creationId xmlns:a16="http://schemas.microsoft.com/office/drawing/2014/main" id="{8A5A03F9-FD79-4B05-5D67-5C941AD5DA98}"/>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1702" t="524" r="-98" b="-421"/>
          <a:stretch/>
        </p:blipFill>
        <p:spPr bwMode="auto">
          <a:xfrm>
            <a:off x="8510553" y="1901309"/>
            <a:ext cx="2604198" cy="181077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a:extLst>
              <a:ext uri="{FF2B5EF4-FFF2-40B4-BE49-F238E27FC236}">
                <a16:creationId xmlns:a16="http://schemas.microsoft.com/office/drawing/2014/main" id="{3A1EEB42-E2FB-AB47-E80D-87B898B63533}"/>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23810"/>
          <a:stretch/>
        </p:blipFill>
        <p:spPr bwMode="auto">
          <a:xfrm>
            <a:off x="7877840" y="4107052"/>
            <a:ext cx="3778730" cy="234417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06690DAC-4B6D-A4D9-C057-86728D742162}"/>
                  </a:ext>
                </a:extLst>
              </p:cNvPr>
              <p:cNvSpPr txBox="1"/>
              <p:nvPr/>
            </p:nvSpPr>
            <p:spPr>
              <a:xfrm>
                <a:off x="865516" y="1591677"/>
                <a:ext cx="7554584" cy="461665"/>
              </a:xfrm>
              <a:prstGeom prst="rect">
                <a:avLst/>
              </a:prstGeom>
              <a:noFill/>
            </p:spPr>
            <p:txBody>
              <a:bodyPr wrap="square" rtlCol="0">
                <a:spAutoFit/>
              </a:bodyPr>
              <a:lstStyle/>
              <a:p>
                <a:r>
                  <a:rPr lang="en-US" sz="2400" dirty="0">
                    <a:solidFill>
                      <a:schemeClr val="accent1">
                        <a:lumMod val="75000"/>
                      </a:schemeClr>
                    </a:solidFill>
                  </a:rPr>
                  <a:t>Example 5: </a:t>
                </a:r>
                <a14:m>
                  <m:oMath xmlns:m="http://schemas.openxmlformats.org/officeDocument/2006/math">
                    <m:sSub>
                      <m:sSubPr>
                        <m:ctrlPr>
                          <a:rPr lang="en-US" sz="2400" b="0" i="1" smtClean="0">
                            <a:solidFill>
                              <a:schemeClr val="accent1">
                                <a:lumMod val="75000"/>
                              </a:schemeClr>
                            </a:solidFill>
                            <a:latin typeface="Cambria Math" panose="02040503050406030204" pitchFamily="18" charset="0"/>
                          </a:rPr>
                        </m:ctrlPr>
                      </m:sSubPr>
                      <m:e>
                        <m:r>
                          <a:rPr lang="en-US" sz="2400" b="0" i="1" smtClean="0">
                            <a:solidFill>
                              <a:schemeClr val="accent1">
                                <a:lumMod val="75000"/>
                              </a:schemeClr>
                            </a:solidFill>
                            <a:latin typeface="Cambria Math" panose="02040503050406030204" pitchFamily="18" charset="0"/>
                          </a:rPr>
                          <m:t>𝑅</m:t>
                        </m:r>
                      </m:e>
                      <m:sub>
                        <m:r>
                          <a:rPr lang="en-US" sz="2400" b="0" i="1" smtClean="0">
                            <a:solidFill>
                              <a:schemeClr val="accent1">
                                <a:lumMod val="75000"/>
                              </a:schemeClr>
                            </a:solidFill>
                            <a:latin typeface="Cambria Math" panose="02040503050406030204" pitchFamily="18" charset="0"/>
                          </a:rPr>
                          <m:t>𝐿</m:t>
                        </m:r>
                      </m:sub>
                    </m:sSub>
                    <m:r>
                      <a:rPr lang="en-US" sz="2400" b="0" i="1" smtClean="0">
                        <a:solidFill>
                          <a:schemeClr val="accent1">
                            <a:lumMod val="75000"/>
                          </a:schemeClr>
                        </a:solidFill>
                        <a:latin typeface="Cambria Math" panose="02040503050406030204" pitchFamily="18" charset="0"/>
                      </a:rPr>
                      <m:t>=2.5</m:t>
                    </m:r>
                    <m:r>
                      <a:rPr lang="en-US" sz="2400" b="1" i="0" smtClean="0">
                        <a:solidFill>
                          <a:schemeClr val="accent1">
                            <a:lumMod val="75000"/>
                          </a:schemeClr>
                        </a:solidFill>
                        <a:latin typeface="Cambria Math" panose="02040503050406030204" pitchFamily="18" charset="0"/>
                      </a:rPr>
                      <m:t> </m:t>
                    </m:r>
                    <m:r>
                      <a:rPr lang="en-US" sz="2400" b="1" i="0" smtClean="0">
                        <a:solidFill>
                          <a:schemeClr val="accent1">
                            <a:lumMod val="75000"/>
                          </a:schemeClr>
                        </a:solidFill>
                        <a:latin typeface="Cambria Math" panose="02040503050406030204" pitchFamily="18" charset="0"/>
                      </a:rPr>
                      <m:t>𝐤</m:t>
                    </m:r>
                    <m:r>
                      <a:rPr lang="en-US" sz="2400" b="1" i="0" smtClean="0">
                        <a:solidFill>
                          <a:schemeClr val="accent1">
                            <a:lumMod val="75000"/>
                          </a:schemeClr>
                        </a:solidFill>
                        <a:latin typeface="Cambria Math" panose="02040503050406030204" pitchFamily="18" charset="0"/>
                      </a:rPr>
                      <m:t>𝛀</m:t>
                    </m:r>
                  </m:oMath>
                </a14:m>
                <a:r>
                  <a:rPr lang="en-US" sz="2400" b="1" dirty="0">
                    <a:solidFill>
                      <a:schemeClr val="accent1">
                        <a:lumMod val="75000"/>
                      </a:schemeClr>
                    </a:solidFill>
                  </a:rPr>
                  <a:t>, </a:t>
                </a:r>
                <a14:m>
                  <m:oMath xmlns:m="http://schemas.openxmlformats.org/officeDocument/2006/math">
                    <m:sSub>
                      <m:sSubPr>
                        <m:ctrlPr>
                          <a:rPr lang="en-US" sz="2400" b="1" i="1" dirty="0">
                            <a:latin typeface="Cambria Math" panose="02040503050406030204" pitchFamily="18" charset="0"/>
                          </a:rPr>
                        </m:ctrlPr>
                      </m:sSubPr>
                      <m:e>
                        <m:r>
                          <a:rPr lang="en-US" sz="2400" b="1" i="1" dirty="0">
                            <a:latin typeface="Cambria Math" panose="02040503050406030204" pitchFamily="18" charset="0"/>
                          </a:rPr>
                          <m:t>𝑽</m:t>
                        </m:r>
                      </m:e>
                      <m:sub>
                        <m:r>
                          <a:rPr lang="en-US" sz="2400" b="1" i="1" dirty="0">
                            <a:latin typeface="Cambria Math" panose="02040503050406030204" pitchFamily="18" charset="0"/>
                          </a:rPr>
                          <m:t>𝑫𝑶</m:t>
                        </m:r>
                      </m:sub>
                    </m:sSub>
                    <m:r>
                      <a:rPr lang="en-US" sz="2400" b="1" i="1" dirty="0">
                        <a:latin typeface="Cambria Math" panose="02040503050406030204" pitchFamily="18" charset="0"/>
                      </a:rPr>
                      <m:t>=</m:t>
                    </m:r>
                    <m:r>
                      <a:rPr lang="en-US" sz="2400" b="1" i="1" dirty="0">
                        <a:latin typeface="Cambria Math" panose="02040503050406030204" pitchFamily="18" charset="0"/>
                      </a:rPr>
                      <m:t>𝟎</m:t>
                    </m:r>
                    <m:r>
                      <a:rPr lang="en-US" sz="2400" b="1" i="1" dirty="0">
                        <a:latin typeface="Cambria Math" panose="02040503050406030204" pitchFamily="18" charset="0"/>
                      </a:rPr>
                      <m:t>.</m:t>
                    </m:r>
                    <m:r>
                      <a:rPr lang="en-US" sz="2400" b="1" i="1" dirty="0">
                        <a:latin typeface="Cambria Math" panose="02040503050406030204" pitchFamily="18" charset="0"/>
                      </a:rPr>
                      <m:t>𝟕</m:t>
                    </m:r>
                    <m:r>
                      <a:rPr lang="en-US" sz="2400" b="1" i="1" dirty="0">
                        <a:latin typeface="Cambria Math" panose="02040503050406030204" pitchFamily="18" charset="0"/>
                      </a:rPr>
                      <m:t> </m:t>
                    </m:r>
                    <m:r>
                      <a:rPr lang="en-US" sz="2400" b="1" dirty="0">
                        <a:latin typeface="Cambria Math" panose="02040503050406030204" pitchFamily="18" charset="0"/>
                      </a:rPr>
                      <m:t>𝐕</m:t>
                    </m:r>
                    <m:r>
                      <a:rPr lang="en-US" sz="2400" b="1" i="1" dirty="0" smtClean="0">
                        <a:latin typeface="Cambria Math" panose="02040503050406030204" pitchFamily="18" charset="0"/>
                      </a:rPr>
                      <m:t>,  </m:t>
                    </m:r>
                    <m:sSub>
                      <m:sSubPr>
                        <m:ctrlPr>
                          <a:rPr lang="en-US" sz="2400" b="1" i="1">
                            <a:latin typeface="Cambria Math" panose="02040503050406030204" pitchFamily="18" charset="0"/>
                          </a:rPr>
                        </m:ctrlPr>
                      </m:sSubPr>
                      <m:e>
                        <m:r>
                          <a:rPr lang="en-US" sz="2400" b="1" i="1">
                            <a:latin typeface="Cambria Math" panose="02040503050406030204" pitchFamily="18" charset="0"/>
                          </a:rPr>
                          <m:t>𝒓</m:t>
                        </m:r>
                      </m:e>
                      <m:sub>
                        <m:r>
                          <a:rPr lang="en-US" sz="2400" b="1" i="1">
                            <a:latin typeface="Cambria Math" panose="02040503050406030204" pitchFamily="18" charset="0"/>
                          </a:rPr>
                          <m:t>𝒅</m:t>
                        </m:r>
                      </m:sub>
                    </m:sSub>
                    <m:r>
                      <a:rPr lang="en-US" sz="2400" b="1" i="1">
                        <a:latin typeface="Cambria Math" panose="02040503050406030204" pitchFamily="18" charset="0"/>
                      </a:rPr>
                      <m:t>=</m:t>
                    </m:r>
                    <m:r>
                      <a:rPr lang="en-US" sz="2400" b="1" i="1">
                        <a:latin typeface="Cambria Math" panose="02040503050406030204" pitchFamily="18" charset="0"/>
                      </a:rPr>
                      <m:t>𝟓𝟎</m:t>
                    </m:r>
                    <m:r>
                      <a:rPr lang="en-US" sz="2400" b="1" i="1">
                        <a:latin typeface="Cambria Math" panose="02040503050406030204" pitchFamily="18" charset="0"/>
                      </a:rPr>
                      <m:t> </m:t>
                    </m:r>
                    <m:r>
                      <a:rPr lang="en-US" sz="2400" b="1">
                        <a:latin typeface="Cambria Math" panose="02040503050406030204" pitchFamily="18" charset="0"/>
                      </a:rPr>
                      <m:t>𝛀</m:t>
                    </m:r>
                  </m:oMath>
                </a14:m>
                <a:endParaRPr lang="en-US" sz="2400" b="1" dirty="0">
                  <a:solidFill>
                    <a:schemeClr val="accent1">
                      <a:lumMod val="75000"/>
                    </a:schemeClr>
                  </a:solidFill>
                </a:endParaRPr>
              </a:p>
            </p:txBody>
          </p:sp>
        </mc:Choice>
        <mc:Fallback xmlns="">
          <p:sp>
            <p:nvSpPr>
              <p:cNvPr id="9" name="TextBox 8">
                <a:extLst>
                  <a:ext uri="{FF2B5EF4-FFF2-40B4-BE49-F238E27FC236}">
                    <a16:creationId xmlns:a16="http://schemas.microsoft.com/office/drawing/2014/main" id="{06690DAC-4B6D-A4D9-C057-86728D742162}"/>
                  </a:ext>
                </a:extLst>
              </p:cNvPr>
              <p:cNvSpPr txBox="1">
                <a:spLocks noRot="1" noChangeAspect="1" noMove="1" noResize="1" noEditPoints="1" noAdjustHandles="1" noChangeArrowheads="1" noChangeShapeType="1" noTextEdit="1"/>
              </p:cNvSpPr>
              <p:nvPr/>
            </p:nvSpPr>
            <p:spPr>
              <a:xfrm>
                <a:off x="865516" y="1591677"/>
                <a:ext cx="7554584" cy="461665"/>
              </a:xfrm>
              <a:prstGeom prst="rect">
                <a:avLst/>
              </a:prstGeom>
              <a:blipFill>
                <a:blip r:embed="rId8"/>
                <a:stretch>
                  <a:fillRect l="-1291" t="-10526" b="-28947"/>
                </a:stretch>
              </a:blipFill>
            </p:spPr>
            <p:txBody>
              <a:bodyPr/>
              <a:lstStyle/>
              <a:p>
                <a:r>
                  <a:rPr lang="en-US">
                    <a:noFill/>
                  </a:rPr>
                  <a:t> </a:t>
                </a:r>
              </a:p>
            </p:txBody>
          </p:sp>
        </mc:Fallback>
      </mc:AlternateContent>
    </p:spTree>
    <p:extLst>
      <p:ext uri="{BB962C8B-B14F-4D97-AF65-F5344CB8AC3E}">
        <p14:creationId xmlns:p14="http://schemas.microsoft.com/office/powerpoint/2010/main" val="4007191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animEffect transition="in" filter="fade">
                                      <p:cBhvr>
                                        <p:cTn id="7" dur="500"/>
                                        <p:tgtEl>
                                          <p:spTgt spid="7">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7">
                                            <p:txEl>
                                              <p:pRg st="2" end="2"/>
                                            </p:txEl>
                                          </p:spTgt>
                                        </p:tgtEl>
                                        <p:attrNameLst>
                                          <p:attrName>style.visibility</p:attrName>
                                        </p:attrNameLst>
                                      </p:cBhvr>
                                      <p:to>
                                        <p:strVal val="visible"/>
                                      </p:to>
                                    </p:set>
                                    <p:animEffect transition="in" filter="fade">
                                      <p:cBhvr>
                                        <p:cTn id="10" dur="500"/>
                                        <p:tgtEl>
                                          <p:spTgt spid="7">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animEffect transition="in" filter="fade">
                                      <p:cBhvr>
                                        <p:cTn id="13" dur="500"/>
                                        <p:tgtEl>
                                          <p:spTgt spid="7">
                                            <p:txEl>
                                              <p:pRg st="3" end="3"/>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7">
                                            <p:txEl>
                                              <p:pRg st="4" end="4"/>
                                            </p:txEl>
                                          </p:spTgt>
                                        </p:tgtEl>
                                        <p:attrNameLst>
                                          <p:attrName>style.visibility</p:attrName>
                                        </p:attrNameLst>
                                      </p:cBhvr>
                                      <p:to>
                                        <p:strVal val="visible"/>
                                      </p:to>
                                    </p:set>
                                    <p:animEffect transition="in" filter="fade">
                                      <p:cBhvr>
                                        <p:cTn id="16" dur="500"/>
                                        <p:tgtEl>
                                          <p:spTgt spid="7">
                                            <p:txEl>
                                              <p:pRg st="4" end="4"/>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7">
                                            <p:txEl>
                                              <p:pRg st="9" end="9"/>
                                            </p:txEl>
                                          </p:spTgt>
                                        </p:tgtEl>
                                        <p:attrNameLst>
                                          <p:attrName>style.visibility</p:attrName>
                                        </p:attrNameLst>
                                      </p:cBhvr>
                                      <p:to>
                                        <p:strVal val="visible"/>
                                      </p:to>
                                    </p:set>
                                    <p:animEffect transition="in" filter="fade">
                                      <p:cBhvr>
                                        <p:cTn id="19" dur="500"/>
                                        <p:tgtEl>
                                          <p:spTgt spid="7">
                                            <p:txEl>
                                              <p:pRg st="9" end="9"/>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500"/>
                                        <p:tgtEl>
                                          <p:spTgt spid="11"/>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500"/>
                                        <p:tgtEl>
                                          <p:spTgt spid="3"/>
                                        </p:tgtEl>
                                      </p:cBhvr>
                                    </p:animEffect>
                                  </p:childTnLst>
                                </p:cTn>
                              </p:par>
                              <p:par>
                                <p:cTn id="28" presetID="10" presetClass="entr" presetSubtype="0" fill="hold" nodeType="with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500"/>
                                        <p:tgtEl>
                                          <p:spTgt spid="8"/>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7">
                                            <p:txEl>
                                              <p:pRg st="6" end="6"/>
                                            </p:txEl>
                                          </p:spTgt>
                                        </p:tgtEl>
                                        <p:attrNameLst>
                                          <p:attrName>style.visibility</p:attrName>
                                        </p:attrNameLst>
                                      </p:cBhvr>
                                      <p:to>
                                        <p:strVal val="visible"/>
                                      </p:to>
                                    </p:set>
                                    <p:animEffect transition="in" filter="fade">
                                      <p:cBhvr>
                                        <p:cTn id="35" dur="500"/>
                                        <p:tgtEl>
                                          <p:spTgt spid="7">
                                            <p:txEl>
                                              <p:pRg st="6" end="6"/>
                                            </p:txEl>
                                          </p:spTgt>
                                        </p:tgtEl>
                                      </p:cBhvr>
                                    </p:animEffect>
                                  </p:childTnLst>
                                </p:cTn>
                              </p:par>
                            </p:childTnLst>
                          </p:cTn>
                        </p:par>
                        <p:par>
                          <p:cTn id="36" fill="hold">
                            <p:stCondLst>
                              <p:cond delay="500"/>
                            </p:stCondLst>
                            <p:childTnLst>
                              <p:par>
                                <p:cTn id="37" presetID="10" presetClass="entr" presetSubtype="0" fill="hold" nodeType="afterEffect">
                                  <p:stCondLst>
                                    <p:cond delay="0"/>
                                  </p:stCondLst>
                                  <p:childTnLst>
                                    <p:set>
                                      <p:cBhvr>
                                        <p:cTn id="38" dur="1" fill="hold">
                                          <p:stCondLst>
                                            <p:cond delay="0"/>
                                          </p:stCondLst>
                                        </p:cTn>
                                        <p:tgtEl>
                                          <p:spTgt spid="7">
                                            <p:txEl>
                                              <p:pRg st="7" end="7"/>
                                            </p:txEl>
                                          </p:spTgt>
                                        </p:tgtEl>
                                        <p:attrNameLst>
                                          <p:attrName>style.visibility</p:attrName>
                                        </p:attrNameLst>
                                      </p:cBhvr>
                                      <p:to>
                                        <p:strVal val="visible"/>
                                      </p:to>
                                    </p:set>
                                    <p:animEffect transition="in" filter="fade">
                                      <p:cBhvr>
                                        <p:cTn id="39" dur="500"/>
                                        <p:tgtEl>
                                          <p:spTgt spid="7">
                                            <p:txEl>
                                              <p:pRg st="7" end="7"/>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7">
                                            <p:txEl>
                                              <p:pRg st="10" end="10"/>
                                            </p:txEl>
                                          </p:spTgt>
                                        </p:tgtEl>
                                        <p:attrNameLst>
                                          <p:attrName>style.visibility</p:attrName>
                                        </p:attrNameLst>
                                      </p:cBhvr>
                                      <p:to>
                                        <p:strVal val="visible"/>
                                      </p:to>
                                    </p:set>
                                    <p:animEffect transition="in" filter="fade">
                                      <p:cBhvr>
                                        <p:cTn id="44" dur="500"/>
                                        <p:tgtEl>
                                          <p:spTgt spid="7">
                                            <p:txEl>
                                              <p:pRg st="10" end="10"/>
                                            </p:tx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0"/>
                                        </p:tgtEl>
                                        <p:attrNameLst>
                                          <p:attrName>style.visibility</p:attrName>
                                        </p:attrNameLst>
                                      </p:cBhvr>
                                      <p:to>
                                        <p:strVal val="visible"/>
                                      </p:to>
                                    </p:set>
                                    <p:animEffect transition="in" filter="fade">
                                      <p:cBhvr>
                                        <p:cTn id="4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3" grpId="0"/>
      <p:bldP spid="10"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A3F919-B7D5-7E10-42B4-B7EB01E223FF}"/>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03814E17-99B6-A61E-2D36-AF7011BF8159}"/>
              </a:ext>
            </a:extLst>
          </p:cNvPr>
          <p:cNvSpPr>
            <a:spLocks noGrp="1"/>
          </p:cNvSpPr>
          <p:nvPr>
            <p:ph type="title"/>
          </p:nvPr>
        </p:nvSpPr>
        <p:spPr>
          <a:xfrm>
            <a:off x="838200" y="365125"/>
            <a:ext cx="10515600" cy="1325563"/>
          </a:xfrm>
        </p:spPr>
        <p:txBody>
          <a:bodyPr/>
          <a:lstStyle/>
          <a:p>
            <a:r>
              <a:rPr lang="en-US" dirty="0"/>
              <a:t>Example Problems (CVD+R Diode)</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AD7BAAC-D811-55EF-3C74-C083FD658F16}"/>
                  </a:ext>
                </a:extLst>
              </p:cNvPr>
              <p:cNvSpPr txBox="1"/>
              <p:nvPr/>
            </p:nvSpPr>
            <p:spPr>
              <a:xfrm>
                <a:off x="865516" y="1591677"/>
                <a:ext cx="7554584" cy="461665"/>
              </a:xfrm>
              <a:prstGeom prst="rect">
                <a:avLst/>
              </a:prstGeom>
              <a:noFill/>
            </p:spPr>
            <p:txBody>
              <a:bodyPr wrap="square" rtlCol="0">
                <a:spAutoFit/>
              </a:bodyPr>
              <a:lstStyle/>
              <a:p>
                <a:r>
                  <a:rPr lang="en-US" sz="2400" dirty="0">
                    <a:solidFill>
                      <a:schemeClr val="accent1">
                        <a:lumMod val="75000"/>
                      </a:schemeClr>
                    </a:solidFill>
                  </a:rPr>
                  <a:t>Example 6: </a:t>
                </a:r>
                <a14:m>
                  <m:oMath xmlns:m="http://schemas.openxmlformats.org/officeDocument/2006/math">
                    <m:sSub>
                      <m:sSubPr>
                        <m:ctrlPr>
                          <a:rPr lang="en-US" sz="2400" b="0" i="1" smtClean="0">
                            <a:solidFill>
                              <a:schemeClr val="accent1">
                                <a:lumMod val="75000"/>
                              </a:schemeClr>
                            </a:solidFill>
                            <a:latin typeface="Cambria Math" panose="02040503050406030204" pitchFamily="18" charset="0"/>
                          </a:rPr>
                        </m:ctrlPr>
                      </m:sSubPr>
                      <m:e>
                        <m:r>
                          <a:rPr lang="en-US" sz="2400" b="0" i="1" smtClean="0">
                            <a:solidFill>
                              <a:schemeClr val="accent1">
                                <a:lumMod val="75000"/>
                              </a:schemeClr>
                            </a:solidFill>
                            <a:latin typeface="Cambria Math" panose="02040503050406030204" pitchFamily="18" charset="0"/>
                          </a:rPr>
                          <m:t>𝑅</m:t>
                        </m:r>
                      </m:e>
                      <m:sub>
                        <m:r>
                          <a:rPr lang="en-US" sz="2400" b="0" i="1" smtClean="0">
                            <a:solidFill>
                              <a:schemeClr val="accent1">
                                <a:lumMod val="75000"/>
                              </a:schemeClr>
                            </a:solidFill>
                            <a:latin typeface="Cambria Math" panose="02040503050406030204" pitchFamily="18" charset="0"/>
                          </a:rPr>
                          <m:t>𝐿</m:t>
                        </m:r>
                      </m:sub>
                    </m:sSub>
                    <m:r>
                      <a:rPr lang="en-US" sz="2400" b="0" i="1" smtClean="0">
                        <a:solidFill>
                          <a:schemeClr val="accent1">
                            <a:lumMod val="75000"/>
                          </a:schemeClr>
                        </a:solidFill>
                        <a:latin typeface="Cambria Math" panose="02040503050406030204" pitchFamily="18" charset="0"/>
                      </a:rPr>
                      <m:t>=2.5</m:t>
                    </m:r>
                    <m:r>
                      <a:rPr lang="en-US" sz="2400" b="1" i="0" smtClean="0">
                        <a:solidFill>
                          <a:schemeClr val="accent1">
                            <a:lumMod val="75000"/>
                          </a:schemeClr>
                        </a:solidFill>
                        <a:latin typeface="Cambria Math" panose="02040503050406030204" pitchFamily="18" charset="0"/>
                      </a:rPr>
                      <m:t> </m:t>
                    </m:r>
                    <m:r>
                      <a:rPr lang="en-US" sz="2400" b="1" i="0" smtClean="0">
                        <a:solidFill>
                          <a:schemeClr val="accent1">
                            <a:lumMod val="75000"/>
                          </a:schemeClr>
                        </a:solidFill>
                        <a:latin typeface="Cambria Math" panose="02040503050406030204" pitchFamily="18" charset="0"/>
                      </a:rPr>
                      <m:t>𝐤</m:t>
                    </m:r>
                    <m:r>
                      <a:rPr lang="en-US" sz="2400" b="1" i="0" smtClean="0">
                        <a:solidFill>
                          <a:schemeClr val="accent1">
                            <a:lumMod val="75000"/>
                          </a:schemeClr>
                        </a:solidFill>
                        <a:latin typeface="Cambria Math" panose="02040503050406030204" pitchFamily="18" charset="0"/>
                      </a:rPr>
                      <m:t>𝛀</m:t>
                    </m:r>
                  </m:oMath>
                </a14:m>
                <a:r>
                  <a:rPr lang="en-US" sz="2400" b="1" dirty="0">
                    <a:solidFill>
                      <a:schemeClr val="accent1">
                        <a:lumMod val="75000"/>
                      </a:schemeClr>
                    </a:solidFill>
                  </a:rPr>
                  <a:t>, </a:t>
                </a:r>
                <a14:m>
                  <m:oMath xmlns:m="http://schemas.openxmlformats.org/officeDocument/2006/math">
                    <m:sSub>
                      <m:sSubPr>
                        <m:ctrlPr>
                          <a:rPr lang="en-US" sz="2400" b="1" i="1" dirty="0">
                            <a:latin typeface="Cambria Math" panose="02040503050406030204" pitchFamily="18" charset="0"/>
                          </a:rPr>
                        </m:ctrlPr>
                      </m:sSubPr>
                      <m:e>
                        <m:r>
                          <a:rPr lang="en-US" sz="2400" b="1" i="1" dirty="0">
                            <a:latin typeface="Cambria Math" panose="02040503050406030204" pitchFamily="18" charset="0"/>
                          </a:rPr>
                          <m:t>𝑽</m:t>
                        </m:r>
                      </m:e>
                      <m:sub>
                        <m:r>
                          <a:rPr lang="en-US" sz="2400" b="1" i="1" dirty="0">
                            <a:latin typeface="Cambria Math" panose="02040503050406030204" pitchFamily="18" charset="0"/>
                          </a:rPr>
                          <m:t>𝑫𝑶</m:t>
                        </m:r>
                      </m:sub>
                    </m:sSub>
                    <m:r>
                      <a:rPr lang="en-US" sz="2400" b="1" i="1" dirty="0">
                        <a:latin typeface="Cambria Math" panose="02040503050406030204" pitchFamily="18" charset="0"/>
                      </a:rPr>
                      <m:t>=</m:t>
                    </m:r>
                    <m:r>
                      <a:rPr lang="en-US" sz="2400" b="1" i="1" dirty="0">
                        <a:latin typeface="Cambria Math" panose="02040503050406030204" pitchFamily="18" charset="0"/>
                      </a:rPr>
                      <m:t>𝟎</m:t>
                    </m:r>
                    <m:r>
                      <a:rPr lang="en-US" sz="2400" b="1" i="1" dirty="0">
                        <a:latin typeface="Cambria Math" panose="02040503050406030204" pitchFamily="18" charset="0"/>
                      </a:rPr>
                      <m:t>.</m:t>
                    </m:r>
                    <m:r>
                      <a:rPr lang="en-US" sz="2400" b="1" i="1" dirty="0">
                        <a:latin typeface="Cambria Math" panose="02040503050406030204" pitchFamily="18" charset="0"/>
                      </a:rPr>
                      <m:t>𝟕</m:t>
                    </m:r>
                    <m:r>
                      <a:rPr lang="en-US" sz="2400" b="1" i="1" dirty="0">
                        <a:latin typeface="Cambria Math" panose="02040503050406030204" pitchFamily="18" charset="0"/>
                      </a:rPr>
                      <m:t> </m:t>
                    </m:r>
                    <m:r>
                      <a:rPr lang="en-US" sz="2400" b="1" dirty="0">
                        <a:latin typeface="Cambria Math" panose="02040503050406030204" pitchFamily="18" charset="0"/>
                      </a:rPr>
                      <m:t>𝐕</m:t>
                    </m:r>
                    <m:r>
                      <a:rPr lang="en-US" sz="2400" b="1" i="1" dirty="0" smtClean="0">
                        <a:latin typeface="Cambria Math" panose="02040503050406030204" pitchFamily="18" charset="0"/>
                      </a:rPr>
                      <m:t>,  </m:t>
                    </m:r>
                    <m:sSub>
                      <m:sSubPr>
                        <m:ctrlPr>
                          <a:rPr lang="en-US" sz="2400" b="1" i="1">
                            <a:latin typeface="Cambria Math" panose="02040503050406030204" pitchFamily="18" charset="0"/>
                          </a:rPr>
                        </m:ctrlPr>
                      </m:sSubPr>
                      <m:e>
                        <m:r>
                          <a:rPr lang="en-US" sz="2400" b="1" i="1">
                            <a:latin typeface="Cambria Math" panose="02040503050406030204" pitchFamily="18" charset="0"/>
                          </a:rPr>
                          <m:t>𝒓</m:t>
                        </m:r>
                      </m:e>
                      <m:sub>
                        <m:r>
                          <a:rPr lang="en-US" sz="2400" b="1" i="1">
                            <a:latin typeface="Cambria Math" panose="02040503050406030204" pitchFamily="18" charset="0"/>
                          </a:rPr>
                          <m:t>𝒅</m:t>
                        </m:r>
                      </m:sub>
                    </m:sSub>
                    <m:r>
                      <a:rPr lang="en-US" sz="2400" b="1" i="1">
                        <a:latin typeface="Cambria Math" panose="02040503050406030204" pitchFamily="18" charset="0"/>
                      </a:rPr>
                      <m:t>=</m:t>
                    </m:r>
                    <m:r>
                      <a:rPr lang="en-US" sz="2400" b="1" i="1">
                        <a:latin typeface="Cambria Math" panose="02040503050406030204" pitchFamily="18" charset="0"/>
                      </a:rPr>
                      <m:t>𝟓𝟎</m:t>
                    </m:r>
                    <m:r>
                      <a:rPr lang="en-US" sz="2400" b="1" i="1">
                        <a:latin typeface="Cambria Math" panose="02040503050406030204" pitchFamily="18" charset="0"/>
                      </a:rPr>
                      <m:t> </m:t>
                    </m:r>
                    <m:r>
                      <a:rPr lang="en-US" sz="2400" b="1">
                        <a:latin typeface="Cambria Math" panose="02040503050406030204" pitchFamily="18" charset="0"/>
                      </a:rPr>
                      <m:t>𝛀</m:t>
                    </m:r>
                  </m:oMath>
                </a14:m>
                <a:endParaRPr lang="en-US" sz="2400" b="1" dirty="0">
                  <a:solidFill>
                    <a:schemeClr val="accent1">
                      <a:lumMod val="75000"/>
                    </a:schemeClr>
                  </a:solidFill>
                </a:endParaRPr>
              </a:p>
            </p:txBody>
          </p:sp>
        </mc:Choice>
        <mc:Fallback xmlns="">
          <p:sp>
            <p:nvSpPr>
              <p:cNvPr id="5" name="TextBox 4">
                <a:extLst>
                  <a:ext uri="{FF2B5EF4-FFF2-40B4-BE49-F238E27FC236}">
                    <a16:creationId xmlns:a16="http://schemas.microsoft.com/office/drawing/2014/main" id="{3AD7BAAC-D811-55EF-3C74-C083FD658F16}"/>
                  </a:ext>
                </a:extLst>
              </p:cNvPr>
              <p:cNvSpPr txBox="1">
                <a:spLocks noRot="1" noChangeAspect="1" noMove="1" noResize="1" noEditPoints="1" noAdjustHandles="1" noChangeArrowheads="1" noChangeShapeType="1" noTextEdit="1"/>
              </p:cNvSpPr>
              <p:nvPr/>
            </p:nvSpPr>
            <p:spPr>
              <a:xfrm>
                <a:off x="865516" y="1591677"/>
                <a:ext cx="7554584" cy="461665"/>
              </a:xfrm>
              <a:prstGeom prst="rect">
                <a:avLst/>
              </a:prstGeom>
              <a:blipFill>
                <a:blip r:embed="rId2"/>
                <a:stretch>
                  <a:fillRect l="-1291" t="-10526" b="-28947"/>
                </a:stretch>
              </a:blipFill>
            </p:spPr>
            <p:txBody>
              <a:bodyPr/>
              <a:lstStyle/>
              <a:p>
                <a:r>
                  <a:rPr lang="en-US">
                    <a:noFill/>
                  </a:rPr>
                  <a:t> </a:t>
                </a:r>
              </a:p>
            </p:txBody>
          </p:sp>
        </mc:Fallback>
      </mc:AlternateContent>
      <p:sp>
        <p:nvSpPr>
          <p:cNvPr id="11" name="Arrow: Right 10">
            <a:extLst>
              <a:ext uri="{FF2B5EF4-FFF2-40B4-BE49-F238E27FC236}">
                <a16:creationId xmlns:a16="http://schemas.microsoft.com/office/drawing/2014/main" id="{D8571FCB-46B5-3D0F-E45D-6BAD3BF3B37B}"/>
              </a:ext>
            </a:extLst>
          </p:cNvPr>
          <p:cNvSpPr/>
          <p:nvPr/>
        </p:nvSpPr>
        <p:spPr>
          <a:xfrm rot="5400000">
            <a:off x="8804900" y="3350595"/>
            <a:ext cx="1371215" cy="336784"/>
          </a:xfrm>
          <a:prstGeom prst="rightArrow">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B6096C0-1EF7-4444-315A-EB8D7F9B49B2}"/>
                  </a:ext>
                </a:extLst>
              </p:cNvPr>
              <p:cNvSpPr txBox="1"/>
              <p:nvPr/>
            </p:nvSpPr>
            <p:spPr>
              <a:xfrm>
                <a:off x="8851576" y="1466059"/>
                <a:ext cx="1672317"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b="1" i="1" smtClean="0">
                          <a:latin typeface="Cambria Math" panose="02040503050406030204" pitchFamily="18" charset="0"/>
                        </a:rPr>
                        <m:t>+   </m:t>
                      </m:r>
                      <m:sSub>
                        <m:sSubPr>
                          <m:ctrlPr>
                            <a:rPr lang="en-US" sz="2800" b="1" i="1" smtClean="0">
                              <a:solidFill>
                                <a:srgbClr val="0000FF"/>
                              </a:solidFill>
                              <a:latin typeface="Cambria Math" panose="02040503050406030204" pitchFamily="18" charset="0"/>
                            </a:rPr>
                          </m:ctrlPr>
                        </m:sSubPr>
                        <m:e>
                          <m:r>
                            <a:rPr lang="en-US" sz="2800" b="1" i="1" smtClean="0">
                              <a:solidFill>
                                <a:srgbClr val="0000FF"/>
                              </a:solidFill>
                              <a:latin typeface="Cambria Math" panose="02040503050406030204" pitchFamily="18" charset="0"/>
                            </a:rPr>
                            <m:t>𝒗</m:t>
                          </m:r>
                        </m:e>
                        <m:sub>
                          <m:r>
                            <a:rPr lang="en-US" sz="2800" b="1" i="1" smtClean="0">
                              <a:solidFill>
                                <a:srgbClr val="0000FF"/>
                              </a:solidFill>
                              <a:latin typeface="Cambria Math" panose="02040503050406030204" pitchFamily="18" charset="0"/>
                            </a:rPr>
                            <m:t>𝒅</m:t>
                          </m:r>
                        </m:sub>
                      </m:sSub>
                      <m:r>
                        <a:rPr lang="en-US" sz="2800" b="1" i="1" smtClean="0">
                          <a:solidFill>
                            <a:srgbClr val="0000FF"/>
                          </a:solidFill>
                          <a:latin typeface="Cambria Math" panose="02040503050406030204" pitchFamily="18" charset="0"/>
                        </a:rPr>
                        <m:t>  </m:t>
                      </m:r>
                      <m:r>
                        <a:rPr lang="en-US" sz="2800" b="1" i="1" smtClean="0">
                          <a:latin typeface="Cambria Math" panose="02040503050406030204" pitchFamily="18" charset="0"/>
                        </a:rPr>
                        <m:t>−</m:t>
                      </m:r>
                    </m:oMath>
                  </m:oMathPara>
                </a14:m>
                <a:endParaRPr lang="en-US" sz="2800" b="1" dirty="0"/>
              </a:p>
            </p:txBody>
          </p:sp>
        </mc:Choice>
        <mc:Fallback xmlns="">
          <p:sp>
            <p:nvSpPr>
              <p:cNvPr id="6" name="TextBox 5">
                <a:extLst>
                  <a:ext uri="{FF2B5EF4-FFF2-40B4-BE49-F238E27FC236}">
                    <a16:creationId xmlns:a16="http://schemas.microsoft.com/office/drawing/2014/main" id="{BB6096C0-1EF7-4444-315A-EB8D7F9B49B2}"/>
                  </a:ext>
                </a:extLst>
              </p:cNvPr>
              <p:cNvSpPr txBox="1">
                <a:spLocks noRot="1" noChangeAspect="1" noMove="1" noResize="1" noEditPoints="1" noAdjustHandles="1" noChangeArrowheads="1" noChangeShapeType="1" noTextEdit="1"/>
              </p:cNvSpPr>
              <p:nvPr/>
            </p:nvSpPr>
            <p:spPr>
              <a:xfrm>
                <a:off x="8851576" y="1466059"/>
                <a:ext cx="1672317" cy="523220"/>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453DFB1E-95C7-E57D-18F7-2630EA894482}"/>
                  </a:ext>
                </a:extLst>
              </p:cNvPr>
              <p:cNvSpPr txBox="1"/>
              <p:nvPr/>
            </p:nvSpPr>
            <p:spPr>
              <a:xfrm>
                <a:off x="7204549" y="2116022"/>
                <a:ext cx="1532065"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US" sz="1800" b="1" i="1" dirty="0" smtClean="0">
                              <a:solidFill>
                                <a:srgbClr val="0000FF"/>
                              </a:solidFill>
                              <a:latin typeface="Cambria Math" panose="02040503050406030204" pitchFamily="18" charset="0"/>
                            </a:rPr>
                          </m:ctrlPr>
                        </m:sSubPr>
                        <m:e>
                          <m:r>
                            <a:rPr lang="en-US" sz="1800" b="1" i="1" dirty="0" smtClean="0">
                              <a:solidFill>
                                <a:srgbClr val="0000FF"/>
                              </a:solidFill>
                              <a:latin typeface="Cambria Math" panose="02040503050406030204" pitchFamily="18" charset="0"/>
                            </a:rPr>
                            <m:t>𝒗</m:t>
                          </m:r>
                        </m:e>
                        <m:sub>
                          <m:r>
                            <a:rPr lang="en-US" sz="1800" b="1" i="1" dirty="0" smtClean="0">
                              <a:solidFill>
                                <a:srgbClr val="0000FF"/>
                              </a:solidFill>
                              <a:latin typeface="Cambria Math" panose="02040503050406030204" pitchFamily="18" charset="0"/>
                            </a:rPr>
                            <m:t>𝑰𝑵</m:t>
                          </m:r>
                        </m:sub>
                      </m:sSub>
                      <m:r>
                        <a:rPr lang="en-US" sz="1800" b="1" i="1" dirty="0">
                          <a:solidFill>
                            <a:srgbClr val="0000FF"/>
                          </a:solidFill>
                          <a:latin typeface="Cambria Math" panose="02040503050406030204" pitchFamily="18" charset="0"/>
                        </a:rPr>
                        <m:t>=</m:t>
                      </m:r>
                      <m:r>
                        <a:rPr lang="en-US" sz="1800" b="1" i="1" dirty="0" smtClean="0">
                          <a:solidFill>
                            <a:srgbClr val="0000FF"/>
                          </a:solidFill>
                          <a:latin typeface="Cambria Math" panose="02040503050406030204" pitchFamily="18" charset="0"/>
                        </a:rPr>
                        <m:t>𝟎</m:t>
                      </m:r>
                      <m:r>
                        <a:rPr lang="en-US" sz="1800" b="1" i="1" dirty="0" smtClean="0">
                          <a:solidFill>
                            <a:srgbClr val="0000FF"/>
                          </a:solidFill>
                          <a:latin typeface="Cambria Math" panose="02040503050406030204" pitchFamily="18" charset="0"/>
                        </a:rPr>
                        <m:t>.</m:t>
                      </m:r>
                      <m:r>
                        <a:rPr lang="en-US" sz="1800" b="1" i="1" dirty="0" smtClean="0">
                          <a:solidFill>
                            <a:srgbClr val="0000FF"/>
                          </a:solidFill>
                          <a:latin typeface="Cambria Math" panose="02040503050406030204" pitchFamily="18" charset="0"/>
                        </a:rPr>
                        <m:t>𝟑</m:t>
                      </m:r>
                      <m:r>
                        <a:rPr lang="en-US" sz="1800" b="1" i="1" dirty="0" smtClean="0">
                          <a:solidFill>
                            <a:srgbClr val="0000FF"/>
                          </a:solidFill>
                          <a:latin typeface="Cambria Math" panose="02040503050406030204" pitchFamily="18" charset="0"/>
                        </a:rPr>
                        <m:t> </m:t>
                      </m:r>
                      <m:r>
                        <a:rPr lang="en-US" sz="1800" b="1" i="0" dirty="0">
                          <a:solidFill>
                            <a:srgbClr val="0000FF"/>
                          </a:solidFill>
                          <a:latin typeface="Cambria Math" panose="02040503050406030204" pitchFamily="18" charset="0"/>
                        </a:rPr>
                        <m:t>𝐕</m:t>
                      </m:r>
                    </m:oMath>
                  </m:oMathPara>
                </a14:m>
                <a:endParaRPr lang="en-US" sz="1800" b="1" dirty="0">
                  <a:solidFill>
                    <a:srgbClr val="0000FF"/>
                  </a:solidFill>
                </a:endParaRPr>
              </a:p>
            </p:txBody>
          </p:sp>
        </mc:Choice>
        <mc:Fallback xmlns="">
          <p:sp>
            <p:nvSpPr>
              <p:cNvPr id="2" name="TextBox 1">
                <a:extLst>
                  <a:ext uri="{FF2B5EF4-FFF2-40B4-BE49-F238E27FC236}">
                    <a16:creationId xmlns:a16="http://schemas.microsoft.com/office/drawing/2014/main" id="{453DFB1E-95C7-E57D-18F7-2630EA894482}"/>
                  </a:ext>
                </a:extLst>
              </p:cNvPr>
              <p:cNvSpPr txBox="1">
                <a:spLocks noRot="1" noChangeAspect="1" noMove="1" noResize="1" noEditPoints="1" noAdjustHandles="1" noChangeArrowheads="1" noChangeShapeType="1" noTextEdit="1"/>
              </p:cNvSpPr>
              <p:nvPr/>
            </p:nvSpPr>
            <p:spPr>
              <a:xfrm>
                <a:off x="7204549" y="2116022"/>
                <a:ext cx="1532065"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54753675-30FF-5AA1-9827-626B48FAE00B}"/>
                  </a:ext>
                </a:extLst>
              </p:cNvPr>
              <p:cNvSpPr txBox="1"/>
              <p:nvPr/>
            </p:nvSpPr>
            <p:spPr>
              <a:xfrm>
                <a:off x="6668011" y="4544390"/>
                <a:ext cx="1888724"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US" sz="1800" b="1" i="1" dirty="0" smtClean="0">
                              <a:solidFill>
                                <a:srgbClr val="0000FF"/>
                              </a:solidFill>
                              <a:latin typeface="Cambria Math" panose="02040503050406030204" pitchFamily="18" charset="0"/>
                            </a:rPr>
                          </m:ctrlPr>
                        </m:sSubPr>
                        <m:e>
                          <m:r>
                            <a:rPr lang="en-US" sz="1800" b="1" i="1" dirty="0" smtClean="0">
                              <a:solidFill>
                                <a:srgbClr val="0000FF"/>
                              </a:solidFill>
                              <a:latin typeface="Cambria Math" panose="02040503050406030204" pitchFamily="18" charset="0"/>
                            </a:rPr>
                            <m:t>𝒗</m:t>
                          </m:r>
                        </m:e>
                        <m:sub>
                          <m:r>
                            <a:rPr lang="en-US" sz="1800" b="1" i="1" dirty="0" smtClean="0">
                              <a:solidFill>
                                <a:srgbClr val="0000FF"/>
                              </a:solidFill>
                              <a:latin typeface="Cambria Math" panose="02040503050406030204" pitchFamily="18" charset="0"/>
                            </a:rPr>
                            <m:t>𝑰𝑵</m:t>
                          </m:r>
                        </m:sub>
                      </m:sSub>
                      <m:r>
                        <a:rPr lang="en-US" sz="1800" b="1" i="1" dirty="0">
                          <a:solidFill>
                            <a:srgbClr val="0000FF"/>
                          </a:solidFill>
                          <a:latin typeface="Cambria Math" panose="02040503050406030204" pitchFamily="18" charset="0"/>
                        </a:rPr>
                        <m:t>=</m:t>
                      </m:r>
                      <m:r>
                        <a:rPr lang="en-US" sz="1800" b="1" i="1" dirty="0" smtClean="0">
                          <a:solidFill>
                            <a:srgbClr val="0000FF"/>
                          </a:solidFill>
                          <a:latin typeface="Cambria Math" panose="02040503050406030204" pitchFamily="18" charset="0"/>
                        </a:rPr>
                        <m:t>𝟎</m:t>
                      </m:r>
                      <m:r>
                        <a:rPr lang="en-US" sz="1800" b="1" i="1" dirty="0" smtClean="0">
                          <a:solidFill>
                            <a:srgbClr val="0000FF"/>
                          </a:solidFill>
                          <a:latin typeface="Cambria Math" panose="02040503050406030204" pitchFamily="18" charset="0"/>
                        </a:rPr>
                        <m:t>.</m:t>
                      </m:r>
                      <m:r>
                        <a:rPr lang="en-US" sz="1800" b="1" i="1" dirty="0" smtClean="0">
                          <a:solidFill>
                            <a:srgbClr val="0000FF"/>
                          </a:solidFill>
                          <a:latin typeface="Cambria Math" panose="02040503050406030204" pitchFamily="18" charset="0"/>
                        </a:rPr>
                        <m:t>𝟑</m:t>
                      </m:r>
                      <m:r>
                        <a:rPr lang="en-US" sz="1800" b="1" i="1" dirty="0" smtClean="0">
                          <a:solidFill>
                            <a:srgbClr val="0000FF"/>
                          </a:solidFill>
                          <a:latin typeface="Cambria Math" panose="02040503050406030204" pitchFamily="18" charset="0"/>
                        </a:rPr>
                        <m:t> </m:t>
                      </m:r>
                      <m:r>
                        <a:rPr lang="en-US" sz="1800" b="1" i="0" dirty="0">
                          <a:solidFill>
                            <a:srgbClr val="0000FF"/>
                          </a:solidFill>
                          <a:latin typeface="Cambria Math" panose="02040503050406030204" pitchFamily="18" charset="0"/>
                        </a:rPr>
                        <m:t>𝐕</m:t>
                      </m:r>
                    </m:oMath>
                  </m:oMathPara>
                </a14:m>
                <a:endParaRPr lang="en-US" sz="1800" b="1" dirty="0">
                  <a:solidFill>
                    <a:srgbClr val="0000FF"/>
                  </a:solidFill>
                </a:endParaRPr>
              </a:p>
            </p:txBody>
          </p:sp>
        </mc:Choice>
        <mc:Fallback xmlns="">
          <p:sp>
            <p:nvSpPr>
              <p:cNvPr id="3" name="TextBox 2">
                <a:extLst>
                  <a:ext uri="{FF2B5EF4-FFF2-40B4-BE49-F238E27FC236}">
                    <a16:creationId xmlns:a16="http://schemas.microsoft.com/office/drawing/2014/main" id="{54753675-30FF-5AA1-9827-626B48FAE00B}"/>
                  </a:ext>
                </a:extLst>
              </p:cNvPr>
              <p:cNvSpPr txBox="1">
                <a:spLocks noRot="1" noChangeAspect="1" noMove="1" noResize="1" noEditPoints="1" noAdjustHandles="1" noChangeArrowheads="1" noChangeShapeType="1" noTextEdit="1"/>
              </p:cNvSpPr>
              <p:nvPr/>
            </p:nvSpPr>
            <p:spPr>
              <a:xfrm>
                <a:off x="6668011" y="4544390"/>
                <a:ext cx="1888724"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41D40B98-B4B2-ADBE-C22A-EBEA71A51668}"/>
                  </a:ext>
                </a:extLst>
              </p:cNvPr>
              <p:cNvSpPr txBox="1"/>
              <p:nvPr/>
            </p:nvSpPr>
            <p:spPr>
              <a:xfrm>
                <a:off x="865517" y="2108014"/>
                <a:ext cx="6565093" cy="3618939"/>
              </a:xfrm>
              <a:prstGeom prst="rect">
                <a:avLst/>
              </a:prstGeom>
              <a:noFill/>
            </p:spPr>
            <p:txBody>
              <a:bodyPr wrap="square">
                <a:spAutoFit/>
              </a:bodyPr>
              <a:lstStyle/>
              <a:p>
                <a:pPr marL="25400">
                  <a:spcBef>
                    <a:spcPts val="145"/>
                  </a:spcBef>
                  <a:tabLst>
                    <a:tab pos="711200" algn="l"/>
                  </a:tabLst>
                </a:pPr>
                <a:r>
                  <a:rPr lang="en-US" sz="2400" b="1" spc="-5" dirty="0">
                    <a:solidFill>
                      <a:srgbClr val="FF0000"/>
                    </a:solidFill>
                    <a:cs typeface="Calibri"/>
                  </a:rPr>
                  <a:t>Assume</a:t>
                </a:r>
                <a:r>
                  <a:rPr lang="en-US" sz="2400" spc="-5" dirty="0">
                    <a:solidFill>
                      <a:srgbClr val="FF0000"/>
                    </a:solidFill>
                    <a:cs typeface="Calibri"/>
                  </a:rPr>
                  <a:t>:</a:t>
                </a:r>
                <a:endParaRPr lang="en-US" sz="2400" spc="-15" dirty="0">
                  <a:cs typeface="Calibri"/>
                </a:endParaRPr>
              </a:p>
              <a:p>
                <a:pPr marL="482600" lvl="1">
                  <a:spcBef>
                    <a:spcPts val="145"/>
                  </a:spcBef>
                  <a:tabLst>
                    <a:tab pos="711200" algn="l"/>
                  </a:tabLst>
                </a:pPr>
                <a:r>
                  <a:rPr lang="en-US" b="1" i="0" spc="-15" dirty="0">
                    <a:latin typeface="+mj-lt"/>
                    <a:cs typeface="Calibri"/>
                  </a:rPr>
                  <a:t>Diode</a:t>
                </a:r>
                <a:r>
                  <a:rPr lang="en-US" b="1" spc="-15" dirty="0">
                    <a:cs typeface="Calibri"/>
                  </a:rPr>
                  <a:t> </a:t>
                </a:r>
                <a:r>
                  <a:rPr lang="en-US" spc="-15" dirty="0">
                    <a:cs typeface="Calibri"/>
                  </a:rPr>
                  <a:t>is in </a:t>
                </a:r>
                <a:r>
                  <a:rPr lang="en-US" b="1" spc="-15" dirty="0">
                    <a:cs typeface="Calibri"/>
                  </a:rPr>
                  <a:t>RB:</a:t>
                </a:r>
                <a:r>
                  <a:rPr lang="en-US" spc="-15" dirty="0">
                    <a:cs typeface="Calibri"/>
                  </a:rPr>
                  <a:t>  An open circuit,</a:t>
                </a:r>
              </a:p>
              <a:p>
                <a:pPr marL="482600" lvl="1">
                  <a:spcBef>
                    <a:spcPts val="145"/>
                  </a:spcBef>
                  <a:tabLst>
                    <a:tab pos="711200" algn="l"/>
                  </a:tabLst>
                </a:pPr>
                <a:r>
                  <a:rPr lang="en-US" b="1" spc="-15" dirty="0">
                    <a:solidFill>
                      <a:srgbClr val="0000FF"/>
                    </a:solidFill>
                    <a:cs typeface="Calibri"/>
                  </a:rPr>
                  <a:t>			</a:t>
                </a:r>
                <a14:m>
                  <m:oMath xmlns:m="http://schemas.openxmlformats.org/officeDocument/2006/math">
                    <m:sSub>
                      <m:sSubPr>
                        <m:ctrlPr>
                          <a:rPr lang="en-US" b="1" i="1" spc="-15">
                            <a:solidFill>
                              <a:srgbClr val="0000FF"/>
                            </a:solidFill>
                            <a:latin typeface="Cambria Math" panose="02040503050406030204" pitchFamily="18" charset="0"/>
                            <a:cs typeface="Calibri"/>
                          </a:rPr>
                        </m:ctrlPr>
                      </m:sSubPr>
                      <m:e>
                        <m:r>
                          <a:rPr lang="en-US" b="1" i="1" spc="-15">
                            <a:solidFill>
                              <a:srgbClr val="0000FF"/>
                            </a:solidFill>
                            <a:latin typeface="Cambria Math" panose="02040503050406030204" pitchFamily="18" charset="0"/>
                            <a:cs typeface="Calibri"/>
                          </a:rPr>
                          <m:t>𝒗</m:t>
                        </m:r>
                      </m:e>
                      <m:sub>
                        <m:r>
                          <a:rPr lang="en-US" b="1" i="1" spc="-15">
                            <a:solidFill>
                              <a:srgbClr val="0000FF"/>
                            </a:solidFill>
                            <a:latin typeface="Cambria Math" panose="02040503050406030204" pitchFamily="18" charset="0"/>
                            <a:cs typeface="Calibri"/>
                          </a:rPr>
                          <m:t>𝒅</m:t>
                        </m:r>
                      </m:sub>
                    </m:sSub>
                    <m:r>
                      <a:rPr lang="en-US" b="0" i="1" spc="-15" smtClean="0">
                        <a:solidFill>
                          <a:srgbClr val="0000FF"/>
                        </a:solidFill>
                        <a:latin typeface="Cambria Math" panose="02040503050406030204" pitchFamily="18" charset="0"/>
                        <a:cs typeface="Calibri"/>
                      </a:rPr>
                      <m:t>&lt;</m:t>
                    </m:r>
                    <m:sSub>
                      <m:sSubPr>
                        <m:ctrlPr>
                          <a:rPr lang="en-US" b="1" i="1" spc="-15" smtClean="0">
                            <a:solidFill>
                              <a:srgbClr val="0000FF"/>
                            </a:solidFill>
                            <a:latin typeface="Cambria Math" panose="02040503050406030204" pitchFamily="18" charset="0"/>
                            <a:cs typeface="Calibri"/>
                          </a:rPr>
                        </m:ctrlPr>
                      </m:sSubPr>
                      <m:e>
                        <m:r>
                          <a:rPr lang="en-US" b="1" i="1" spc="-15" smtClean="0">
                            <a:solidFill>
                              <a:srgbClr val="0000FF"/>
                            </a:solidFill>
                            <a:latin typeface="Cambria Math" panose="02040503050406030204" pitchFamily="18" charset="0"/>
                            <a:cs typeface="Calibri"/>
                          </a:rPr>
                          <m:t>𝑽</m:t>
                        </m:r>
                      </m:e>
                      <m:sub>
                        <m:r>
                          <a:rPr lang="en-US" b="1" i="1" spc="-15" smtClean="0">
                            <a:solidFill>
                              <a:srgbClr val="0000FF"/>
                            </a:solidFill>
                            <a:latin typeface="Cambria Math" panose="02040503050406030204" pitchFamily="18" charset="0"/>
                            <a:cs typeface="Calibri"/>
                          </a:rPr>
                          <m:t>𝑫𝑶</m:t>
                        </m:r>
                      </m:sub>
                    </m:sSub>
                  </m:oMath>
                </a14:m>
                <a:endParaRPr lang="en-US" b="1" spc="-15" dirty="0">
                  <a:latin typeface="Cambria Math" panose="02040503050406030204" pitchFamily="18" charset="0"/>
                  <a:cs typeface="Calibri"/>
                </a:endParaRPr>
              </a:p>
              <a:p>
                <a:pPr marL="482600" lvl="1">
                  <a:spcBef>
                    <a:spcPts val="145"/>
                  </a:spcBef>
                  <a:tabLst>
                    <a:tab pos="711200" algn="l"/>
                  </a:tabLst>
                </a:pPr>
                <a:r>
                  <a:rPr lang="en-US" spc="-15" dirty="0">
                    <a:cs typeface="Calibri"/>
                  </a:rPr>
                  <a:t>			</a:t>
                </a:r>
                <a14:m>
                  <m:oMath xmlns:m="http://schemas.openxmlformats.org/officeDocument/2006/math">
                    <m:r>
                      <a:rPr lang="en-US" b="1" i="1" spc="-15" smtClean="0">
                        <a:solidFill>
                          <a:srgbClr val="FF0000"/>
                        </a:solidFill>
                        <a:latin typeface="Cambria Math" panose="02040503050406030204" pitchFamily="18" charset="0"/>
                        <a:cs typeface="Calibri"/>
                      </a:rPr>
                      <m:t>𝑰</m:t>
                    </m:r>
                    <m:r>
                      <a:rPr lang="en-US" b="0" i="1" spc="-15" smtClean="0">
                        <a:solidFill>
                          <a:srgbClr val="FF0000"/>
                        </a:solidFill>
                        <a:latin typeface="Cambria Math" panose="02040503050406030204" pitchFamily="18" charset="0"/>
                        <a:cs typeface="Calibri"/>
                      </a:rPr>
                      <m:t>=</m:t>
                    </m:r>
                    <m:r>
                      <a:rPr lang="en-US" b="0" i="1" spc="-15" smtClean="0">
                        <a:latin typeface="Cambria Math" panose="02040503050406030204" pitchFamily="18" charset="0"/>
                        <a:cs typeface="Calibri"/>
                      </a:rPr>
                      <m:t>0 </m:t>
                    </m:r>
                    <m:r>
                      <a:rPr lang="en-US" b="1" i="0" spc="-15" smtClean="0">
                        <a:latin typeface="Cambria Math" panose="02040503050406030204" pitchFamily="18" charset="0"/>
                        <a:cs typeface="Calibri"/>
                      </a:rPr>
                      <m:t>𝐦𝐀</m:t>
                    </m:r>
                  </m:oMath>
                </a14:m>
                <a:endParaRPr lang="en-US" dirty="0">
                  <a:cs typeface="Calibri"/>
                </a:endParaRPr>
              </a:p>
              <a:p>
                <a:r>
                  <a:rPr lang="en-US" sz="2400" b="1" dirty="0">
                    <a:solidFill>
                      <a:srgbClr val="FF0000"/>
                    </a:solidFill>
                  </a:rPr>
                  <a:t>Solve:</a:t>
                </a:r>
                <a:r>
                  <a:rPr lang="en-US" sz="2400" dirty="0"/>
                  <a:t> 	</a:t>
                </a:r>
              </a:p>
              <a:p>
                <a:pPr>
                  <a:lnSpc>
                    <a:spcPct val="150000"/>
                  </a:lnSpc>
                </a:pPr>
                <a14:m>
                  <m:oMathPara xmlns:m="http://schemas.openxmlformats.org/officeDocument/2006/math">
                    <m:oMathParaPr>
                      <m:jc m:val="centerGroup"/>
                    </m:oMathParaPr>
                    <m:oMath xmlns:m="http://schemas.openxmlformats.org/officeDocument/2006/math">
                      <m:sSub>
                        <m:sSubPr>
                          <m:ctrlPr>
                            <a:rPr lang="en-US" b="1" i="1" dirty="0" smtClean="0">
                              <a:solidFill>
                                <a:srgbClr val="FF0000"/>
                              </a:solidFill>
                              <a:latin typeface="Cambria Math" panose="02040503050406030204" pitchFamily="18" charset="0"/>
                            </a:rPr>
                          </m:ctrlPr>
                        </m:sSubPr>
                        <m:e>
                          <m:r>
                            <a:rPr lang="en-US" b="1" i="1" dirty="0">
                              <a:solidFill>
                                <a:srgbClr val="FF0000"/>
                              </a:solidFill>
                              <a:latin typeface="Cambria Math" panose="02040503050406030204" pitchFamily="18" charset="0"/>
                            </a:rPr>
                            <m:t>𝒗</m:t>
                          </m:r>
                        </m:e>
                        <m:sub>
                          <m:r>
                            <a:rPr lang="en-US" b="1" i="1" dirty="0">
                              <a:solidFill>
                                <a:srgbClr val="FF0000"/>
                              </a:solidFill>
                              <a:latin typeface="Cambria Math" panose="02040503050406030204" pitchFamily="18" charset="0"/>
                            </a:rPr>
                            <m:t>𝑶</m:t>
                          </m:r>
                        </m:sub>
                      </m:sSub>
                      <m:r>
                        <a:rPr lang="en-US" b="1" i="1" dirty="0">
                          <a:solidFill>
                            <a:srgbClr val="FF0000"/>
                          </a:solidFill>
                          <a:latin typeface="Cambria Math" panose="02040503050406030204" pitchFamily="18" charset="0"/>
                        </a:rPr>
                        <m:t>=</m:t>
                      </m:r>
                      <m:r>
                        <a:rPr lang="en-US" b="1" i="1" dirty="0">
                          <a:solidFill>
                            <a:srgbClr val="FF0000"/>
                          </a:solidFill>
                          <a:latin typeface="Cambria Math" panose="02040503050406030204" pitchFamily="18" charset="0"/>
                        </a:rPr>
                        <m:t>𝟎</m:t>
                      </m:r>
                      <m:r>
                        <a:rPr lang="en-US" b="1" i="0" dirty="0" smtClean="0">
                          <a:solidFill>
                            <a:srgbClr val="FF0000"/>
                          </a:solidFill>
                          <a:latin typeface="Cambria Math" panose="02040503050406030204" pitchFamily="18" charset="0"/>
                        </a:rPr>
                        <m:t> </m:t>
                      </m:r>
                      <m:r>
                        <a:rPr lang="en-US" b="1" i="0" dirty="0" smtClean="0">
                          <a:latin typeface="Cambria Math" panose="02040503050406030204" pitchFamily="18" charset="0"/>
                        </a:rPr>
                        <m:t>𝐕</m:t>
                      </m:r>
                    </m:oMath>
                  </m:oMathPara>
                </a14:m>
                <a:endParaRPr lang="en-US" b="1" dirty="0"/>
              </a:p>
              <a:p>
                <a:pPr>
                  <a:lnSpc>
                    <a:spcPct val="150000"/>
                  </a:lnSpc>
                </a:pPr>
                <a14:m>
                  <m:oMathPara xmlns:m="http://schemas.openxmlformats.org/officeDocument/2006/math">
                    <m:oMathParaPr>
                      <m:jc m:val="centerGroup"/>
                    </m:oMathParaPr>
                    <m:oMath xmlns:m="http://schemas.openxmlformats.org/officeDocument/2006/math">
                      <m:sSub>
                        <m:sSubPr>
                          <m:ctrlPr>
                            <a:rPr lang="en-US" b="1" i="1">
                              <a:solidFill>
                                <a:srgbClr val="0000FF"/>
                              </a:solidFill>
                              <a:latin typeface="Cambria Math" panose="02040503050406030204" pitchFamily="18" charset="0"/>
                            </a:rPr>
                          </m:ctrlPr>
                        </m:sSubPr>
                        <m:e>
                          <m:r>
                            <a:rPr lang="en-US" b="1" i="1">
                              <a:solidFill>
                                <a:srgbClr val="0000FF"/>
                              </a:solidFill>
                              <a:latin typeface="Cambria Math" panose="02040503050406030204" pitchFamily="18" charset="0"/>
                            </a:rPr>
                            <m:t>𝒗</m:t>
                          </m:r>
                        </m:e>
                        <m:sub>
                          <m:r>
                            <a:rPr lang="en-US" b="1" i="1">
                              <a:solidFill>
                                <a:srgbClr val="0000FF"/>
                              </a:solidFill>
                              <a:latin typeface="Cambria Math" panose="02040503050406030204" pitchFamily="18" charset="0"/>
                            </a:rPr>
                            <m:t>𝒅</m:t>
                          </m:r>
                        </m:sub>
                      </m:sSub>
                      <m:r>
                        <a:rPr lang="en-US" b="1" i="1">
                          <a:solidFill>
                            <a:srgbClr val="0000FF"/>
                          </a:solidFill>
                          <a:latin typeface="Cambria Math" panose="02040503050406030204" pitchFamily="18" charset="0"/>
                        </a:rPr>
                        <m:t>=</m:t>
                      </m:r>
                      <m:sSub>
                        <m:sSubPr>
                          <m:ctrlPr>
                            <a:rPr lang="en-US" b="1" i="1" smtClean="0">
                              <a:solidFill>
                                <a:srgbClr val="0000FF"/>
                              </a:solidFill>
                              <a:latin typeface="Cambria Math" panose="02040503050406030204" pitchFamily="18" charset="0"/>
                            </a:rPr>
                          </m:ctrlPr>
                        </m:sSubPr>
                        <m:e>
                          <m:r>
                            <a:rPr lang="en-US" b="1" i="1" smtClean="0">
                              <a:solidFill>
                                <a:srgbClr val="0000FF"/>
                              </a:solidFill>
                              <a:latin typeface="Cambria Math" panose="02040503050406030204" pitchFamily="18" charset="0"/>
                            </a:rPr>
                            <m:t>𝒗</m:t>
                          </m:r>
                        </m:e>
                        <m:sub>
                          <m:r>
                            <a:rPr lang="en-US" b="1" i="1" smtClean="0">
                              <a:solidFill>
                                <a:srgbClr val="0000FF"/>
                              </a:solidFill>
                              <a:latin typeface="Cambria Math" panose="02040503050406030204" pitchFamily="18" charset="0"/>
                            </a:rPr>
                            <m:t>𝑰𝑵</m:t>
                          </m:r>
                        </m:sub>
                      </m:sSub>
                      <m:r>
                        <a:rPr lang="en-US" b="1" i="1" smtClean="0">
                          <a:solidFill>
                            <a:srgbClr val="0000FF"/>
                          </a:solidFill>
                          <a:latin typeface="Cambria Math" panose="02040503050406030204" pitchFamily="18" charset="0"/>
                        </a:rPr>
                        <m:t>−</m:t>
                      </m:r>
                      <m:sSub>
                        <m:sSubPr>
                          <m:ctrlPr>
                            <a:rPr lang="en-US" b="1" i="1" smtClean="0">
                              <a:solidFill>
                                <a:srgbClr val="0000FF"/>
                              </a:solidFill>
                              <a:latin typeface="Cambria Math" panose="02040503050406030204" pitchFamily="18" charset="0"/>
                            </a:rPr>
                          </m:ctrlPr>
                        </m:sSubPr>
                        <m:e>
                          <m:r>
                            <a:rPr lang="en-US" b="1" i="1" smtClean="0">
                              <a:solidFill>
                                <a:srgbClr val="0000FF"/>
                              </a:solidFill>
                              <a:latin typeface="Cambria Math" panose="02040503050406030204" pitchFamily="18" charset="0"/>
                            </a:rPr>
                            <m:t>𝒗</m:t>
                          </m:r>
                        </m:e>
                        <m:sub>
                          <m:r>
                            <a:rPr lang="en-US" b="1" i="1" smtClean="0">
                              <a:solidFill>
                                <a:srgbClr val="0000FF"/>
                              </a:solidFill>
                              <a:latin typeface="Cambria Math" panose="02040503050406030204" pitchFamily="18" charset="0"/>
                            </a:rPr>
                            <m:t>𝑶</m:t>
                          </m:r>
                        </m:sub>
                      </m:sSub>
                      <m:r>
                        <a:rPr lang="en-US" b="1" i="1" smtClean="0">
                          <a:solidFill>
                            <a:srgbClr val="0000FF"/>
                          </a:solidFill>
                          <a:latin typeface="Cambria Math" panose="02040503050406030204" pitchFamily="18" charset="0"/>
                        </a:rPr>
                        <m:t>=</m:t>
                      </m:r>
                      <m:r>
                        <a:rPr lang="en-US" b="1" i="1" dirty="0">
                          <a:solidFill>
                            <a:srgbClr val="0000FF"/>
                          </a:solidFill>
                          <a:latin typeface="Cambria Math" panose="02040503050406030204" pitchFamily="18" charset="0"/>
                        </a:rPr>
                        <m:t>𝟎</m:t>
                      </m:r>
                      <m:r>
                        <a:rPr lang="en-US" b="1" i="1" dirty="0">
                          <a:solidFill>
                            <a:srgbClr val="0000FF"/>
                          </a:solidFill>
                          <a:latin typeface="Cambria Math" panose="02040503050406030204" pitchFamily="18" charset="0"/>
                        </a:rPr>
                        <m:t>.</m:t>
                      </m:r>
                      <m:r>
                        <a:rPr lang="en-US" b="1" i="1" dirty="0">
                          <a:solidFill>
                            <a:srgbClr val="0000FF"/>
                          </a:solidFill>
                          <a:latin typeface="Cambria Math" panose="02040503050406030204" pitchFamily="18" charset="0"/>
                        </a:rPr>
                        <m:t>𝟑</m:t>
                      </m:r>
                      <m:r>
                        <a:rPr lang="en-US" b="1" dirty="0">
                          <a:solidFill>
                            <a:srgbClr val="0000FF"/>
                          </a:solidFill>
                          <a:latin typeface="Cambria Math" panose="02040503050406030204" pitchFamily="18" charset="0"/>
                        </a:rPr>
                        <m:t> </m:t>
                      </m:r>
                      <m:r>
                        <a:rPr lang="en-US" b="1">
                          <a:solidFill>
                            <a:srgbClr val="0000FF"/>
                          </a:solidFill>
                          <a:latin typeface="Cambria Math" panose="02040503050406030204" pitchFamily="18" charset="0"/>
                        </a:rPr>
                        <m:t>𝐕</m:t>
                      </m:r>
                    </m:oMath>
                  </m:oMathPara>
                </a14:m>
                <a:endParaRPr lang="en-US" b="1" dirty="0"/>
              </a:p>
              <a:p>
                <a:pPr marL="25400">
                  <a:spcBef>
                    <a:spcPts val="145"/>
                  </a:spcBef>
                  <a:tabLst>
                    <a:tab pos="711200" algn="l"/>
                  </a:tabLst>
                </a:pPr>
                <a:endParaRPr lang="en-US" sz="2400" b="1" dirty="0">
                  <a:solidFill>
                    <a:srgbClr val="FF0000"/>
                  </a:solidFill>
                </a:endParaRPr>
              </a:p>
              <a:p>
                <a:pPr marL="25400">
                  <a:spcBef>
                    <a:spcPts val="145"/>
                  </a:spcBef>
                  <a:tabLst>
                    <a:tab pos="711200" algn="l"/>
                  </a:tabLst>
                </a:pPr>
                <a:r>
                  <a:rPr lang="en-US" sz="2400" b="1" dirty="0">
                    <a:solidFill>
                      <a:srgbClr val="FF0000"/>
                    </a:solidFill>
                  </a:rPr>
                  <a:t>Verify:</a:t>
                </a:r>
                <a:r>
                  <a:rPr lang="en-US" b="1" dirty="0">
                    <a:solidFill>
                      <a:srgbClr val="FF0000"/>
                    </a:solidFill>
                  </a:rPr>
                  <a:t>	</a:t>
                </a:r>
                <a:r>
                  <a:rPr lang="en-US" dirty="0"/>
                  <a:t>For </a:t>
                </a:r>
                <a:r>
                  <a:rPr lang="en-US" b="1" spc="-15" dirty="0">
                    <a:cs typeface="Calibri"/>
                  </a:rPr>
                  <a:t>FB 	</a:t>
                </a:r>
                <a14:m>
                  <m:oMath xmlns:m="http://schemas.openxmlformats.org/officeDocument/2006/math">
                    <m:r>
                      <a:rPr lang="en-US" i="1">
                        <a:latin typeface="Cambria Math" panose="02040503050406030204" pitchFamily="18" charset="0"/>
                      </a:rPr>
                      <m:t>→ </m:t>
                    </m:r>
                  </m:oMath>
                </a14:m>
                <a:r>
                  <a:rPr lang="en-US" dirty="0"/>
                  <a:t>	</a:t>
                </a:r>
                <a14:m>
                  <m:oMath xmlns:m="http://schemas.openxmlformats.org/officeDocument/2006/math">
                    <m:sSub>
                      <m:sSubPr>
                        <m:ctrlPr>
                          <a:rPr lang="en-US" b="1" i="1" spc="-15">
                            <a:solidFill>
                              <a:srgbClr val="0000FF"/>
                            </a:solidFill>
                            <a:latin typeface="Cambria Math" panose="02040503050406030204" pitchFamily="18" charset="0"/>
                            <a:cs typeface="Calibri"/>
                          </a:rPr>
                        </m:ctrlPr>
                      </m:sSubPr>
                      <m:e>
                        <m:r>
                          <a:rPr lang="en-US" b="1" i="1" spc="-15">
                            <a:solidFill>
                              <a:srgbClr val="0000FF"/>
                            </a:solidFill>
                            <a:latin typeface="Cambria Math" panose="02040503050406030204" pitchFamily="18" charset="0"/>
                            <a:cs typeface="Calibri"/>
                          </a:rPr>
                          <m:t>𝒗</m:t>
                        </m:r>
                      </m:e>
                      <m:sub>
                        <m:r>
                          <a:rPr lang="en-US" b="1" i="1" spc="-15">
                            <a:solidFill>
                              <a:srgbClr val="0000FF"/>
                            </a:solidFill>
                            <a:latin typeface="Cambria Math" panose="02040503050406030204" pitchFamily="18" charset="0"/>
                            <a:cs typeface="Calibri"/>
                          </a:rPr>
                          <m:t>𝒅</m:t>
                        </m:r>
                      </m:sub>
                    </m:sSub>
                    <m:r>
                      <a:rPr lang="en-US" i="1" spc="-15">
                        <a:solidFill>
                          <a:srgbClr val="0000FF"/>
                        </a:solidFill>
                        <a:latin typeface="Cambria Math" panose="02040503050406030204" pitchFamily="18" charset="0"/>
                        <a:cs typeface="Calibri"/>
                      </a:rPr>
                      <m:t>&lt;</m:t>
                    </m:r>
                    <m:sSub>
                      <m:sSubPr>
                        <m:ctrlPr>
                          <a:rPr lang="en-US" b="1" i="1" spc="-15">
                            <a:solidFill>
                              <a:srgbClr val="0000FF"/>
                            </a:solidFill>
                            <a:latin typeface="Cambria Math" panose="02040503050406030204" pitchFamily="18" charset="0"/>
                            <a:cs typeface="Calibri"/>
                          </a:rPr>
                        </m:ctrlPr>
                      </m:sSubPr>
                      <m:e>
                        <m:r>
                          <a:rPr lang="en-US" b="1" i="1" spc="-15">
                            <a:solidFill>
                              <a:srgbClr val="0000FF"/>
                            </a:solidFill>
                            <a:latin typeface="Cambria Math" panose="02040503050406030204" pitchFamily="18" charset="0"/>
                            <a:cs typeface="Calibri"/>
                          </a:rPr>
                          <m:t>𝑽</m:t>
                        </m:r>
                      </m:e>
                      <m:sub>
                        <m:r>
                          <a:rPr lang="en-US" b="1" i="1" spc="-15">
                            <a:solidFill>
                              <a:srgbClr val="0000FF"/>
                            </a:solidFill>
                            <a:latin typeface="Cambria Math" panose="02040503050406030204" pitchFamily="18" charset="0"/>
                            <a:cs typeface="Calibri"/>
                          </a:rPr>
                          <m:t>𝑫𝑶</m:t>
                        </m:r>
                      </m:sub>
                    </m:sSub>
                  </m:oMath>
                </a14:m>
                <a:endParaRPr lang="en-US" dirty="0">
                  <a:cs typeface="Calibri"/>
                </a:endParaRPr>
              </a:p>
              <a:p>
                <a:r>
                  <a:rPr lang="en-US" b="1" dirty="0"/>
                  <a:t>	</a:t>
                </a:r>
                <a:r>
                  <a:rPr lang="en-US" dirty="0"/>
                  <a:t>Here, the condition is fulfilled. </a:t>
                </a:r>
                <a:r>
                  <a:rPr lang="en-US" b="1" dirty="0">
                    <a:solidFill>
                      <a:srgbClr val="008000"/>
                    </a:solidFill>
                  </a:rPr>
                  <a:t>Assumption is Correct!</a:t>
                </a:r>
                <a:r>
                  <a:rPr lang="en-US" b="1" dirty="0"/>
                  <a:t> </a:t>
                </a:r>
              </a:p>
            </p:txBody>
          </p:sp>
        </mc:Choice>
        <mc:Fallback xmlns="">
          <p:sp>
            <p:nvSpPr>
              <p:cNvPr id="7" name="TextBox 6">
                <a:extLst>
                  <a:ext uri="{FF2B5EF4-FFF2-40B4-BE49-F238E27FC236}">
                    <a16:creationId xmlns:a16="http://schemas.microsoft.com/office/drawing/2014/main" id="{41D40B98-B4B2-ADBE-C22A-EBEA71A51668}"/>
                  </a:ext>
                </a:extLst>
              </p:cNvPr>
              <p:cNvSpPr txBox="1">
                <a:spLocks noRot="1" noChangeAspect="1" noMove="1" noResize="1" noEditPoints="1" noAdjustHandles="1" noChangeArrowheads="1" noChangeShapeType="1" noTextEdit="1"/>
              </p:cNvSpPr>
              <p:nvPr/>
            </p:nvSpPr>
            <p:spPr>
              <a:xfrm>
                <a:off x="865517" y="2108014"/>
                <a:ext cx="6565093" cy="3618939"/>
              </a:xfrm>
              <a:prstGeom prst="rect">
                <a:avLst/>
              </a:prstGeom>
              <a:blipFill>
                <a:blip r:embed="rId6"/>
                <a:stretch>
                  <a:fillRect l="-1486" t="-1349" b="-675"/>
                </a:stretch>
              </a:blipFill>
            </p:spPr>
            <p:txBody>
              <a:bodyPr/>
              <a:lstStyle/>
              <a:p>
                <a:r>
                  <a:rPr lang="en-US">
                    <a:noFill/>
                  </a:rPr>
                  <a:t> </a:t>
                </a:r>
              </a:p>
            </p:txBody>
          </p:sp>
        </mc:Fallback>
      </mc:AlternateContent>
      <p:sp>
        <p:nvSpPr>
          <p:cNvPr id="10" name="Rectangle: Rounded Corners 9">
            <a:extLst>
              <a:ext uri="{FF2B5EF4-FFF2-40B4-BE49-F238E27FC236}">
                <a16:creationId xmlns:a16="http://schemas.microsoft.com/office/drawing/2014/main" id="{93951DD1-A6EB-779D-0D39-4EFC969C2D50}"/>
              </a:ext>
            </a:extLst>
          </p:cNvPr>
          <p:cNvSpPr/>
          <p:nvPr/>
        </p:nvSpPr>
        <p:spPr>
          <a:xfrm>
            <a:off x="4432665" y="4204595"/>
            <a:ext cx="964836" cy="369332"/>
          </a:xfrm>
          <a:custGeom>
            <a:avLst/>
            <a:gdLst>
              <a:gd name="connsiteX0" fmla="*/ 0 w 964836"/>
              <a:gd name="connsiteY0" fmla="*/ 61557 h 369332"/>
              <a:gd name="connsiteX1" fmla="*/ 61557 w 964836"/>
              <a:gd name="connsiteY1" fmla="*/ 0 h 369332"/>
              <a:gd name="connsiteX2" fmla="*/ 465584 w 964836"/>
              <a:gd name="connsiteY2" fmla="*/ 0 h 369332"/>
              <a:gd name="connsiteX3" fmla="*/ 903279 w 964836"/>
              <a:gd name="connsiteY3" fmla="*/ 0 h 369332"/>
              <a:gd name="connsiteX4" fmla="*/ 964836 w 964836"/>
              <a:gd name="connsiteY4" fmla="*/ 61557 h 369332"/>
              <a:gd name="connsiteX5" fmla="*/ 964836 w 964836"/>
              <a:gd name="connsiteY5" fmla="*/ 307775 h 369332"/>
              <a:gd name="connsiteX6" fmla="*/ 903279 w 964836"/>
              <a:gd name="connsiteY6" fmla="*/ 369332 h 369332"/>
              <a:gd name="connsiteX7" fmla="*/ 465584 w 964836"/>
              <a:gd name="connsiteY7" fmla="*/ 369332 h 369332"/>
              <a:gd name="connsiteX8" fmla="*/ 61557 w 964836"/>
              <a:gd name="connsiteY8" fmla="*/ 369332 h 369332"/>
              <a:gd name="connsiteX9" fmla="*/ 0 w 964836"/>
              <a:gd name="connsiteY9" fmla="*/ 307775 h 369332"/>
              <a:gd name="connsiteX10" fmla="*/ 0 w 964836"/>
              <a:gd name="connsiteY10" fmla="*/ 61557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64836" h="369332" extrusionOk="0">
                <a:moveTo>
                  <a:pt x="0" y="61557"/>
                </a:moveTo>
                <a:cubicBezTo>
                  <a:pt x="7330" y="28430"/>
                  <a:pt x="21800" y="-7750"/>
                  <a:pt x="61557" y="0"/>
                </a:cubicBezTo>
                <a:cubicBezTo>
                  <a:pt x="230939" y="-30802"/>
                  <a:pt x="306099" y="24182"/>
                  <a:pt x="465584" y="0"/>
                </a:cubicBezTo>
                <a:cubicBezTo>
                  <a:pt x="625069" y="-24182"/>
                  <a:pt x="705908" y="34619"/>
                  <a:pt x="903279" y="0"/>
                </a:cubicBezTo>
                <a:cubicBezTo>
                  <a:pt x="935522" y="7849"/>
                  <a:pt x="956242" y="28993"/>
                  <a:pt x="964836" y="61557"/>
                </a:cubicBezTo>
                <a:cubicBezTo>
                  <a:pt x="972496" y="168709"/>
                  <a:pt x="935372" y="216580"/>
                  <a:pt x="964836" y="307775"/>
                </a:cubicBezTo>
                <a:cubicBezTo>
                  <a:pt x="966628" y="342926"/>
                  <a:pt x="942503" y="363153"/>
                  <a:pt x="903279" y="369332"/>
                </a:cubicBezTo>
                <a:cubicBezTo>
                  <a:pt x="790709" y="401731"/>
                  <a:pt x="634938" y="345964"/>
                  <a:pt x="465584" y="369332"/>
                </a:cubicBezTo>
                <a:cubicBezTo>
                  <a:pt x="296230" y="392700"/>
                  <a:pt x="187695" y="329541"/>
                  <a:pt x="61557" y="369332"/>
                </a:cubicBezTo>
                <a:cubicBezTo>
                  <a:pt x="27030" y="362971"/>
                  <a:pt x="0" y="340013"/>
                  <a:pt x="0" y="307775"/>
                </a:cubicBezTo>
                <a:cubicBezTo>
                  <a:pt x="-29295" y="220971"/>
                  <a:pt x="15467" y="145035"/>
                  <a:pt x="0" y="61557"/>
                </a:cubicBezTo>
                <a:close/>
              </a:path>
            </a:pathLst>
          </a:custGeom>
          <a:noFill/>
          <a:ln w="38100">
            <a:solidFill>
              <a:srgbClr val="FF0000"/>
            </a:solidFill>
            <a:extLst>
              <a:ext uri="{C807C97D-BFC1-408E-A445-0C87EB9F89A2}">
                <ask:lineSketchStyleProps xmlns:ask="http://schemas.microsoft.com/office/drawing/2018/sketchyshapes" sd="2214188587">
                  <a:prstGeom prst="round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8">
            <a:extLst>
              <a:ext uri="{FF2B5EF4-FFF2-40B4-BE49-F238E27FC236}">
                <a16:creationId xmlns:a16="http://schemas.microsoft.com/office/drawing/2014/main" id="{447E2880-F68C-D52F-7479-B5A43CF4CA82}"/>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1702" t="524" r="-98" b="-421"/>
          <a:stretch/>
        </p:blipFill>
        <p:spPr bwMode="auto">
          <a:xfrm>
            <a:off x="8510553" y="1901309"/>
            <a:ext cx="2604198" cy="181077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a:extLst>
              <a:ext uri="{FF2B5EF4-FFF2-40B4-BE49-F238E27FC236}">
                <a16:creationId xmlns:a16="http://schemas.microsoft.com/office/drawing/2014/main" id="{2D9F4BBB-F86F-D1E2-4EDD-C068A6F7F68B}"/>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33759"/>
          <a:stretch/>
        </p:blipFill>
        <p:spPr bwMode="auto">
          <a:xfrm>
            <a:off x="8226535" y="4241517"/>
            <a:ext cx="3533814" cy="2373726"/>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8AF867FA-60CA-D1B5-2160-0FDECDB88B6C}"/>
                  </a:ext>
                </a:extLst>
              </p:cNvPr>
              <p:cNvSpPr txBox="1"/>
              <p:nvPr/>
            </p:nvSpPr>
            <p:spPr>
              <a:xfrm>
                <a:off x="8556735" y="4307413"/>
                <a:ext cx="2096663"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b="1" i="1" smtClean="0">
                          <a:solidFill>
                            <a:srgbClr val="0000FF"/>
                          </a:solidFill>
                          <a:latin typeface="Cambria Math" panose="02040503050406030204" pitchFamily="18" charset="0"/>
                        </a:rPr>
                        <m:t>+</m:t>
                      </m:r>
                      <m:r>
                        <a:rPr lang="en-US" sz="2000" b="1" i="1" smtClean="0">
                          <a:latin typeface="Cambria Math" panose="02040503050406030204" pitchFamily="18" charset="0"/>
                        </a:rPr>
                        <m:t>   </m:t>
                      </m:r>
                      <m:sSub>
                        <m:sSubPr>
                          <m:ctrlPr>
                            <a:rPr lang="en-US" sz="2000" b="1" i="1" smtClean="0">
                              <a:solidFill>
                                <a:srgbClr val="0000FF"/>
                              </a:solidFill>
                              <a:latin typeface="Cambria Math" panose="02040503050406030204" pitchFamily="18" charset="0"/>
                            </a:rPr>
                          </m:ctrlPr>
                        </m:sSubPr>
                        <m:e>
                          <m:r>
                            <a:rPr lang="en-US" sz="2000" b="1" i="1" smtClean="0">
                              <a:solidFill>
                                <a:srgbClr val="0000FF"/>
                              </a:solidFill>
                              <a:latin typeface="Cambria Math" panose="02040503050406030204" pitchFamily="18" charset="0"/>
                            </a:rPr>
                            <m:t>𝒗</m:t>
                          </m:r>
                        </m:e>
                        <m:sub>
                          <m:r>
                            <a:rPr lang="en-US" sz="2000" b="1" i="1" smtClean="0">
                              <a:solidFill>
                                <a:srgbClr val="0000FF"/>
                              </a:solidFill>
                              <a:latin typeface="Cambria Math" panose="02040503050406030204" pitchFamily="18" charset="0"/>
                            </a:rPr>
                            <m:t>𝒅</m:t>
                          </m:r>
                        </m:sub>
                      </m:sSub>
                      <m:r>
                        <a:rPr lang="en-US" sz="2000" b="1" i="1" smtClean="0">
                          <a:solidFill>
                            <a:srgbClr val="0000FF"/>
                          </a:solidFill>
                          <a:latin typeface="Cambria Math" panose="02040503050406030204" pitchFamily="18" charset="0"/>
                        </a:rPr>
                        <m:t>=</m:t>
                      </m:r>
                      <m:r>
                        <a:rPr lang="en-US" sz="2000" b="1" i="1" dirty="0">
                          <a:solidFill>
                            <a:srgbClr val="0000FF"/>
                          </a:solidFill>
                          <a:latin typeface="Cambria Math" panose="02040503050406030204" pitchFamily="18" charset="0"/>
                        </a:rPr>
                        <m:t>𝟎</m:t>
                      </m:r>
                      <m:r>
                        <a:rPr lang="en-US" sz="2000" b="1" i="1" dirty="0">
                          <a:solidFill>
                            <a:srgbClr val="0000FF"/>
                          </a:solidFill>
                          <a:latin typeface="Cambria Math" panose="02040503050406030204" pitchFamily="18" charset="0"/>
                        </a:rPr>
                        <m:t>.</m:t>
                      </m:r>
                      <m:r>
                        <a:rPr lang="en-US" sz="2000" b="1" i="1" dirty="0" smtClean="0">
                          <a:solidFill>
                            <a:srgbClr val="0000FF"/>
                          </a:solidFill>
                          <a:latin typeface="Cambria Math" panose="02040503050406030204" pitchFamily="18" charset="0"/>
                        </a:rPr>
                        <m:t>𝟑</m:t>
                      </m:r>
                      <m:r>
                        <a:rPr lang="en-US" sz="2000" b="1" i="0" dirty="0" smtClean="0">
                          <a:solidFill>
                            <a:srgbClr val="0000FF"/>
                          </a:solidFill>
                          <a:latin typeface="Cambria Math" panose="02040503050406030204" pitchFamily="18" charset="0"/>
                        </a:rPr>
                        <m:t> </m:t>
                      </m:r>
                      <m:r>
                        <a:rPr lang="en-US" sz="2000" b="1" i="0" smtClean="0">
                          <a:solidFill>
                            <a:srgbClr val="0000FF"/>
                          </a:solidFill>
                          <a:latin typeface="Cambria Math" panose="02040503050406030204" pitchFamily="18" charset="0"/>
                        </a:rPr>
                        <m:t>𝐕</m:t>
                      </m:r>
                      <m:r>
                        <a:rPr lang="en-US" sz="2000" b="1" i="1">
                          <a:latin typeface="Cambria Math" panose="02040503050406030204" pitchFamily="18" charset="0"/>
                        </a:rPr>
                        <m:t>−</m:t>
                      </m:r>
                    </m:oMath>
                  </m:oMathPara>
                </a14:m>
                <a:endParaRPr lang="en-US" sz="2000" b="1" dirty="0"/>
              </a:p>
            </p:txBody>
          </p:sp>
        </mc:Choice>
        <mc:Fallback xmlns="">
          <p:sp>
            <p:nvSpPr>
              <p:cNvPr id="13" name="TextBox 12">
                <a:extLst>
                  <a:ext uri="{FF2B5EF4-FFF2-40B4-BE49-F238E27FC236}">
                    <a16:creationId xmlns:a16="http://schemas.microsoft.com/office/drawing/2014/main" id="{8AF867FA-60CA-D1B5-2160-0FDECDB88B6C}"/>
                  </a:ext>
                </a:extLst>
              </p:cNvPr>
              <p:cNvSpPr txBox="1">
                <a:spLocks noRot="1" noChangeAspect="1" noMove="1" noResize="1" noEditPoints="1" noAdjustHandles="1" noChangeArrowheads="1" noChangeShapeType="1" noTextEdit="1"/>
              </p:cNvSpPr>
              <p:nvPr/>
            </p:nvSpPr>
            <p:spPr>
              <a:xfrm>
                <a:off x="8556735" y="4307413"/>
                <a:ext cx="2096663" cy="400110"/>
              </a:xfrm>
              <a:prstGeom prst="rect">
                <a:avLst/>
              </a:prstGeom>
              <a:blipFill>
                <a:blip r:embed="rId9"/>
                <a:stretch>
                  <a:fillRect b="-3077"/>
                </a:stretch>
              </a:blipFill>
            </p:spPr>
            <p:txBody>
              <a:bodyPr/>
              <a:lstStyle/>
              <a:p>
                <a:r>
                  <a:rPr lang="en-US">
                    <a:noFill/>
                  </a:rPr>
                  <a:t> </a:t>
                </a:r>
              </a:p>
            </p:txBody>
          </p:sp>
        </mc:Fallback>
      </mc:AlternateContent>
    </p:spTree>
    <p:extLst>
      <p:ext uri="{BB962C8B-B14F-4D97-AF65-F5344CB8AC3E}">
        <p14:creationId xmlns:p14="http://schemas.microsoft.com/office/powerpoint/2010/main" val="2508743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animEffect transition="in" filter="fade">
                                      <p:cBhvr>
                                        <p:cTn id="7" dur="500"/>
                                        <p:tgtEl>
                                          <p:spTgt spid="7">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7">
                                            <p:txEl>
                                              <p:pRg st="2" end="2"/>
                                            </p:txEl>
                                          </p:spTgt>
                                        </p:tgtEl>
                                        <p:attrNameLst>
                                          <p:attrName>style.visibility</p:attrName>
                                        </p:attrNameLst>
                                      </p:cBhvr>
                                      <p:to>
                                        <p:strVal val="visible"/>
                                      </p:to>
                                    </p:set>
                                    <p:animEffect transition="in" filter="fade">
                                      <p:cBhvr>
                                        <p:cTn id="10" dur="500"/>
                                        <p:tgtEl>
                                          <p:spTgt spid="7">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animEffect transition="in" filter="fade">
                                      <p:cBhvr>
                                        <p:cTn id="13" dur="500"/>
                                        <p:tgtEl>
                                          <p:spTgt spid="7">
                                            <p:txEl>
                                              <p:pRg st="3" end="3"/>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7">
                                            <p:txEl>
                                              <p:pRg st="8" end="8"/>
                                            </p:txEl>
                                          </p:spTgt>
                                        </p:tgtEl>
                                        <p:attrNameLst>
                                          <p:attrName>style.visibility</p:attrName>
                                        </p:attrNameLst>
                                      </p:cBhvr>
                                      <p:to>
                                        <p:strVal val="visible"/>
                                      </p:to>
                                    </p:set>
                                    <p:animEffect transition="in" filter="fade">
                                      <p:cBhvr>
                                        <p:cTn id="16" dur="500"/>
                                        <p:tgtEl>
                                          <p:spTgt spid="7">
                                            <p:txEl>
                                              <p:pRg st="8" end="8"/>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500"/>
                                        <p:tgtEl>
                                          <p:spTgt spid="13"/>
                                        </p:tgtEl>
                                      </p:cBhvr>
                                    </p:animEffect>
                                  </p:childTnLst>
                                </p:cTn>
                              </p:par>
                              <p:par>
                                <p:cTn id="25" presetID="10" presetClass="entr" presetSubtype="0" fill="hold" nodeType="with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gtEl>
                                        <p:attrNameLst>
                                          <p:attrName>style.visibility</p:attrName>
                                        </p:attrNameLst>
                                      </p:cBhvr>
                                      <p:to>
                                        <p:strVal val="visible"/>
                                      </p:to>
                                    </p:set>
                                    <p:animEffect transition="in" filter="fade">
                                      <p:cBhvr>
                                        <p:cTn id="30" dur="500"/>
                                        <p:tgtEl>
                                          <p:spTgt spid="3"/>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7">
                                            <p:txEl>
                                              <p:pRg st="5" end="5"/>
                                            </p:txEl>
                                          </p:spTgt>
                                        </p:tgtEl>
                                        <p:attrNameLst>
                                          <p:attrName>style.visibility</p:attrName>
                                        </p:attrNameLst>
                                      </p:cBhvr>
                                      <p:to>
                                        <p:strVal val="visible"/>
                                      </p:to>
                                    </p:set>
                                    <p:animEffect transition="in" filter="fade">
                                      <p:cBhvr>
                                        <p:cTn id="35" dur="500"/>
                                        <p:tgtEl>
                                          <p:spTgt spid="7">
                                            <p:txEl>
                                              <p:pRg st="5" end="5"/>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7">
                                            <p:txEl>
                                              <p:pRg st="6" end="6"/>
                                            </p:txEl>
                                          </p:spTgt>
                                        </p:tgtEl>
                                        <p:attrNameLst>
                                          <p:attrName>style.visibility</p:attrName>
                                        </p:attrNameLst>
                                      </p:cBhvr>
                                      <p:to>
                                        <p:strVal val="visible"/>
                                      </p:to>
                                    </p:set>
                                    <p:animEffect transition="in" filter="fade">
                                      <p:cBhvr>
                                        <p:cTn id="38" dur="500"/>
                                        <p:tgtEl>
                                          <p:spTgt spid="7">
                                            <p:txEl>
                                              <p:pRg st="6" end="6"/>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7">
                                            <p:txEl>
                                              <p:pRg st="9" end="9"/>
                                            </p:txEl>
                                          </p:spTgt>
                                        </p:tgtEl>
                                        <p:attrNameLst>
                                          <p:attrName>style.visibility</p:attrName>
                                        </p:attrNameLst>
                                      </p:cBhvr>
                                      <p:to>
                                        <p:strVal val="visible"/>
                                      </p:to>
                                    </p:set>
                                    <p:animEffect transition="in" filter="fade">
                                      <p:cBhvr>
                                        <p:cTn id="43" dur="500"/>
                                        <p:tgtEl>
                                          <p:spTgt spid="7">
                                            <p:txEl>
                                              <p:pRg st="9" end="9"/>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0"/>
                                        </p:tgtEl>
                                        <p:attrNameLst>
                                          <p:attrName>style.visibility</p:attrName>
                                        </p:attrNameLst>
                                      </p:cBhvr>
                                      <p:to>
                                        <p:strVal val="visible"/>
                                      </p:to>
                                    </p:set>
                                    <p:animEffect transition="in" filter="fade">
                                      <p:cBhvr>
                                        <p:cTn id="4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3" grpId="0"/>
      <p:bldP spid="10" grpId="0" animBg="1"/>
      <p:bldP spid="13" grpId="0"/>
    </p:bldLst>
  </p:timing>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4" name="Content Placeholder 23" descr="A graph of a function&#10;&#10;Description automatically generated">
            <a:extLst>
              <a:ext uri="{FF2B5EF4-FFF2-40B4-BE49-F238E27FC236}">
                <a16:creationId xmlns:a16="http://schemas.microsoft.com/office/drawing/2014/main" id="{5E509CC9-C789-DF05-63F6-CF50A6642054}"/>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5159" b="27994"/>
          <a:stretch/>
        </p:blipFill>
        <p:spPr>
          <a:xfrm>
            <a:off x="3944596" y="2571758"/>
            <a:ext cx="6522226" cy="3707676"/>
          </a:xfrm>
          <a:prstGeom prst="rect">
            <a:avLst/>
          </a:prstGeom>
        </p:spPr>
      </p:pic>
      <p:sp>
        <p:nvSpPr>
          <p:cNvPr id="14" name="TextBox 13">
            <a:extLst>
              <a:ext uri="{FF2B5EF4-FFF2-40B4-BE49-F238E27FC236}">
                <a16:creationId xmlns:a16="http://schemas.microsoft.com/office/drawing/2014/main" id="{B0663D2F-01A6-FFC4-5546-ABB85819C34A}"/>
              </a:ext>
            </a:extLst>
          </p:cNvPr>
          <p:cNvSpPr txBox="1"/>
          <p:nvPr/>
        </p:nvSpPr>
        <p:spPr>
          <a:xfrm>
            <a:off x="717421" y="4718798"/>
            <a:ext cx="1926116" cy="376452"/>
          </a:xfrm>
          <a:prstGeom prst="rect">
            <a:avLst/>
          </a:prstGeom>
          <a:noFill/>
        </p:spPr>
        <p:txBody>
          <a:bodyPr wrap="square">
            <a:spAutoFit/>
          </a:bodyPr>
          <a:lstStyle/>
          <a:p>
            <a:r>
              <a:rPr lang="en-US" b="1" dirty="0">
                <a:solidFill>
                  <a:srgbClr val="008000"/>
                </a:solidFill>
              </a:rPr>
              <a:t>Reverse Bias</a:t>
            </a:r>
          </a:p>
        </p:txBody>
      </p:sp>
      <p:pic>
        <p:nvPicPr>
          <p:cNvPr id="15" name="Picture 14">
            <a:extLst>
              <a:ext uri="{FF2B5EF4-FFF2-40B4-BE49-F238E27FC236}">
                <a16:creationId xmlns:a16="http://schemas.microsoft.com/office/drawing/2014/main" id="{D14FD3F0-84D8-6113-B343-2E9782C41616}"/>
              </a:ext>
            </a:extLst>
          </p:cNvPr>
          <p:cNvPicPr>
            <a:picLocks noChangeAspect="1"/>
          </p:cNvPicPr>
          <p:nvPr/>
        </p:nvPicPr>
        <p:blipFill>
          <a:blip r:embed="rId3"/>
          <a:stretch>
            <a:fillRect/>
          </a:stretch>
        </p:blipFill>
        <p:spPr>
          <a:xfrm>
            <a:off x="792070" y="5365879"/>
            <a:ext cx="2882634" cy="472510"/>
          </a:xfrm>
          <a:prstGeom prst="rect">
            <a:avLst/>
          </a:prstGeom>
        </p:spPr>
      </p:pic>
      <p:pic>
        <p:nvPicPr>
          <p:cNvPr id="6" name="Picture 5">
            <a:extLst>
              <a:ext uri="{FF2B5EF4-FFF2-40B4-BE49-F238E27FC236}">
                <a16:creationId xmlns:a16="http://schemas.microsoft.com/office/drawing/2014/main" id="{89A93310-6CED-37A8-1DDD-24565B73C923}"/>
              </a:ext>
            </a:extLst>
          </p:cNvPr>
          <p:cNvPicPr>
            <a:picLocks noChangeAspect="1"/>
          </p:cNvPicPr>
          <p:nvPr/>
        </p:nvPicPr>
        <p:blipFill>
          <a:blip r:embed="rId4"/>
          <a:stretch>
            <a:fillRect/>
          </a:stretch>
        </p:blipFill>
        <p:spPr>
          <a:xfrm>
            <a:off x="7558515" y="2477662"/>
            <a:ext cx="2721259" cy="1307762"/>
          </a:xfrm>
          <a:prstGeom prst="rect">
            <a:avLst/>
          </a:prstGeom>
        </p:spPr>
      </p:pic>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7453B3BB-8CBF-3049-A54F-7CAD9667BD63}"/>
                  </a:ext>
                </a:extLst>
              </p:cNvPr>
              <p:cNvSpPr txBox="1">
                <a:spLocks/>
              </p:cNvSpPr>
              <p:nvPr/>
            </p:nvSpPr>
            <p:spPr>
              <a:xfrm>
                <a:off x="6469898" y="5879324"/>
                <a:ext cx="1471621" cy="400110"/>
              </a:xfrm>
              <a:prstGeom prst="rect">
                <a:avLst/>
              </a:prstGeom>
              <a:noFill/>
            </p:spPr>
            <p:txBody>
              <a:bodyPr wrap="none" rtlCol="0">
                <a:spAutoFit/>
              </a:bodyPr>
              <a:lstStyle/>
              <a:p>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𝐷𝑜</m:t>
                        </m:r>
                      </m:sub>
                    </m:sSub>
                    <m:r>
                      <a:rPr lang="en-US" sz="2000" b="0" i="1" smtClean="0">
                        <a:latin typeface="Cambria Math" panose="02040503050406030204" pitchFamily="18" charset="0"/>
                      </a:rPr>
                      <m:t>=0.7 </m:t>
                    </m:r>
                  </m:oMath>
                </a14:m>
                <a:r>
                  <a:rPr lang="en-US" sz="2000" dirty="0"/>
                  <a:t>V</a:t>
                </a:r>
              </a:p>
            </p:txBody>
          </p:sp>
        </mc:Choice>
        <mc:Fallback xmlns="">
          <p:sp>
            <p:nvSpPr>
              <p:cNvPr id="18" name="TextBox 17">
                <a:extLst>
                  <a:ext uri="{FF2B5EF4-FFF2-40B4-BE49-F238E27FC236}">
                    <a16:creationId xmlns:a16="http://schemas.microsoft.com/office/drawing/2014/main" id="{7453B3BB-8CBF-3049-A54F-7CAD9667BD63}"/>
                  </a:ext>
                </a:extLst>
              </p:cNvPr>
              <p:cNvSpPr txBox="1">
                <a:spLocks noRot="1" noChangeAspect="1" noMove="1" noResize="1" noEditPoints="1" noAdjustHandles="1" noChangeArrowheads="1" noChangeShapeType="1" noTextEdit="1"/>
              </p:cNvSpPr>
              <p:nvPr/>
            </p:nvSpPr>
            <p:spPr>
              <a:xfrm>
                <a:off x="6469898" y="5879324"/>
                <a:ext cx="1471621" cy="400110"/>
              </a:xfrm>
              <a:prstGeom prst="rect">
                <a:avLst/>
              </a:prstGeom>
              <a:blipFill>
                <a:blip r:embed="rId5"/>
                <a:stretch>
                  <a:fillRect t="-6061" r="-3306" b="-27273"/>
                </a:stretch>
              </a:blipFill>
            </p:spPr>
            <p:txBody>
              <a:bodyPr/>
              <a:lstStyle/>
              <a:p>
                <a:r>
                  <a:rPr lang="en-US">
                    <a:noFill/>
                  </a:rPr>
                  <a:t> </a:t>
                </a:r>
              </a:p>
            </p:txBody>
          </p:sp>
        </mc:Fallback>
      </mc:AlternateContent>
      <p:sp>
        <p:nvSpPr>
          <p:cNvPr id="19" name="TextBox 18">
            <a:extLst>
              <a:ext uri="{FF2B5EF4-FFF2-40B4-BE49-F238E27FC236}">
                <a16:creationId xmlns:a16="http://schemas.microsoft.com/office/drawing/2014/main" id="{5926DC6D-B3DB-637A-5339-CD0AD3DCB3A2}"/>
              </a:ext>
            </a:extLst>
          </p:cNvPr>
          <p:cNvSpPr txBox="1"/>
          <p:nvPr/>
        </p:nvSpPr>
        <p:spPr>
          <a:xfrm>
            <a:off x="838200" y="1922490"/>
            <a:ext cx="5533571" cy="461665"/>
          </a:xfrm>
          <a:prstGeom prst="rect">
            <a:avLst/>
          </a:prstGeom>
          <a:ln w="50800" cap="rnd">
            <a:round/>
          </a:ln>
        </p:spPr>
        <p:style>
          <a:lnRef idx="2">
            <a:schemeClr val="dk1"/>
          </a:lnRef>
          <a:fillRef idx="1">
            <a:schemeClr val="lt1"/>
          </a:fillRef>
          <a:effectRef idx="0">
            <a:schemeClr val="dk1"/>
          </a:effectRef>
          <a:fontRef idx="minor">
            <a:schemeClr val="dk1"/>
          </a:fontRef>
        </p:style>
        <p:txBody>
          <a:bodyPr wrap="square">
            <a:spAutoFit/>
          </a:bodyPr>
          <a:lstStyle/>
          <a:p>
            <a:r>
              <a:rPr lang="en-US" sz="2400" dirty="0"/>
              <a:t>3. CVD+R Model:</a:t>
            </a: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1D9C446E-B5E7-3F6F-A3EE-D9CF50F8EBA0}"/>
                  </a:ext>
                </a:extLst>
              </p:cNvPr>
              <p:cNvSpPr txBox="1">
                <a:spLocks/>
              </p:cNvSpPr>
              <p:nvPr/>
            </p:nvSpPr>
            <p:spPr>
              <a:xfrm>
                <a:off x="5024312" y="2616513"/>
                <a:ext cx="916648" cy="369332"/>
              </a:xfrm>
              <a:prstGeom prst="rect">
                <a:avLst/>
              </a:prstGeom>
              <a:solidFill>
                <a:schemeClr val="bg1"/>
              </a:solidFill>
              <a:ln>
                <a:noFill/>
              </a:ln>
            </p:spPr>
            <p:style>
              <a:lnRef idx="2">
                <a:schemeClr val="dk1"/>
              </a:lnRef>
              <a:fillRef idx="1">
                <a:schemeClr val="lt1"/>
              </a:fillRef>
              <a:effectRef idx="0">
                <a:schemeClr val="dk1"/>
              </a:effectRef>
              <a:fontRef idx="minor">
                <a:schemeClr val="dk1"/>
              </a:fontRef>
            </p:style>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ea typeface="CMU Serif" panose="02000603000000000000" pitchFamily="2" charset="0"/>
                              <a:cs typeface="CMU Serif" panose="02000603000000000000" pitchFamily="2" charset="0"/>
                            </a:rPr>
                          </m:ctrlPr>
                        </m:sSubPr>
                        <m:e>
                          <m:r>
                            <a:rPr lang="en-US" b="0" i="1" smtClean="0">
                              <a:latin typeface="Cambria Math" panose="02040503050406030204" pitchFamily="18" charset="0"/>
                              <a:ea typeface="CMU Serif" panose="02000603000000000000" pitchFamily="2" charset="0"/>
                              <a:cs typeface="CMU Serif" panose="02000603000000000000" pitchFamily="2" charset="0"/>
                            </a:rPr>
                            <m:t>𝐼</m:t>
                          </m:r>
                        </m:e>
                        <m:sub>
                          <m:r>
                            <a:rPr lang="en-US" b="0" i="1" smtClean="0">
                              <a:latin typeface="Cambria Math" panose="02040503050406030204" pitchFamily="18" charset="0"/>
                              <a:ea typeface="CMU Serif" panose="02000603000000000000" pitchFamily="2" charset="0"/>
                              <a:cs typeface="CMU Serif" panose="02000603000000000000" pitchFamily="2" charset="0"/>
                            </a:rPr>
                            <m:t>𝑑</m:t>
                          </m:r>
                        </m:sub>
                      </m:sSub>
                      <m:r>
                        <a:rPr lang="en-US" b="0" i="1" smtClean="0">
                          <a:latin typeface="Cambria Math" panose="02040503050406030204" pitchFamily="18" charset="0"/>
                          <a:ea typeface="CMU Serif" panose="02000603000000000000" pitchFamily="2" charset="0"/>
                          <a:cs typeface="CMU Serif" panose="02000603000000000000" pitchFamily="2" charset="0"/>
                        </a:rPr>
                        <m:t>(</m:t>
                      </m:r>
                      <m:r>
                        <a:rPr lang="en-US" b="0" i="1" smtClean="0">
                          <a:latin typeface="Cambria Math" panose="02040503050406030204" pitchFamily="18" charset="0"/>
                          <a:ea typeface="CMU Serif" panose="02000603000000000000" pitchFamily="2" charset="0"/>
                          <a:cs typeface="CMU Serif" panose="02000603000000000000" pitchFamily="2" charset="0"/>
                        </a:rPr>
                        <m:t>𝑚𝐴</m:t>
                      </m:r>
                      <m:r>
                        <a:rPr lang="en-US" b="0" i="1" smtClean="0">
                          <a:latin typeface="Cambria Math" panose="02040503050406030204" pitchFamily="18" charset="0"/>
                          <a:ea typeface="CMU Serif" panose="02000603000000000000" pitchFamily="2" charset="0"/>
                          <a:cs typeface="CMU Serif" panose="02000603000000000000" pitchFamily="2" charset="0"/>
                        </a:rPr>
                        <m:t>)</m:t>
                      </m:r>
                    </m:oMath>
                  </m:oMathPara>
                </a14:m>
                <a:endParaRPr lang="en-US" dirty="0"/>
              </a:p>
            </p:txBody>
          </p:sp>
        </mc:Choice>
        <mc:Fallback xmlns="">
          <p:sp>
            <p:nvSpPr>
              <p:cNvPr id="22" name="TextBox 21">
                <a:extLst>
                  <a:ext uri="{FF2B5EF4-FFF2-40B4-BE49-F238E27FC236}">
                    <a16:creationId xmlns:a16="http://schemas.microsoft.com/office/drawing/2014/main" id="{1D9C446E-B5E7-3F6F-A3EE-D9CF50F8EBA0}"/>
                  </a:ext>
                </a:extLst>
              </p:cNvPr>
              <p:cNvSpPr txBox="1">
                <a:spLocks noRot="1" noChangeAspect="1" noMove="1" noResize="1" noEditPoints="1" noAdjustHandles="1" noChangeArrowheads="1" noChangeShapeType="1" noTextEdit="1"/>
              </p:cNvSpPr>
              <p:nvPr/>
            </p:nvSpPr>
            <p:spPr>
              <a:xfrm>
                <a:off x="5024312" y="2616513"/>
                <a:ext cx="916648" cy="369332"/>
              </a:xfrm>
              <a:prstGeom prst="rect">
                <a:avLst/>
              </a:prstGeom>
              <a:blipFill>
                <a:blip r:embed="rId6"/>
                <a:stretch>
                  <a:fillRect r="-1987" b="-14754"/>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BA59B156-A399-4D5B-96FD-E07763E781FA}"/>
                  </a:ext>
                </a:extLst>
              </p:cNvPr>
              <p:cNvSpPr txBox="1">
                <a:spLocks/>
              </p:cNvSpPr>
              <p:nvPr/>
            </p:nvSpPr>
            <p:spPr>
              <a:xfrm>
                <a:off x="9476694" y="5851062"/>
                <a:ext cx="1070421" cy="461665"/>
              </a:xfrm>
              <a:prstGeom prst="rect">
                <a:avLst/>
              </a:prstGeom>
              <a:ln>
                <a:noFill/>
              </a:ln>
            </p:spPr>
            <p:style>
              <a:lnRef idx="2">
                <a:schemeClr val="dk1"/>
              </a:lnRef>
              <a:fillRef idx="1">
                <a:schemeClr val="lt1"/>
              </a:fillRef>
              <a:effectRef idx="0">
                <a:schemeClr val="dk1"/>
              </a:effectRef>
              <a:fontRef idx="minor">
                <a:schemeClr val="dk1"/>
              </a:fontRef>
            </p:style>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ea typeface="CMU Serif" panose="02000603000000000000" pitchFamily="2" charset="0"/>
                              <a:cs typeface="CMU Serif" panose="02000603000000000000" pitchFamily="2" charset="0"/>
                            </a:rPr>
                          </m:ctrlPr>
                        </m:sSubPr>
                        <m:e>
                          <m:r>
                            <a:rPr lang="en-US" sz="2400" b="0" i="1" smtClean="0">
                              <a:latin typeface="Cambria Math" panose="02040503050406030204" pitchFamily="18" charset="0"/>
                              <a:ea typeface="CMU Serif" panose="02000603000000000000" pitchFamily="2" charset="0"/>
                              <a:cs typeface="CMU Serif" panose="02000603000000000000" pitchFamily="2" charset="0"/>
                            </a:rPr>
                            <m:t>𝑣</m:t>
                          </m:r>
                        </m:e>
                        <m:sub>
                          <m:r>
                            <a:rPr lang="en-US" sz="2400" b="0" i="1" smtClean="0">
                              <a:latin typeface="Cambria Math" panose="02040503050406030204" pitchFamily="18" charset="0"/>
                              <a:ea typeface="CMU Serif" panose="02000603000000000000" pitchFamily="2" charset="0"/>
                              <a:cs typeface="CMU Serif" panose="02000603000000000000" pitchFamily="2" charset="0"/>
                            </a:rPr>
                            <m:t>𝐷</m:t>
                          </m:r>
                        </m:sub>
                      </m:sSub>
                      <m:r>
                        <a:rPr lang="en-US" sz="2400" b="0" i="1" smtClean="0">
                          <a:latin typeface="Cambria Math" panose="02040503050406030204" pitchFamily="18" charset="0"/>
                          <a:ea typeface="CMU Serif" panose="02000603000000000000" pitchFamily="2" charset="0"/>
                          <a:cs typeface="CMU Serif" panose="02000603000000000000" pitchFamily="2" charset="0"/>
                        </a:rPr>
                        <m:t>(</m:t>
                      </m:r>
                      <m:r>
                        <a:rPr lang="en-US" sz="2400" b="0" i="1" smtClean="0">
                          <a:latin typeface="Cambria Math" panose="02040503050406030204" pitchFamily="18" charset="0"/>
                          <a:ea typeface="CMU Serif" panose="02000603000000000000" pitchFamily="2" charset="0"/>
                          <a:cs typeface="CMU Serif" panose="02000603000000000000" pitchFamily="2" charset="0"/>
                        </a:rPr>
                        <m:t>𝑉</m:t>
                      </m:r>
                      <m:r>
                        <a:rPr lang="en-US" sz="2400" b="0" i="1" smtClean="0">
                          <a:latin typeface="Cambria Math" panose="02040503050406030204" pitchFamily="18" charset="0"/>
                          <a:ea typeface="CMU Serif" panose="02000603000000000000" pitchFamily="2" charset="0"/>
                          <a:cs typeface="CMU Serif" panose="02000603000000000000" pitchFamily="2" charset="0"/>
                        </a:rPr>
                        <m:t>)</m:t>
                      </m:r>
                    </m:oMath>
                  </m:oMathPara>
                </a14:m>
                <a:endParaRPr lang="en-US" sz="2400" dirty="0"/>
              </a:p>
            </p:txBody>
          </p:sp>
        </mc:Choice>
        <mc:Fallback xmlns="">
          <p:sp>
            <p:nvSpPr>
              <p:cNvPr id="21" name="TextBox 20">
                <a:extLst>
                  <a:ext uri="{FF2B5EF4-FFF2-40B4-BE49-F238E27FC236}">
                    <a16:creationId xmlns:a16="http://schemas.microsoft.com/office/drawing/2014/main" id="{BA59B156-A399-4D5B-96FD-E07763E781FA}"/>
                  </a:ext>
                </a:extLst>
              </p:cNvPr>
              <p:cNvSpPr txBox="1">
                <a:spLocks noRot="1" noChangeAspect="1" noMove="1" noResize="1" noEditPoints="1" noAdjustHandles="1" noChangeArrowheads="1" noChangeShapeType="1" noTextEdit="1"/>
              </p:cNvSpPr>
              <p:nvPr/>
            </p:nvSpPr>
            <p:spPr>
              <a:xfrm>
                <a:off x="9476694" y="5851062"/>
                <a:ext cx="1070421" cy="461665"/>
              </a:xfrm>
              <a:prstGeom prst="rect">
                <a:avLst/>
              </a:prstGeom>
              <a:blipFill>
                <a:blip r:embed="rId7"/>
                <a:stretch>
                  <a:fillRect r="-571" b="-19737"/>
                </a:stretch>
              </a:blipFill>
              <a:ln>
                <a:noFill/>
              </a:ln>
            </p:spPr>
            <p:txBody>
              <a:bodyPr/>
              <a:lstStyle/>
              <a:p>
                <a:r>
                  <a:rPr lang="en-US">
                    <a:noFill/>
                  </a:rPr>
                  <a:t> </a:t>
                </a:r>
              </a:p>
            </p:txBody>
          </p:sp>
        </mc:Fallback>
      </mc:AlternateContent>
      <p:sp>
        <p:nvSpPr>
          <p:cNvPr id="5" name="Title 1">
            <a:extLst>
              <a:ext uri="{FF2B5EF4-FFF2-40B4-BE49-F238E27FC236}">
                <a16:creationId xmlns:a16="http://schemas.microsoft.com/office/drawing/2014/main" id="{88318119-7906-D496-C132-C12C81C9C448}"/>
              </a:ext>
            </a:extLst>
          </p:cNvPr>
          <p:cNvSpPr>
            <a:spLocks noGrp="1"/>
          </p:cNvSpPr>
          <p:nvPr>
            <p:ph type="title"/>
          </p:nvPr>
        </p:nvSpPr>
        <p:spPr>
          <a:xfrm>
            <a:off x="838200" y="365125"/>
            <a:ext cx="10515600" cy="1325563"/>
          </a:xfrm>
        </p:spPr>
        <p:txBody>
          <a:bodyPr/>
          <a:lstStyle/>
          <a:p>
            <a:r>
              <a:rPr lang="en-US" dirty="0"/>
              <a:t>Diode Models</a:t>
            </a:r>
          </a:p>
        </p:txBody>
      </p:sp>
      <p:sp>
        <p:nvSpPr>
          <p:cNvPr id="36" name="Freeform: Shape 35">
            <a:extLst>
              <a:ext uri="{FF2B5EF4-FFF2-40B4-BE49-F238E27FC236}">
                <a16:creationId xmlns:a16="http://schemas.microsoft.com/office/drawing/2014/main" id="{944130AF-D121-F1E2-6E35-75A43395E6FB}"/>
              </a:ext>
            </a:extLst>
          </p:cNvPr>
          <p:cNvSpPr/>
          <p:nvPr/>
        </p:nvSpPr>
        <p:spPr>
          <a:xfrm flipV="1">
            <a:off x="11208582" y="4335142"/>
            <a:ext cx="16272" cy="89042"/>
          </a:xfrm>
          <a:custGeom>
            <a:avLst/>
            <a:gdLst>
              <a:gd name="connsiteX0" fmla="*/ 0 w 16272"/>
              <a:gd name="connsiteY0" fmla="*/ 89042 h 89042"/>
              <a:gd name="connsiteX1" fmla="*/ 16272 w 16272"/>
              <a:gd name="connsiteY1" fmla="*/ 61589 h 89042"/>
              <a:gd name="connsiteX2" fmla="*/ 16270 w 16272"/>
              <a:gd name="connsiteY2" fmla="*/ 61589 h 89042"/>
              <a:gd name="connsiteX3" fmla="*/ 0 w 16272"/>
              <a:gd name="connsiteY3" fmla="*/ 0 h 89042"/>
              <a:gd name="connsiteX4" fmla="*/ 0 w 16272"/>
              <a:gd name="connsiteY4" fmla="*/ 89042 h 890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2" h="89042">
                <a:moveTo>
                  <a:pt x="0" y="89042"/>
                </a:moveTo>
                <a:lnTo>
                  <a:pt x="16272" y="61589"/>
                </a:lnTo>
                <a:lnTo>
                  <a:pt x="16270" y="61589"/>
                </a:lnTo>
                <a:lnTo>
                  <a:pt x="0" y="0"/>
                </a:lnTo>
                <a:lnTo>
                  <a:pt x="0" y="89042"/>
                </a:lnTo>
                <a:close/>
              </a:path>
            </a:pathLst>
          </a:custGeom>
          <a:solidFill>
            <a:srgbClr val="FF0000">
              <a:alpha val="21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rgbClr val="FF0000"/>
              </a:solidFill>
            </a:endParaRPr>
          </a:p>
        </p:txBody>
      </p:sp>
      <p:sp>
        <p:nvSpPr>
          <p:cNvPr id="11" name="TextBox 10">
            <a:extLst>
              <a:ext uri="{FF2B5EF4-FFF2-40B4-BE49-F238E27FC236}">
                <a16:creationId xmlns:a16="http://schemas.microsoft.com/office/drawing/2014/main" id="{C41DA063-BC03-6531-E0B3-A8AFEC97DF9C}"/>
              </a:ext>
            </a:extLst>
          </p:cNvPr>
          <p:cNvSpPr txBox="1"/>
          <p:nvPr/>
        </p:nvSpPr>
        <p:spPr>
          <a:xfrm>
            <a:off x="7558515" y="2014823"/>
            <a:ext cx="2249339" cy="369332"/>
          </a:xfrm>
          <a:prstGeom prst="rect">
            <a:avLst/>
          </a:prstGeom>
          <a:noFill/>
        </p:spPr>
        <p:txBody>
          <a:bodyPr wrap="square">
            <a:spAutoFit/>
          </a:bodyPr>
          <a:lstStyle/>
          <a:p>
            <a:r>
              <a:rPr lang="en-US" b="1" dirty="0">
                <a:solidFill>
                  <a:srgbClr val="FF0000"/>
                </a:solidFill>
              </a:rPr>
              <a:t>Forward Bias</a:t>
            </a:r>
          </a:p>
        </p:txBody>
      </p:sp>
      <p:sp>
        <p:nvSpPr>
          <p:cNvPr id="46" name="Rectangle 45">
            <a:extLst>
              <a:ext uri="{FF2B5EF4-FFF2-40B4-BE49-F238E27FC236}">
                <a16:creationId xmlns:a16="http://schemas.microsoft.com/office/drawing/2014/main" id="{2E17CBDA-EF46-6038-FA85-A2516A201956}"/>
              </a:ext>
            </a:extLst>
          </p:cNvPr>
          <p:cNvSpPr/>
          <p:nvPr/>
        </p:nvSpPr>
        <p:spPr>
          <a:xfrm>
            <a:off x="3864303" y="2523755"/>
            <a:ext cx="3365045" cy="3863295"/>
          </a:xfrm>
          <a:prstGeom prst="rect">
            <a:avLst/>
          </a:prstGeom>
          <a:solidFill>
            <a:srgbClr val="008000">
              <a:alpha val="24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DFF00BF2-7A0E-DFE4-1BCD-AB22F156384E}"/>
              </a:ext>
            </a:extLst>
          </p:cNvPr>
          <p:cNvSpPr/>
          <p:nvPr/>
        </p:nvSpPr>
        <p:spPr>
          <a:xfrm>
            <a:off x="7229348" y="2523755"/>
            <a:ext cx="3237474" cy="2942019"/>
          </a:xfrm>
          <a:prstGeom prst="rect">
            <a:avLst/>
          </a:prstGeom>
          <a:solidFill>
            <a:srgbClr val="FF0000">
              <a:alpha val="24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ABBE2ABB-C427-3E27-8C2C-B6C7BE61682C}"/>
                  </a:ext>
                </a:extLst>
              </p:cNvPr>
              <p:cNvSpPr txBox="1"/>
              <p:nvPr/>
            </p:nvSpPr>
            <p:spPr>
              <a:xfrm>
                <a:off x="7964643" y="3959666"/>
                <a:ext cx="1802866" cy="6127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𝐷𝑜</m:t>
                          </m:r>
                        </m:sub>
                      </m:sSub>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𝑚</m:t>
                          </m:r>
                        </m:den>
                      </m:f>
                    </m:oMath>
                  </m:oMathPara>
                </a14:m>
                <a:endParaRPr lang="en-US" dirty="0"/>
              </a:p>
            </p:txBody>
          </p:sp>
        </mc:Choice>
        <mc:Fallback xmlns="">
          <p:sp>
            <p:nvSpPr>
              <p:cNvPr id="2" name="TextBox 1">
                <a:extLst>
                  <a:ext uri="{FF2B5EF4-FFF2-40B4-BE49-F238E27FC236}">
                    <a16:creationId xmlns:a16="http://schemas.microsoft.com/office/drawing/2014/main" id="{ABBE2ABB-C427-3E27-8C2C-B6C7BE61682C}"/>
                  </a:ext>
                </a:extLst>
              </p:cNvPr>
              <p:cNvSpPr txBox="1">
                <a:spLocks noRot="1" noChangeAspect="1" noMove="1" noResize="1" noEditPoints="1" noAdjustHandles="1" noChangeArrowheads="1" noChangeShapeType="1" noTextEdit="1"/>
              </p:cNvSpPr>
              <p:nvPr/>
            </p:nvSpPr>
            <p:spPr>
              <a:xfrm>
                <a:off x="7964643" y="3959666"/>
                <a:ext cx="1802866" cy="6127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8734924-372C-BDDE-0193-96103F086A9A}"/>
                  </a:ext>
                </a:extLst>
              </p:cNvPr>
              <p:cNvSpPr txBox="1"/>
              <p:nvPr/>
            </p:nvSpPr>
            <p:spPr>
              <a:xfrm>
                <a:off x="3864303" y="5389397"/>
                <a:ext cx="1551963" cy="461665"/>
              </a:xfrm>
              <a:prstGeom prst="rect">
                <a:avLst/>
              </a:prstGeom>
              <a:solidFill>
                <a:srgbClr val="C2E1C2"/>
              </a:solidFill>
              <a:ln>
                <a:no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𝑦</m:t>
                      </m:r>
                      <m:r>
                        <a:rPr lang="en-US" sz="2400" b="0" i="1" smtClean="0">
                          <a:latin typeface="Cambria Math" panose="02040503050406030204" pitchFamily="18" charset="0"/>
                        </a:rPr>
                        <m:t>=0</m:t>
                      </m:r>
                    </m:oMath>
                  </m:oMathPara>
                </a14:m>
                <a:endParaRPr lang="en-US" sz="2400" dirty="0"/>
              </a:p>
            </p:txBody>
          </p:sp>
        </mc:Choice>
        <mc:Fallback xmlns="">
          <p:sp>
            <p:nvSpPr>
              <p:cNvPr id="3" name="TextBox 2">
                <a:extLst>
                  <a:ext uri="{FF2B5EF4-FFF2-40B4-BE49-F238E27FC236}">
                    <a16:creationId xmlns:a16="http://schemas.microsoft.com/office/drawing/2014/main" id="{A8734924-372C-BDDE-0193-96103F086A9A}"/>
                  </a:ext>
                </a:extLst>
              </p:cNvPr>
              <p:cNvSpPr txBox="1">
                <a:spLocks noRot="1" noChangeAspect="1" noMove="1" noResize="1" noEditPoints="1" noAdjustHandles="1" noChangeArrowheads="1" noChangeShapeType="1" noTextEdit="1"/>
              </p:cNvSpPr>
              <p:nvPr/>
            </p:nvSpPr>
            <p:spPr>
              <a:xfrm>
                <a:off x="3864303" y="5389397"/>
                <a:ext cx="1551963" cy="461665"/>
              </a:xfrm>
              <a:prstGeom prst="rect">
                <a:avLst/>
              </a:prstGeom>
              <a:blipFill>
                <a:blip r:embed="rId9"/>
                <a:stretch>
                  <a:fillRect b="-13158"/>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AA41A8A7-3912-BD28-F545-61A35E6A89DC}"/>
                  </a:ext>
                </a:extLst>
              </p:cNvPr>
              <p:cNvSpPr txBox="1"/>
              <p:nvPr/>
            </p:nvSpPr>
            <p:spPr>
              <a:xfrm>
                <a:off x="7932222" y="4785326"/>
                <a:ext cx="222041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𝑚</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 −</m:t>
                          </m:r>
                          <m:r>
                            <a:rPr lang="en-US" b="0" i="1" smtClean="0">
                              <a:latin typeface="Cambria Math" panose="02040503050406030204" pitchFamily="18" charset="0"/>
                            </a:rPr>
                            <m:t>𝑚</m:t>
                          </m:r>
                          <m:r>
                            <a:rPr lang="en-US" b="0" i="1" smtClean="0">
                              <a:latin typeface="Cambria Math" panose="02040503050406030204" pitchFamily="18" charset="0"/>
                            </a:rPr>
                            <m:t>⋅</m:t>
                          </m:r>
                          <m:r>
                            <a:rPr lang="en-US" b="0" i="1" smtClean="0">
                              <a:latin typeface="Cambria Math" panose="02040503050406030204" pitchFamily="18" charset="0"/>
                            </a:rPr>
                            <m:t>𝑉</m:t>
                          </m:r>
                        </m:e>
                        <m:sub>
                          <m:r>
                            <a:rPr lang="en-US" b="0" i="1" smtClean="0">
                              <a:latin typeface="Cambria Math" panose="02040503050406030204" pitchFamily="18" charset="0"/>
                            </a:rPr>
                            <m:t>𝐷𝑜</m:t>
                          </m:r>
                        </m:sub>
                      </m:sSub>
                    </m:oMath>
                  </m:oMathPara>
                </a14:m>
                <a:endParaRPr lang="en-US" dirty="0"/>
              </a:p>
            </p:txBody>
          </p:sp>
        </mc:Choice>
        <mc:Fallback xmlns="">
          <p:sp>
            <p:nvSpPr>
              <p:cNvPr id="4" name="TextBox 3">
                <a:extLst>
                  <a:ext uri="{FF2B5EF4-FFF2-40B4-BE49-F238E27FC236}">
                    <a16:creationId xmlns:a16="http://schemas.microsoft.com/office/drawing/2014/main" id="{AA41A8A7-3912-BD28-F545-61A35E6A89DC}"/>
                  </a:ext>
                </a:extLst>
              </p:cNvPr>
              <p:cNvSpPr txBox="1">
                <a:spLocks noRot="1" noChangeAspect="1" noMove="1" noResize="1" noEditPoints="1" noAdjustHandles="1" noChangeArrowheads="1" noChangeShapeType="1" noTextEdit="1"/>
              </p:cNvSpPr>
              <p:nvPr/>
            </p:nvSpPr>
            <p:spPr>
              <a:xfrm>
                <a:off x="7932222" y="4785326"/>
                <a:ext cx="2220415" cy="369332"/>
              </a:xfrm>
              <a:prstGeom prst="rect">
                <a:avLst/>
              </a:prstGeom>
              <a:blipFill>
                <a:blip r:embed="rId10"/>
                <a:stretch>
                  <a:fillRect b="-6557"/>
                </a:stretch>
              </a:blipFill>
            </p:spPr>
            <p:txBody>
              <a:bodyPr/>
              <a:lstStyle/>
              <a:p>
                <a:r>
                  <a:rPr lang="en-US">
                    <a:noFill/>
                  </a:rPr>
                  <a:t> </a:t>
                </a:r>
              </a:p>
            </p:txBody>
          </p:sp>
        </mc:Fallback>
      </mc:AlternateContent>
      <p:grpSp>
        <p:nvGrpSpPr>
          <p:cNvPr id="8" name="Group 7">
            <a:extLst>
              <a:ext uri="{FF2B5EF4-FFF2-40B4-BE49-F238E27FC236}">
                <a16:creationId xmlns:a16="http://schemas.microsoft.com/office/drawing/2014/main" id="{1B7D4389-9790-05A9-ED99-688203590DD9}"/>
              </a:ext>
            </a:extLst>
          </p:cNvPr>
          <p:cNvGrpSpPr/>
          <p:nvPr/>
        </p:nvGrpSpPr>
        <p:grpSpPr>
          <a:xfrm>
            <a:off x="7149670" y="4025116"/>
            <a:ext cx="464040" cy="1508760"/>
            <a:chOff x="7149670" y="4025116"/>
            <a:chExt cx="464040" cy="1508760"/>
          </a:xfrm>
        </p:grpSpPr>
        <mc:AlternateContent xmlns:mc="http://schemas.openxmlformats.org/markup-compatibility/2006" xmlns:p14="http://schemas.microsoft.com/office/powerpoint/2010/main">
          <mc:Choice Requires="p14">
            <p:contentPart p14:bwMode="auto" r:id="rId11">
              <p14:nvContentPartPr>
                <p14:cNvPr id="7" name="Ink 6">
                  <a:extLst>
                    <a:ext uri="{FF2B5EF4-FFF2-40B4-BE49-F238E27FC236}">
                      <a16:creationId xmlns:a16="http://schemas.microsoft.com/office/drawing/2014/main" id="{2539D654-B1CE-E2B3-DDE5-F5C42CD63758}"/>
                    </a:ext>
                  </a:extLst>
                </p14:cNvPr>
                <p14:cNvContentPartPr/>
                <p14:nvPr/>
              </p14:nvContentPartPr>
              <p14:xfrm>
                <a:off x="7149670" y="5390956"/>
                <a:ext cx="233640" cy="142920"/>
              </p14:xfrm>
            </p:contentPart>
          </mc:Choice>
          <mc:Fallback xmlns="">
            <p:pic>
              <p:nvPicPr>
                <p:cNvPr id="7" name="Ink 6">
                  <a:extLst>
                    <a:ext uri="{FF2B5EF4-FFF2-40B4-BE49-F238E27FC236}">
                      <a16:creationId xmlns:a16="http://schemas.microsoft.com/office/drawing/2014/main" id="{2539D654-B1CE-E2B3-DDE5-F5C42CD63758}"/>
                    </a:ext>
                  </a:extLst>
                </p:cNvPr>
                <p:cNvPicPr/>
                <p:nvPr/>
              </p:nvPicPr>
              <p:blipFill>
                <a:blip r:embed="rId12"/>
                <a:stretch>
                  <a:fillRect/>
                </a:stretch>
              </p:blipFill>
              <p:spPr>
                <a:xfrm>
                  <a:off x="7134190" y="5375476"/>
                  <a:ext cx="264240" cy="1735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2" name="Ink 11">
                  <a:extLst>
                    <a:ext uri="{FF2B5EF4-FFF2-40B4-BE49-F238E27FC236}">
                      <a16:creationId xmlns:a16="http://schemas.microsoft.com/office/drawing/2014/main" id="{B6903479-7D7B-A383-BF68-DC1660E63DEC}"/>
                    </a:ext>
                  </a:extLst>
                </p14:cNvPr>
                <p14:cNvContentPartPr/>
                <p14:nvPr/>
              </p14:nvContentPartPr>
              <p14:xfrm>
                <a:off x="7588510" y="4025116"/>
                <a:ext cx="360" cy="1105920"/>
              </p14:xfrm>
            </p:contentPart>
          </mc:Choice>
          <mc:Fallback xmlns="">
            <p:pic>
              <p:nvPicPr>
                <p:cNvPr id="12" name="Ink 11">
                  <a:extLst>
                    <a:ext uri="{FF2B5EF4-FFF2-40B4-BE49-F238E27FC236}">
                      <a16:creationId xmlns:a16="http://schemas.microsoft.com/office/drawing/2014/main" id="{B6903479-7D7B-A383-BF68-DC1660E63DEC}"/>
                    </a:ext>
                  </a:extLst>
                </p:cNvPr>
                <p:cNvPicPr/>
                <p:nvPr/>
              </p:nvPicPr>
              <p:blipFill>
                <a:blip r:embed="rId14"/>
                <a:stretch>
                  <a:fillRect/>
                </a:stretch>
              </p:blipFill>
              <p:spPr>
                <a:xfrm>
                  <a:off x="7579510" y="4016116"/>
                  <a:ext cx="18000" cy="11235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3" name="Ink 12">
                  <a:extLst>
                    <a:ext uri="{FF2B5EF4-FFF2-40B4-BE49-F238E27FC236}">
                      <a16:creationId xmlns:a16="http://schemas.microsoft.com/office/drawing/2014/main" id="{16371E31-32EF-111C-1F3D-ECB74C1C9853}"/>
                    </a:ext>
                  </a:extLst>
                </p14:cNvPr>
                <p14:cNvContentPartPr/>
                <p14:nvPr/>
              </p14:nvContentPartPr>
              <p14:xfrm>
                <a:off x="7317070" y="5128516"/>
                <a:ext cx="296640" cy="360"/>
              </p14:xfrm>
            </p:contentPart>
          </mc:Choice>
          <mc:Fallback xmlns="">
            <p:pic>
              <p:nvPicPr>
                <p:cNvPr id="13" name="Ink 12">
                  <a:extLst>
                    <a:ext uri="{FF2B5EF4-FFF2-40B4-BE49-F238E27FC236}">
                      <a16:creationId xmlns:a16="http://schemas.microsoft.com/office/drawing/2014/main" id="{16371E31-32EF-111C-1F3D-ECB74C1C9853}"/>
                    </a:ext>
                  </a:extLst>
                </p:cNvPr>
                <p:cNvPicPr/>
                <p:nvPr/>
              </p:nvPicPr>
              <p:blipFill>
                <a:blip r:embed="rId16"/>
                <a:stretch>
                  <a:fillRect/>
                </a:stretch>
              </p:blipFill>
              <p:spPr>
                <a:xfrm>
                  <a:off x="7308070" y="5119516"/>
                  <a:ext cx="314280" cy="18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
            <p14:nvContentPartPr>
              <p14:cNvPr id="29" name="Ink 29">
                <a:extLst>
                  <a:ext uri="{FF2B5EF4-FFF2-40B4-BE49-F238E27FC236}">
                    <a16:creationId xmlns:a16="http://schemas.microsoft.com/office/drawing/2014/main" id="{4E6DD8BB-3040-ABAF-12DF-E7F84C29E392}"/>
                  </a:ext>
                </a:extLst>
              </p14:cNvPr>
              <p14:cNvContentPartPr/>
              <p14:nvPr/>
            </p14:nvContentPartPr>
            <p14:xfrm>
              <a:off x="7692910" y="4584556"/>
              <a:ext cx="930600" cy="293760"/>
            </p14:xfrm>
          </p:contentPart>
        </mc:Choice>
        <mc:Fallback xmlns="">
          <p:pic>
            <p:nvPicPr>
              <p:cNvPr id="29" name="Ink 29">
                <a:extLst>
                  <a:ext uri="{FF2B5EF4-FFF2-40B4-BE49-F238E27FC236}">
                    <a16:creationId xmlns:a16="http://schemas.microsoft.com/office/drawing/2014/main" id="{4E6DD8BB-3040-ABAF-12DF-E7F84C29E392}"/>
                  </a:ext>
                </a:extLst>
              </p:cNvPr>
              <p:cNvPicPr/>
              <p:nvPr/>
            </p:nvPicPr>
            <p:blipFill>
              <a:blip r:embed="rId18"/>
              <a:stretch>
                <a:fillRect/>
              </a:stretch>
            </p:blipFill>
            <p:spPr>
              <a:xfrm>
                <a:off x="7683907" y="4575567"/>
                <a:ext cx="948247" cy="311378"/>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30" name="Ink 29">
                <a:extLst>
                  <a:ext uri="{FF2B5EF4-FFF2-40B4-BE49-F238E27FC236}">
                    <a16:creationId xmlns:a16="http://schemas.microsoft.com/office/drawing/2014/main" id="{E503443E-B1EB-85B5-847D-8C21C4ABE92A}"/>
                  </a:ext>
                </a:extLst>
              </p14:cNvPr>
              <p14:cNvContentPartPr/>
              <p14:nvPr/>
            </p14:nvContentPartPr>
            <p14:xfrm>
              <a:off x="8510470" y="4779316"/>
              <a:ext cx="85320" cy="30600"/>
            </p14:xfrm>
          </p:contentPart>
        </mc:Choice>
        <mc:Fallback xmlns="">
          <p:pic>
            <p:nvPicPr>
              <p:cNvPr id="30" name="Ink 29">
                <a:extLst>
                  <a:ext uri="{FF2B5EF4-FFF2-40B4-BE49-F238E27FC236}">
                    <a16:creationId xmlns:a16="http://schemas.microsoft.com/office/drawing/2014/main" id="{E503443E-B1EB-85B5-847D-8C21C4ABE92A}"/>
                  </a:ext>
                </a:extLst>
              </p:cNvPr>
              <p:cNvPicPr/>
              <p:nvPr/>
            </p:nvPicPr>
            <p:blipFill>
              <a:blip r:embed="rId20"/>
              <a:stretch>
                <a:fillRect/>
              </a:stretch>
            </p:blipFill>
            <p:spPr>
              <a:xfrm>
                <a:off x="8501470" y="4770316"/>
                <a:ext cx="102960" cy="482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34" name="Ink 34">
                <a:extLst>
                  <a:ext uri="{FF2B5EF4-FFF2-40B4-BE49-F238E27FC236}">
                    <a16:creationId xmlns:a16="http://schemas.microsoft.com/office/drawing/2014/main" id="{43290AFF-1EC5-A0EB-6DA2-6BB414F11FEE}"/>
                  </a:ext>
                </a:extLst>
              </p14:cNvPr>
              <p14:cNvContentPartPr/>
              <p14:nvPr/>
            </p14:nvContentPartPr>
            <p14:xfrm>
              <a:off x="8664393" y="4595554"/>
              <a:ext cx="348480" cy="239040"/>
            </p14:xfrm>
          </p:contentPart>
        </mc:Choice>
        <mc:Fallback xmlns="">
          <p:pic>
            <p:nvPicPr>
              <p:cNvPr id="34" name="Ink 34">
                <a:extLst>
                  <a:ext uri="{FF2B5EF4-FFF2-40B4-BE49-F238E27FC236}">
                    <a16:creationId xmlns:a16="http://schemas.microsoft.com/office/drawing/2014/main" id="{43290AFF-1EC5-A0EB-6DA2-6BB414F11FEE}"/>
                  </a:ext>
                </a:extLst>
              </p:cNvPr>
              <p:cNvPicPr/>
              <p:nvPr/>
            </p:nvPicPr>
            <p:blipFill>
              <a:blip r:embed="rId22"/>
              <a:stretch>
                <a:fillRect/>
              </a:stretch>
            </p:blipFill>
            <p:spPr>
              <a:xfrm>
                <a:off x="8655402" y="4586554"/>
                <a:ext cx="366102" cy="2566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40" name="Ink 40">
                <a:extLst>
                  <a:ext uri="{FF2B5EF4-FFF2-40B4-BE49-F238E27FC236}">
                    <a16:creationId xmlns:a16="http://schemas.microsoft.com/office/drawing/2014/main" id="{D7A7D86D-E453-B727-DDA1-E1D69B9EC4BE}"/>
                  </a:ext>
                </a:extLst>
              </p14:cNvPr>
              <p14:cNvContentPartPr/>
              <p14:nvPr/>
            </p14:nvContentPartPr>
            <p14:xfrm>
              <a:off x="6170472" y="5279628"/>
              <a:ext cx="989280" cy="127440"/>
            </p14:xfrm>
          </p:contentPart>
        </mc:Choice>
        <mc:Fallback xmlns="">
          <p:pic>
            <p:nvPicPr>
              <p:cNvPr id="40" name="Ink 40">
                <a:extLst>
                  <a:ext uri="{FF2B5EF4-FFF2-40B4-BE49-F238E27FC236}">
                    <a16:creationId xmlns:a16="http://schemas.microsoft.com/office/drawing/2014/main" id="{D7A7D86D-E453-B727-DDA1-E1D69B9EC4BE}"/>
                  </a:ext>
                </a:extLst>
              </p:cNvPr>
              <p:cNvPicPr/>
              <p:nvPr/>
            </p:nvPicPr>
            <p:blipFill>
              <a:blip r:embed="rId24"/>
              <a:stretch>
                <a:fillRect/>
              </a:stretch>
            </p:blipFill>
            <p:spPr>
              <a:xfrm>
                <a:off x="6154986" y="5264148"/>
                <a:ext cx="1019891" cy="1580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41" name="Ink 40">
                <a:extLst>
                  <a:ext uri="{FF2B5EF4-FFF2-40B4-BE49-F238E27FC236}">
                    <a16:creationId xmlns:a16="http://schemas.microsoft.com/office/drawing/2014/main" id="{C940DA4D-F527-5BA8-4C1E-C7F9034CA904}"/>
                  </a:ext>
                </a:extLst>
              </p14:cNvPr>
              <p14:cNvContentPartPr/>
              <p14:nvPr/>
            </p14:nvContentPartPr>
            <p14:xfrm>
              <a:off x="6149232" y="5247948"/>
              <a:ext cx="95400" cy="148320"/>
            </p14:xfrm>
          </p:contentPart>
        </mc:Choice>
        <mc:Fallback xmlns="">
          <p:pic>
            <p:nvPicPr>
              <p:cNvPr id="41" name="Ink 40">
                <a:extLst>
                  <a:ext uri="{FF2B5EF4-FFF2-40B4-BE49-F238E27FC236}">
                    <a16:creationId xmlns:a16="http://schemas.microsoft.com/office/drawing/2014/main" id="{C940DA4D-F527-5BA8-4C1E-C7F9034CA904}"/>
                  </a:ext>
                </a:extLst>
              </p:cNvPr>
              <p:cNvPicPr/>
              <p:nvPr/>
            </p:nvPicPr>
            <p:blipFill>
              <a:blip r:embed="rId26"/>
              <a:stretch>
                <a:fillRect/>
              </a:stretch>
            </p:blipFill>
            <p:spPr>
              <a:xfrm>
                <a:off x="6133752" y="5232468"/>
                <a:ext cx="126000" cy="17892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45" name="Ink 47">
                <a:extLst>
                  <a:ext uri="{FF2B5EF4-FFF2-40B4-BE49-F238E27FC236}">
                    <a16:creationId xmlns:a16="http://schemas.microsoft.com/office/drawing/2014/main" id="{9FBBC37A-0F60-FDD7-8577-F0B67058B83D}"/>
                  </a:ext>
                </a:extLst>
              </p14:cNvPr>
              <p14:cNvContentPartPr/>
              <p14:nvPr/>
            </p14:nvContentPartPr>
            <p14:xfrm>
              <a:off x="6572592" y="3666828"/>
              <a:ext cx="1993680" cy="1560240"/>
            </p14:xfrm>
          </p:contentPart>
        </mc:Choice>
        <mc:Fallback xmlns="">
          <p:pic>
            <p:nvPicPr>
              <p:cNvPr id="45" name="Ink 47">
                <a:extLst>
                  <a:ext uri="{FF2B5EF4-FFF2-40B4-BE49-F238E27FC236}">
                    <a16:creationId xmlns:a16="http://schemas.microsoft.com/office/drawing/2014/main" id="{9FBBC37A-0F60-FDD7-8577-F0B67058B83D}"/>
                  </a:ext>
                </a:extLst>
              </p:cNvPr>
              <p:cNvPicPr/>
              <p:nvPr/>
            </p:nvPicPr>
            <p:blipFill>
              <a:blip r:embed="rId28"/>
              <a:stretch>
                <a:fillRect/>
              </a:stretch>
            </p:blipFill>
            <p:spPr>
              <a:xfrm>
                <a:off x="6557112" y="3651348"/>
                <a:ext cx="2024280" cy="1590840"/>
              </a:xfrm>
              <a:prstGeom prst="rect">
                <a:avLst/>
              </a:prstGeom>
            </p:spPr>
          </p:pic>
        </mc:Fallback>
      </mc:AlternateContent>
    </p:spTree>
    <p:extLst>
      <p:ext uri="{BB962C8B-B14F-4D97-AF65-F5344CB8AC3E}">
        <p14:creationId xmlns:p14="http://schemas.microsoft.com/office/powerpoint/2010/main" val="24646120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childTnLst>
                          </p:cTn>
                        </p:par>
                      </p:childTnLst>
                    </p:cTn>
                  </p:par>
                  <p:par>
                    <p:cTn id="8" fill="hold">
                      <p:stCondLst>
                        <p:cond delay="indefinite"/>
                      </p:stCondLst>
                      <p:childTnLst>
                        <p:par>
                          <p:cTn id="9" fill="hold">
                            <p:stCondLst>
                              <p:cond delay="0"/>
                            </p:stCondLst>
                            <p:childTnLst>
                              <p:par>
                                <p:cTn id="10" presetID="63" presetClass="entr" presetSubtype="0" fill="hold" nodeType="clickEffect">
                                  <p:stCondLst>
                                    <p:cond delay="0"/>
                                  </p:stCondLst>
                                  <p:childTnLst>
                                    <p:set>
                                      <p:cBhvr>
                                        <p:cTn id="11" dur="1" fill="hold">
                                          <p:stCondLst>
                                            <p:cond delay="0"/>
                                          </p:stCondLst>
                                        </p:cTn>
                                        <p:tgtEl>
                                          <p:spTgt spid="45"/>
                                        </p:tgtEl>
                                        <p:attrNameLst>
                                          <p:attrName>style.visibility</p:attrName>
                                        </p:attrNameLst>
                                      </p:cBhvr>
                                      <p:to>
                                        <p:strVal val="visible"/>
                                      </p:to>
                                    </p:set>
                                    <p:anim calcmode="lin" valueType="num">
                                      <p:cBhvr>
                                        <p:cTn id="12" dur="2000" fill="hold"/>
                                        <p:tgtEl>
                                          <p:spTgt spid="45"/>
                                        </p:tgtEl>
                                        <p:attrNameLst>
                                          <p:attrName>drawProgress</p:attrName>
                                        </p:attrNameLst>
                                      </p:cBhvr>
                                      <p:tavLst>
                                        <p:tav tm="0">
                                          <p:val>
                                            <p:fltVal val="0"/>
                                          </p:val>
                                        </p:tav>
                                        <p:tav tm="100000">
                                          <p:val>
                                            <p:fltVal val="1"/>
                                          </p:val>
                                        </p:tav>
                                      </p:tavLst>
                                    </p:anim>
                                  </p:childTnLst>
                                </p:cTn>
                              </p:par>
                              <p:par>
                                <p:cTn id="13" presetID="63" presetClass="entr" presetSubtype="0" fill="hold" nodeType="withEffect">
                                  <p:stCondLst>
                                    <p:cond delay="0"/>
                                  </p:stCondLst>
                                  <p:childTnLst>
                                    <p:set>
                                      <p:cBhvr>
                                        <p:cTn id="14" dur="1" fill="hold">
                                          <p:stCondLst>
                                            <p:cond delay="0"/>
                                          </p:stCondLst>
                                        </p:cTn>
                                        <p:tgtEl>
                                          <p:spTgt spid="40"/>
                                        </p:tgtEl>
                                        <p:attrNameLst>
                                          <p:attrName>style.visibility</p:attrName>
                                        </p:attrNameLst>
                                      </p:cBhvr>
                                      <p:to>
                                        <p:strVal val="visible"/>
                                      </p:to>
                                    </p:set>
                                    <p:anim calcmode="lin" valueType="num">
                                      <p:cBhvr>
                                        <p:cTn id="15" dur="2000" fill="hold"/>
                                        <p:tgtEl>
                                          <p:spTgt spid="40"/>
                                        </p:tgtEl>
                                        <p:attrNameLst>
                                          <p:attrName>drawProgress</p:attrName>
                                        </p:attrNameLst>
                                      </p:cBhvr>
                                      <p:tavLst>
                                        <p:tav tm="0">
                                          <p:val>
                                            <p:fltVal val="0"/>
                                          </p:val>
                                        </p:tav>
                                        <p:tav tm="100000">
                                          <p:val>
                                            <p:fltVal val="1"/>
                                          </p:val>
                                        </p:tav>
                                      </p:tavLst>
                                    </p:anim>
                                  </p:childTnLst>
                                </p:cTn>
                              </p:par>
                              <p:par>
                                <p:cTn id="16" presetID="63" presetClass="entr" presetSubtype="0" fill="hold" nodeType="withEffect">
                                  <p:stCondLst>
                                    <p:cond delay="0"/>
                                  </p:stCondLst>
                                  <p:childTnLst>
                                    <p:set>
                                      <p:cBhvr>
                                        <p:cTn id="17" dur="1" fill="hold">
                                          <p:stCondLst>
                                            <p:cond delay="0"/>
                                          </p:stCondLst>
                                        </p:cTn>
                                        <p:tgtEl>
                                          <p:spTgt spid="41"/>
                                        </p:tgtEl>
                                        <p:attrNameLst>
                                          <p:attrName>style.visibility</p:attrName>
                                        </p:attrNameLst>
                                      </p:cBhvr>
                                      <p:to>
                                        <p:strVal val="visible"/>
                                      </p:to>
                                    </p:set>
                                    <p:anim calcmode="lin" valueType="num">
                                      <p:cBhvr>
                                        <p:cTn id="18" dur="2000" fill="hold"/>
                                        <p:tgtEl>
                                          <p:spTgt spid="41"/>
                                        </p:tgtEl>
                                        <p:attrNameLst>
                                          <p:attrName>drawProgress</p:attrName>
                                        </p:attrNameLst>
                                      </p:cBhvr>
                                      <p:tavLst>
                                        <p:tav tm="0">
                                          <p:val>
                                            <p:fltVal val="0"/>
                                          </p:val>
                                        </p:tav>
                                        <p:tav tm="100000">
                                          <p:val>
                                            <p:fltVal val="1"/>
                                          </p:val>
                                        </p:tav>
                                      </p:tavLst>
                                    </p:anim>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grpId="0" nodeType="clickEffect">
                                  <p:stCondLst>
                                    <p:cond delay="0"/>
                                  </p:stCondLst>
                                  <p:childTnLst>
                                    <p:animEffect transition="out" filter="fade">
                                      <p:cBhvr>
                                        <p:cTn id="22" dur="500"/>
                                        <p:tgtEl>
                                          <p:spTgt spid="2"/>
                                        </p:tgtEl>
                                      </p:cBhvr>
                                    </p:animEffect>
                                    <p:set>
                                      <p:cBhvr>
                                        <p:cTn id="23" dur="1" fill="hold">
                                          <p:stCondLst>
                                            <p:cond delay="499"/>
                                          </p:stCondLst>
                                        </p:cTn>
                                        <p:tgtEl>
                                          <p:spTgt spid="2"/>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63" presetClass="entr" presetSubtype="0" fill="hold" nodeType="clickEffect">
                                  <p:stCondLst>
                                    <p:cond delay="0"/>
                                  </p:stCondLst>
                                  <p:childTnLst>
                                    <p:set>
                                      <p:cBhvr>
                                        <p:cTn id="27" dur="1" fill="hold">
                                          <p:stCondLst>
                                            <p:cond delay="0"/>
                                          </p:stCondLst>
                                        </p:cTn>
                                        <p:tgtEl>
                                          <p:spTgt spid="29"/>
                                        </p:tgtEl>
                                        <p:attrNameLst>
                                          <p:attrName>style.visibility</p:attrName>
                                        </p:attrNameLst>
                                      </p:cBhvr>
                                      <p:to>
                                        <p:strVal val="visible"/>
                                      </p:to>
                                    </p:set>
                                    <p:anim calcmode="lin" valueType="num">
                                      <p:cBhvr>
                                        <p:cTn id="28" dur="2000" fill="hold"/>
                                        <p:tgtEl>
                                          <p:spTgt spid="29"/>
                                        </p:tgtEl>
                                        <p:attrNameLst>
                                          <p:attrName>drawProgress</p:attrName>
                                        </p:attrNameLst>
                                      </p:cBhvr>
                                      <p:tavLst>
                                        <p:tav tm="0">
                                          <p:val>
                                            <p:fltVal val="0"/>
                                          </p:val>
                                        </p:tav>
                                        <p:tav tm="100000">
                                          <p:val>
                                            <p:fltVal val="1"/>
                                          </p:val>
                                        </p:tav>
                                      </p:tavLst>
                                    </p:anim>
                                  </p:childTnLst>
                                </p:cTn>
                              </p:par>
                              <p:par>
                                <p:cTn id="29" presetID="63" presetClass="entr" presetSubtype="0" fill="hold" nodeType="with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p:cTn id="31" dur="2000" fill="hold"/>
                                        <p:tgtEl>
                                          <p:spTgt spid="8"/>
                                        </p:tgtEl>
                                        <p:attrNameLst>
                                          <p:attrName>drawProgress</p:attrName>
                                        </p:attrNameLst>
                                      </p:cBhvr>
                                      <p:tavLst>
                                        <p:tav tm="0">
                                          <p:val>
                                            <p:fltVal val="0"/>
                                          </p:val>
                                        </p:tav>
                                        <p:tav tm="100000">
                                          <p:val>
                                            <p:fltVal val="1"/>
                                          </p:val>
                                        </p:tav>
                                      </p:tavLst>
                                    </p:anim>
                                  </p:childTnLst>
                                </p:cTn>
                              </p:par>
                              <p:par>
                                <p:cTn id="32" presetID="63" presetClass="entr" presetSubtype="0" fill="hold" nodeType="withEffect">
                                  <p:stCondLst>
                                    <p:cond delay="0"/>
                                  </p:stCondLst>
                                  <p:childTnLst>
                                    <p:set>
                                      <p:cBhvr>
                                        <p:cTn id="33" dur="1" fill="hold">
                                          <p:stCondLst>
                                            <p:cond delay="0"/>
                                          </p:stCondLst>
                                        </p:cTn>
                                        <p:tgtEl>
                                          <p:spTgt spid="34"/>
                                        </p:tgtEl>
                                        <p:attrNameLst>
                                          <p:attrName>style.visibility</p:attrName>
                                        </p:attrNameLst>
                                      </p:cBhvr>
                                      <p:to>
                                        <p:strVal val="visible"/>
                                      </p:to>
                                    </p:set>
                                    <p:anim calcmode="lin" valueType="num">
                                      <p:cBhvr>
                                        <p:cTn id="34" dur="2000" fill="hold"/>
                                        <p:tgtEl>
                                          <p:spTgt spid="34"/>
                                        </p:tgtEl>
                                        <p:attrNameLst>
                                          <p:attrName>drawProgress</p:attrName>
                                        </p:attrNameLst>
                                      </p:cBhvr>
                                      <p:tavLst>
                                        <p:tav tm="0">
                                          <p:val>
                                            <p:fltVal val="0"/>
                                          </p:val>
                                        </p:tav>
                                        <p:tav tm="100000">
                                          <p:val>
                                            <p:fltVal val="1"/>
                                          </p:val>
                                        </p:tav>
                                      </p:tavLst>
                                    </p:anim>
                                  </p:childTnLst>
                                </p:cTn>
                              </p:par>
                              <p:par>
                                <p:cTn id="35" presetID="63" presetClass="entr" presetSubtype="0" fill="hold" nodeType="withEffect">
                                  <p:stCondLst>
                                    <p:cond delay="0"/>
                                  </p:stCondLst>
                                  <p:childTnLst>
                                    <p:set>
                                      <p:cBhvr>
                                        <p:cTn id="36" dur="1" fill="hold">
                                          <p:stCondLst>
                                            <p:cond delay="0"/>
                                          </p:stCondLst>
                                        </p:cTn>
                                        <p:tgtEl>
                                          <p:spTgt spid="30"/>
                                        </p:tgtEl>
                                        <p:attrNameLst>
                                          <p:attrName>style.visibility</p:attrName>
                                        </p:attrNameLst>
                                      </p:cBhvr>
                                      <p:to>
                                        <p:strVal val="visible"/>
                                      </p:to>
                                    </p:set>
                                    <p:anim calcmode="lin" valueType="num">
                                      <p:cBhvr>
                                        <p:cTn id="37" dur="2000" fill="hold"/>
                                        <p:tgtEl>
                                          <p:spTgt spid="30"/>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2"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9EED45F9-CC3C-B5ED-BC94-A7BAF5035E9E}"/>
              </a:ext>
            </a:extLst>
          </p:cNvPr>
          <p:cNvPicPr>
            <a:picLocks noChangeAspect="1"/>
          </p:cNvPicPr>
          <p:nvPr/>
        </p:nvPicPr>
        <p:blipFill rotWithShape="1">
          <a:blip r:embed="rId2">
            <a:extLst>
              <a:ext uri="{28A0092B-C50C-407E-A947-70E740481C1C}">
                <a14:useLocalDpi xmlns:a14="http://schemas.microsoft.com/office/drawing/2010/main" val="0"/>
              </a:ext>
            </a:extLst>
          </a:blip>
          <a:srcRect l="10610" t="21897" r="18991" b="57429"/>
          <a:stretch/>
        </p:blipFill>
        <p:spPr>
          <a:xfrm>
            <a:off x="1045030" y="3908312"/>
            <a:ext cx="5533570" cy="1131067"/>
          </a:xfrm>
          <a:prstGeom prst="rect">
            <a:avLst/>
          </a:prstGeom>
        </p:spPr>
      </p:pic>
      <p:pic>
        <p:nvPicPr>
          <p:cNvPr id="15" name="Picture 14">
            <a:extLst>
              <a:ext uri="{FF2B5EF4-FFF2-40B4-BE49-F238E27FC236}">
                <a16:creationId xmlns:a16="http://schemas.microsoft.com/office/drawing/2014/main" id="{DACE2632-34FE-E68C-567E-1D7F4EF07D06}"/>
              </a:ext>
            </a:extLst>
          </p:cNvPr>
          <p:cNvPicPr>
            <a:picLocks noChangeAspect="1"/>
          </p:cNvPicPr>
          <p:nvPr/>
        </p:nvPicPr>
        <p:blipFill>
          <a:blip r:embed="rId3"/>
          <a:stretch>
            <a:fillRect/>
          </a:stretch>
        </p:blipFill>
        <p:spPr>
          <a:xfrm>
            <a:off x="1767461" y="2384155"/>
            <a:ext cx="3675047" cy="1672019"/>
          </a:xfrm>
          <a:prstGeom prst="rect">
            <a:avLst/>
          </a:prstGeom>
        </p:spPr>
      </p:pic>
      <p:pic>
        <p:nvPicPr>
          <p:cNvPr id="6" name="Picture 5">
            <a:extLst>
              <a:ext uri="{FF2B5EF4-FFF2-40B4-BE49-F238E27FC236}">
                <a16:creationId xmlns:a16="http://schemas.microsoft.com/office/drawing/2014/main" id="{FA669186-C6A9-62EF-5060-304C652BD61F}"/>
              </a:ext>
            </a:extLst>
          </p:cNvPr>
          <p:cNvPicPr>
            <a:picLocks noChangeAspect="1"/>
          </p:cNvPicPr>
          <p:nvPr/>
        </p:nvPicPr>
        <p:blipFill>
          <a:blip r:embed="rId4"/>
          <a:stretch>
            <a:fillRect/>
          </a:stretch>
        </p:blipFill>
        <p:spPr>
          <a:xfrm>
            <a:off x="6795172" y="1605943"/>
            <a:ext cx="4133928" cy="2912936"/>
          </a:xfrm>
          <a:prstGeom prst="rect">
            <a:avLst/>
          </a:prstGeom>
        </p:spPr>
      </p:pic>
      <p:sp>
        <p:nvSpPr>
          <p:cNvPr id="19" name="TextBox 18">
            <a:extLst>
              <a:ext uri="{FF2B5EF4-FFF2-40B4-BE49-F238E27FC236}">
                <a16:creationId xmlns:a16="http://schemas.microsoft.com/office/drawing/2014/main" id="{5926DC6D-B3DB-637A-5339-CD0AD3DCB3A2}"/>
              </a:ext>
            </a:extLst>
          </p:cNvPr>
          <p:cNvSpPr txBox="1"/>
          <p:nvPr/>
        </p:nvSpPr>
        <p:spPr>
          <a:xfrm>
            <a:off x="838200" y="1922490"/>
            <a:ext cx="5533571" cy="461665"/>
          </a:xfrm>
          <a:prstGeom prst="rect">
            <a:avLst/>
          </a:prstGeom>
          <a:ln w="50800" cap="rnd">
            <a:round/>
          </a:ln>
        </p:spPr>
        <p:style>
          <a:lnRef idx="2">
            <a:schemeClr val="dk1"/>
          </a:lnRef>
          <a:fillRef idx="1">
            <a:schemeClr val="lt1"/>
          </a:fillRef>
          <a:effectRef idx="0">
            <a:schemeClr val="dk1"/>
          </a:effectRef>
          <a:fontRef idx="minor">
            <a:schemeClr val="dk1"/>
          </a:fontRef>
        </p:style>
        <p:txBody>
          <a:bodyPr wrap="square">
            <a:spAutoFit/>
          </a:bodyPr>
          <a:lstStyle/>
          <a:p>
            <a:r>
              <a:rPr lang="en-US" sz="2400" dirty="0"/>
              <a:t>4. Shockley Diode Equation Model:</a:t>
            </a:r>
          </a:p>
        </p:txBody>
      </p:sp>
      <p:sp>
        <p:nvSpPr>
          <p:cNvPr id="5" name="Title 1">
            <a:extLst>
              <a:ext uri="{FF2B5EF4-FFF2-40B4-BE49-F238E27FC236}">
                <a16:creationId xmlns:a16="http://schemas.microsoft.com/office/drawing/2014/main" id="{88318119-7906-D496-C132-C12C81C9C448}"/>
              </a:ext>
            </a:extLst>
          </p:cNvPr>
          <p:cNvSpPr>
            <a:spLocks noGrp="1"/>
          </p:cNvSpPr>
          <p:nvPr>
            <p:ph type="title"/>
          </p:nvPr>
        </p:nvSpPr>
        <p:spPr>
          <a:xfrm>
            <a:off x="838200" y="365125"/>
            <a:ext cx="10515600" cy="1325563"/>
          </a:xfrm>
        </p:spPr>
        <p:txBody>
          <a:bodyPr/>
          <a:lstStyle/>
          <a:p>
            <a:r>
              <a:rPr lang="en-US" dirty="0"/>
              <a:t>Diode Models</a:t>
            </a: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15D9B243-B292-9B46-3B2C-30BC9CA2385A}"/>
                  </a:ext>
                </a:extLst>
              </p:cNvPr>
              <p:cNvSpPr txBox="1"/>
              <p:nvPr/>
            </p:nvSpPr>
            <p:spPr>
              <a:xfrm>
                <a:off x="10504400" y="4226867"/>
                <a:ext cx="849400" cy="369332"/>
              </a:xfrm>
              <a:prstGeom prst="rect">
                <a:avLst/>
              </a:prstGeom>
              <a:ln>
                <a:noFill/>
              </a:ln>
            </p:spPr>
            <p:style>
              <a:lnRef idx="2">
                <a:schemeClr val="dk1"/>
              </a:lnRef>
              <a:fillRef idx="1">
                <a:schemeClr val="lt1"/>
              </a:fillRef>
              <a:effectRef idx="0">
                <a:schemeClr val="dk1"/>
              </a:effectRef>
              <a:fontRef idx="minor">
                <a:schemeClr val="dk1"/>
              </a:fontRef>
            </p:style>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ea typeface="CMU Serif" panose="02000603000000000000" pitchFamily="2" charset="0"/>
                              <a:cs typeface="CMU Serif" panose="02000603000000000000" pitchFamily="2" charset="0"/>
                            </a:rPr>
                          </m:ctrlPr>
                        </m:sSubPr>
                        <m:e>
                          <m:r>
                            <a:rPr lang="en-US" b="0" i="1" smtClean="0">
                              <a:latin typeface="Cambria Math" panose="02040503050406030204" pitchFamily="18" charset="0"/>
                              <a:ea typeface="CMU Serif" panose="02000603000000000000" pitchFamily="2" charset="0"/>
                              <a:cs typeface="CMU Serif" panose="02000603000000000000" pitchFamily="2" charset="0"/>
                            </a:rPr>
                            <m:t>𝑣</m:t>
                          </m:r>
                        </m:e>
                        <m:sub>
                          <m:r>
                            <a:rPr lang="en-US" b="0" i="1" smtClean="0">
                              <a:latin typeface="Cambria Math" panose="02040503050406030204" pitchFamily="18" charset="0"/>
                              <a:ea typeface="CMU Serif" panose="02000603000000000000" pitchFamily="2" charset="0"/>
                              <a:cs typeface="CMU Serif" panose="02000603000000000000" pitchFamily="2" charset="0"/>
                            </a:rPr>
                            <m:t>𝐷</m:t>
                          </m:r>
                        </m:sub>
                      </m:sSub>
                      <m:r>
                        <a:rPr lang="en-US" b="0" i="1" smtClean="0">
                          <a:latin typeface="Cambria Math" panose="02040503050406030204" pitchFamily="18" charset="0"/>
                          <a:ea typeface="CMU Serif" panose="02000603000000000000" pitchFamily="2" charset="0"/>
                          <a:cs typeface="CMU Serif" panose="02000603000000000000" pitchFamily="2" charset="0"/>
                        </a:rPr>
                        <m:t>(</m:t>
                      </m:r>
                      <m:r>
                        <a:rPr lang="en-US" b="0" i="1" smtClean="0">
                          <a:latin typeface="Cambria Math" panose="02040503050406030204" pitchFamily="18" charset="0"/>
                          <a:ea typeface="CMU Serif" panose="02000603000000000000" pitchFamily="2" charset="0"/>
                          <a:cs typeface="CMU Serif" panose="02000603000000000000" pitchFamily="2" charset="0"/>
                        </a:rPr>
                        <m:t>𝑉</m:t>
                      </m:r>
                      <m:r>
                        <a:rPr lang="en-US" b="0" i="1" smtClean="0">
                          <a:latin typeface="Cambria Math" panose="02040503050406030204" pitchFamily="18" charset="0"/>
                          <a:ea typeface="CMU Serif" panose="02000603000000000000" pitchFamily="2" charset="0"/>
                          <a:cs typeface="CMU Serif" panose="02000603000000000000" pitchFamily="2" charset="0"/>
                        </a:rPr>
                        <m:t>)</m:t>
                      </m:r>
                    </m:oMath>
                  </m:oMathPara>
                </a14:m>
                <a:endParaRPr lang="en-US" dirty="0"/>
              </a:p>
            </p:txBody>
          </p:sp>
        </mc:Choice>
        <mc:Fallback xmlns="">
          <p:sp>
            <p:nvSpPr>
              <p:cNvPr id="25" name="TextBox 24">
                <a:extLst>
                  <a:ext uri="{FF2B5EF4-FFF2-40B4-BE49-F238E27FC236}">
                    <a16:creationId xmlns:a16="http://schemas.microsoft.com/office/drawing/2014/main" id="{15D9B243-B292-9B46-3B2C-30BC9CA2385A}"/>
                  </a:ext>
                </a:extLst>
              </p:cNvPr>
              <p:cNvSpPr txBox="1">
                <a:spLocks noRot="1" noChangeAspect="1" noMove="1" noResize="1" noEditPoints="1" noAdjustHandles="1" noChangeArrowheads="1" noChangeShapeType="1" noTextEdit="1"/>
              </p:cNvSpPr>
              <p:nvPr/>
            </p:nvSpPr>
            <p:spPr>
              <a:xfrm>
                <a:off x="10504400" y="4226867"/>
                <a:ext cx="849400" cy="369332"/>
              </a:xfrm>
              <a:prstGeom prst="rect">
                <a:avLst/>
              </a:prstGeom>
              <a:blipFill>
                <a:blip r:embed="rId6"/>
                <a:stretch>
                  <a:fillRect b="-13115"/>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A33A0E75-9E24-7BBD-9BD2-0E6A868D89CC}"/>
                  </a:ext>
                </a:extLst>
              </p:cNvPr>
              <p:cNvSpPr txBox="1">
                <a:spLocks/>
              </p:cNvSpPr>
              <p:nvPr/>
            </p:nvSpPr>
            <p:spPr>
              <a:xfrm>
                <a:off x="8060218" y="1783990"/>
                <a:ext cx="938579" cy="369332"/>
              </a:xfrm>
              <a:prstGeom prst="rect">
                <a:avLst/>
              </a:prstGeom>
              <a:solidFill>
                <a:schemeClr val="bg1"/>
              </a:solidFill>
              <a:ln>
                <a:noFill/>
              </a:ln>
            </p:spPr>
            <p:style>
              <a:lnRef idx="2">
                <a:schemeClr val="dk1"/>
              </a:lnRef>
              <a:fillRef idx="1">
                <a:schemeClr val="lt1"/>
              </a:fillRef>
              <a:effectRef idx="0">
                <a:schemeClr val="dk1"/>
              </a:effectRef>
              <a:fontRef idx="minor">
                <a:schemeClr val="dk1"/>
              </a:fontRef>
            </p:style>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ea typeface="CMU Serif" panose="02000603000000000000" pitchFamily="2" charset="0"/>
                              <a:cs typeface="CMU Serif" panose="02000603000000000000" pitchFamily="2" charset="0"/>
                            </a:rPr>
                          </m:ctrlPr>
                        </m:sSubPr>
                        <m:e>
                          <m:r>
                            <a:rPr lang="en-US" b="0" i="1" smtClean="0">
                              <a:latin typeface="Cambria Math" panose="02040503050406030204" pitchFamily="18" charset="0"/>
                              <a:ea typeface="CMU Serif" panose="02000603000000000000" pitchFamily="2" charset="0"/>
                              <a:cs typeface="CMU Serif" panose="02000603000000000000" pitchFamily="2" charset="0"/>
                            </a:rPr>
                            <m:t>𝐼</m:t>
                          </m:r>
                        </m:e>
                        <m:sub>
                          <m:r>
                            <a:rPr lang="en-US" b="0" i="1" smtClean="0">
                              <a:latin typeface="Cambria Math" panose="02040503050406030204" pitchFamily="18" charset="0"/>
                              <a:ea typeface="CMU Serif" panose="02000603000000000000" pitchFamily="2" charset="0"/>
                              <a:cs typeface="CMU Serif" panose="02000603000000000000" pitchFamily="2" charset="0"/>
                            </a:rPr>
                            <m:t>𝐷</m:t>
                          </m:r>
                        </m:sub>
                      </m:sSub>
                      <m:r>
                        <a:rPr lang="en-US" b="0" i="1" smtClean="0">
                          <a:latin typeface="Cambria Math" panose="02040503050406030204" pitchFamily="18" charset="0"/>
                          <a:ea typeface="CMU Serif" panose="02000603000000000000" pitchFamily="2" charset="0"/>
                          <a:cs typeface="CMU Serif" panose="02000603000000000000" pitchFamily="2" charset="0"/>
                        </a:rPr>
                        <m:t>(</m:t>
                      </m:r>
                      <m:r>
                        <a:rPr lang="en-US" b="0" i="1" smtClean="0">
                          <a:latin typeface="Cambria Math" panose="02040503050406030204" pitchFamily="18" charset="0"/>
                          <a:ea typeface="CMU Serif" panose="02000603000000000000" pitchFamily="2" charset="0"/>
                          <a:cs typeface="CMU Serif" panose="02000603000000000000" pitchFamily="2" charset="0"/>
                        </a:rPr>
                        <m:t>𝑚𝐴</m:t>
                      </m:r>
                      <m:r>
                        <a:rPr lang="en-US" b="0" i="1" smtClean="0">
                          <a:latin typeface="Cambria Math" panose="02040503050406030204" pitchFamily="18" charset="0"/>
                          <a:ea typeface="CMU Serif" panose="02000603000000000000" pitchFamily="2" charset="0"/>
                          <a:cs typeface="CMU Serif" panose="02000603000000000000" pitchFamily="2" charset="0"/>
                        </a:rPr>
                        <m:t>)</m:t>
                      </m:r>
                    </m:oMath>
                  </m:oMathPara>
                </a14:m>
                <a:endParaRPr lang="en-US" dirty="0"/>
              </a:p>
            </p:txBody>
          </p:sp>
        </mc:Choice>
        <mc:Fallback xmlns="">
          <p:sp>
            <p:nvSpPr>
              <p:cNvPr id="27" name="TextBox 26">
                <a:extLst>
                  <a:ext uri="{FF2B5EF4-FFF2-40B4-BE49-F238E27FC236}">
                    <a16:creationId xmlns:a16="http://schemas.microsoft.com/office/drawing/2014/main" id="{A33A0E75-9E24-7BBD-9BD2-0E6A868D89CC}"/>
                  </a:ext>
                </a:extLst>
              </p:cNvPr>
              <p:cNvSpPr txBox="1">
                <a:spLocks noRot="1" noChangeAspect="1" noMove="1" noResize="1" noEditPoints="1" noAdjustHandles="1" noChangeArrowheads="1" noChangeShapeType="1" noTextEdit="1"/>
              </p:cNvSpPr>
              <p:nvPr/>
            </p:nvSpPr>
            <p:spPr>
              <a:xfrm>
                <a:off x="8060218" y="1783990"/>
                <a:ext cx="938579" cy="369332"/>
              </a:xfrm>
              <a:prstGeom prst="rect">
                <a:avLst/>
              </a:prstGeom>
              <a:blipFill>
                <a:blip r:embed="rId7"/>
                <a:stretch>
                  <a:fillRect r="-1299" b="-13333"/>
                </a:stretch>
              </a:blipFill>
              <a:ln>
                <a:noFill/>
              </a:ln>
            </p:spPr>
            <p:txBody>
              <a:bodyPr/>
              <a:lstStyle/>
              <a:p>
                <a:r>
                  <a:rPr lang="en-US">
                    <a:noFill/>
                  </a:rPr>
                  <a:t> </a:t>
                </a:r>
              </a:p>
            </p:txBody>
          </p:sp>
        </mc:Fallback>
      </mc:AlternateContent>
      <p:pic>
        <p:nvPicPr>
          <p:cNvPr id="8" name="Picture 7">
            <a:extLst>
              <a:ext uri="{FF2B5EF4-FFF2-40B4-BE49-F238E27FC236}">
                <a16:creationId xmlns:a16="http://schemas.microsoft.com/office/drawing/2014/main" id="{9CFF0BB0-2173-2E68-83D5-1A21CD3EDD0F}"/>
              </a:ext>
            </a:extLst>
          </p:cNvPr>
          <p:cNvPicPr>
            <a:picLocks noChangeAspect="1"/>
          </p:cNvPicPr>
          <p:nvPr/>
        </p:nvPicPr>
        <p:blipFill rotWithShape="1">
          <a:blip r:embed="rId8">
            <a:extLst>
              <a:ext uri="{28A0092B-C50C-407E-A947-70E740481C1C}">
                <a14:useLocalDpi xmlns:a14="http://schemas.microsoft.com/office/drawing/2010/main" val="0"/>
              </a:ext>
            </a:extLst>
          </a:blip>
          <a:srcRect l="18833" t="5339" r="22963" b="65586"/>
          <a:stretch/>
        </p:blipFill>
        <p:spPr>
          <a:xfrm>
            <a:off x="9612136" y="1379407"/>
            <a:ext cx="2282115" cy="854364"/>
          </a:xfrm>
          <a:prstGeom prst="rect">
            <a:avLst/>
          </a:prstGeom>
        </p:spPr>
      </p:pic>
      <p:pic>
        <p:nvPicPr>
          <p:cNvPr id="12" name="Picture 11">
            <a:extLst>
              <a:ext uri="{FF2B5EF4-FFF2-40B4-BE49-F238E27FC236}">
                <a16:creationId xmlns:a16="http://schemas.microsoft.com/office/drawing/2014/main" id="{80EC7366-D203-799D-82B9-18158F67D982}"/>
              </a:ext>
            </a:extLst>
          </p:cNvPr>
          <p:cNvPicPr>
            <a:picLocks noChangeAspect="1"/>
          </p:cNvPicPr>
          <p:nvPr/>
        </p:nvPicPr>
        <p:blipFill rotWithShape="1">
          <a:blip r:embed="rId2">
            <a:extLst>
              <a:ext uri="{28A0092B-C50C-407E-A947-70E740481C1C}">
                <a14:useLocalDpi xmlns:a14="http://schemas.microsoft.com/office/drawing/2010/main" val="0"/>
              </a:ext>
            </a:extLst>
          </a:blip>
          <a:srcRect l="2838" t="46445" r="7093" b="27289"/>
          <a:stretch/>
        </p:blipFill>
        <p:spPr>
          <a:xfrm>
            <a:off x="936831" y="5192813"/>
            <a:ext cx="6065520" cy="1436954"/>
          </a:xfrm>
          <a:prstGeom prst="rect">
            <a:avLst/>
          </a:prstGeom>
        </p:spPr>
      </p:pic>
      <p:sp>
        <p:nvSpPr>
          <p:cNvPr id="13" name="TextBox 12">
            <a:extLst>
              <a:ext uri="{FF2B5EF4-FFF2-40B4-BE49-F238E27FC236}">
                <a16:creationId xmlns:a16="http://schemas.microsoft.com/office/drawing/2014/main" id="{8425BF38-087C-C6D9-1FD1-67EE343B899F}"/>
              </a:ext>
            </a:extLst>
          </p:cNvPr>
          <p:cNvSpPr txBox="1"/>
          <p:nvPr/>
        </p:nvSpPr>
        <p:spPr>
          <a:xfrm>
            <a:off x="7113131" y="5759697"/>
            <a:ext cx="4393324" cy="400110"/>
          </a:xfrm>
          <a:prstGeom prst="rect">
            <a:avLst/>
          </a:prstGeom>
          <a:noFill/>
        </p:spPr>
        <p:txBody>
          <a:bodyPr wrap="square" rtlCol="0">
            <a:spAutoFit/>
          </a:bodyPr>
          <a:lstStyle/>
          <a:p>
            <a:r>
              <a:rPr lang="en-US" sz="2000" dirty="0"/>
              <a:t>Where I</a:t>
            </a:r>
            <a:r>
              <a:rPr lang="en-US" sz="2000" baseline="-25000" dirty="0"/>
              <a:t>S</a:t>
            </a:r>
            <a:r>
              <a:rPr lang="en-US" sz="2000" dirty="0"/>
              <a:t> is reverse saturation current</a:t>
            </a:r>
          </a:p>
        </p:txBody>
      </p:sp>
    </p:spTree>
    <p:extLst>
      <p:ext uri="{BB962C8B-B14F-4D97-AF65-F5344CB8AC3E}">
        <p14:creationId xmlns:p14="http://schemas.microsoft.com/office/powerpoint/2010/main" val="22525541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1EB8F16-5111-D9EA-DE31-947EEE4A36C4}"/>
              </a:ext>
            </a:extLst>
          </p:cNvPr>
          <p:cNvPicPr>
            <a:picLocks noChangeAspect="1"/>
          </p:cNvPicPr>
          <p:nvPr/>
        </p:nvPicPr>
        <p:blipFill>
          <a:blip r:embed="rId2"/>
          <a:stretch>
            <a:fillRect/>
          </a:stretch>
        </p:blipFill>
        <p:spPr>
          <a:xfrm>
            <a:off x="7663566" y="1553385"/>
            <a:ext cx="2384717" cy="1128247"/>
          </a:xfrm>
          <a:prstGeom prst="rect">
            <a:avLst/>
          </a:prstGeom>
        </p:spPr>
      </p:pic>
      <p:pic>
        <p:nvPicPr>
          <p:cNvPr id="3" name="Picture 2">
            <a:extLst>
              <a:ext uri="{FF2B5EF4-FFF2-40B4-BE49-F238E27FC236}">
                <a16:creationId xmlns:a16="http://schemas.microsoft.com/office/drawing/2014/main" id="{261483F9-67FB-F43A-EFCE-2B84C3D0F74A}"/>
              </a:ext>
            </a:extLst>
          </p:cNvPr>
          <p:cNvPicPr>
            <a:picLocks noChangeAspect="1"/>
          </p:cNvPicPr>
          <p:nvPr/>
        </p:nvPicPr>
        <p:blipFill>
          <a:blip r:embed="rId2"/>
          <a:stretch>
            <a:fillRect/>
          </a:stretch>
        </p:blipFill>
        <p:spPr>
          <a:xfrm>
            <a:off x="3415942" y="1581639"/>
            <a:ext cx="2384717" cy="1128247"/>
          </a:xfrm>
          <a:prstGeom prst="rect">
            <a:avLst/>
          </a:prstGeom>
        </p:spPr>
      </p:pic>
      <p:sp>
        <p:nvSpPr>
          <p:cNvPr id="6" name="TextBox 5">
            <a:extLst>
              <a:ext uri="{FF2B5EF4-FFF2-40B4-BE49-F238E27FC236}">
                <a16:creationId xmlns:a16="http://schemas.microsoft.com/office/drawing/2014/main" id="{B13B63B6-47E8-A848-C998-2E3FB3F9BFEC}"/>
              </a:ext>
            </a:extLst>
          </p:cNvPr>
          <p:cNvSpPr txBox="1"/>
          <p:nvPr/>
        </p:nvSpPr>
        <p:spPr>
          <a:xfrm>
            <a:off x="1120841" y="2950564"/>
            <a:ext cx="1395047" cy="369332"/>
          </a:xfrm>
          <a:prstGeom prst="rect">
            <a:avLst/>
          </a:prstGeom>
          <a:noFill/>
        </p:spPr>
        <p:txBody>
          <a:bodyPr wrap="square" rtlCol="0">
            <a:spAutoFit/>
          </a:bodyPr>
          <a:lstStyle/>
          <a:p>
            <a:r>
              <a:rPr lang="en-US" b="0" i="0" dirty="0">
                <a:latin typeface="+mj-lt"/>
              </a:rPr>
              <a:t>Forward Bias</a:t>
            </a:r>
            <a:endParaRPr lang="en-US" dirty="0"/>
          </a:p>
        </p:txBody>
      </p:sp>
      <p:sp>
        <p:nvSpPr>
          <p:cNvPr id="9" name="TextBox 8">
            <a:extLst>
              <a:ext uri="{FF2B5EF4-FFF2-40B4-BE49-F238E27FC236}">
                <a16:creationId xmlns:a16="http://schemas.microsoft.com/office/drawing/2014/main" id="{2EDD4CFB-56F7-F7F1-1266-71AF67F5291B}"/>
              </a:ext>
            </a:extLst>
          </p:cNvPr>
          <p:cNvSpPr txBox="1"/>
          <p:nvPr/>
        </p:nvSpPr>
        <p:spPr>
          <a:xfrm>
            <a:off x="3931615" y="1084228"/>
            <a:ext cx="1250663" cy="369332"/>
          </a:xfrm>
          <a:prstGeom prst="rect">
            <a:avLst/>
          </a:prstGeom>
          <a:noFill/>
        </p:spPr>
        <p:txBody>
          <a:bodyPr wrap="none" rtlCol="0">
            <a:spAutoFit/>
          </a:bodyPr>
          <a:lstStyle/>
          <a:p>
            <a:r>
              <a:rPr lang="en-US" dirty="0"/>
              <a:t>Ideal Diode</a:t>
            </a:r>
          </a:p>
        </p:txBody>
      </p:sp>
      <p:pic>
        <p:nvPicPr>
          <p:cNvPr id="12" name="Picture 2">
            <a:extLst>
              <a:ext uri="{FF2B5EF4-FFF2-40B4-BE49-F238E27FC236}">
                <a16:creationId xmlns:a16="http://schemas.microsoft.com/office/drawing/2014/main" id="{2FFDA314-68D4-01B2-4456-51A5E37FCF2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63" t="35515" r="52257" b="35719"/>
          <a:stretch/>
        </p:blipFill>
        <p:spPr bwMode="auto">
          <a:xfrm>
            <a:off x="3931615" y="2905981"/>
            <a:ext cx="1452782" cy="512133"/>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Rounded Corners 18">
            <a:extLst>
              <a:ext uri="{FF2B5EF4-FFF2-40B4-BE49-F238E27FC236}">
                <a16:creationId xmlns:a16="http://schemas.microsoft.com/office/drawing/2014/main" id="{267D353B-A282-3B5F-4518-7FD5333B05BB}"/>
              </a:ext>
            </a:extLst>
          </p:cNvPr>
          <p:cNvSpPr/>
          <p:nvPr/>
        </p:nvSpPr>
        <p:spPr>
          <a:xfrm>
            <a:off x="2995317" y="1581639"/>
            <a:ext cx="3282711" cy="2043375"/>
          </a:xfrm>
          <a:prstGeom prst="round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Rounded Corners 25">
            <a:extLst>
              <a:ext uri="{FF2B5EF4-FFF2-40B4-BE49-F238E27FC236}">
                <a16:creationId xmlns:a16="http://schemas.microsoft.com/office/drawing/2014/main" id="{E13D3A77-622D-97B7-29E0-73F156F44996}"/>
              </a:ext>
            </a:extLst>
          </p:cNvPr>
          <p:cNvSpPr/>
          <p:nvPr/>
        </p:nvSpPr>
        <p:spPr>
          <a:xfrm>
            <a:off x="2992721" y="4180774"/>
            <a:ext cx="3282711" cy="1960276"/>
          </a:xfrm>
          <a:prstGeom prst="round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
            <a:extLst>
              <a:ext uri="{FF2B5EF4-FFF2-40B4-BE49-F238E27FC236}">
                <a16:creationId xmlns:a16="http://schemas.microsoft.com/office/drawing/2014/main" id="{A421B8E9-B0C5-0D16-58F6-EE041D3E865F}"/>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l="51373" t="30304" r="2890" b="33971"/>
          <a:stretch/>
        </p:blipFill>
        <p:spPr bwMode="auto">
          <a:xfrm>
            <a:off x="3763895" y="5361563"/>
            <a:ext cx="1668982" cy="706372"/>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a16="http://schemas.microsoft.com/office/drawing/2014/main" id="{7482FAFC-4613-F4B5-678D-6E367FC7D25E}"/>
              </a:ext>
            </a:extLst>
          </p:cNvPr>
          <p:cNvSpPr txBox="1"/>
          <p:nvPr/>
        </p:nvSpPr>
        <p:spPr>
          <a:xfrm>
            <a:off x="8261051" y="1084228"/>
            <a:ext cx="1189749" cy="369332"/>
          </a:xfrm>
          <a:prstGeom prst="rect">
            <a:avLst/>
          </a:prstGeom>
          <a:noFill/>
        </p:spPr>
        <p:txBody>
          <a:bodyPr wrap="none" rtlCol="0">
            <a:spAutoFit/>
          </a:bodyPr>
          <a:lstStyle/>
          <a:p>
            <a:r>
              <a:rPr lang="en-US" dirty="0"/>
              <a:t>CVD Diode</a:t>
            </a:r>
          </a:p>
        </p:txBody>
      </p:sp>
      <p:sp>
        <p:nvSpPr>
          <p:cNvPr id="35" name="Rectangle: Rounded Corners 34">
            <a:extLst>
              <a:ext uri="{FF2B5EF4-FFF2-40B4-BE49-F238E27FC236}">
                <a16:creationId xmlns:a16="http://schemas.microsoft.com/office/drawing/2014/main" id="{308C2510-D5D2-9AB0-6B70-5784B8A1F67C}"/>
              </a:ext>
            </a:extLst>
          </p:cNvPr>
          <p:cNvSpPr/>
          <p:nvPr/>
        </p:nvSpPr>
        <p:spPr>
          <a:xfrm>
            <a:off x="6882855" y="1581639"/>
            <a:ext cx="4426709" cy="1836476"/>
          </a:xfrm>
          <a:prstGeom prst="round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 name="Picture 40">
            <a:extLst>
              <a:ext uri="{FF2B5EF4-FFF2-40B4-BE49-F238E27FC236}">
                <a16:creationId xmlns:a16="http://schemas.microsoft.com/office/drawing/2014/main" id="{3512B917-3EF4-DD34-5185-3D043628D251}"/>
              </a:ext>
            </a:extLst>
          </p:cNvPr>
          <p:cNvPicPr>
            <a:picLocks noChangeAspect="1"/>
          </p:cNvPicPr>
          <p:nvPr/>
        </p:nvPicPr>
        <p:blipFill>
          <a:blip r:embed="rId4"/>
          <a:stretch>
            <a:fillRect/>
          </a:stretch>
        </p:blipFill>
        <p:spPr>
          <a:xfrm>
            <a:off x="7613578" y="2428681"/>
            <a:ext cx="2484696" cy="854454"/>
          </a:xfrm>
          <a:prstGeom prst="rect">
            <a:avLst/>
          </a:prstGeom>
        </p:spPr>
      </p:pic>
      <p:sp>
        <p:nvSpPr>
          <p:cNvPr id="46" name="Rectangle: Rounded Corners 45">
            <a:extLst>
              <a:ext uri="{FF2B5EF4-FFF2-40B4-BE49-F238E27FC236}">
                <a16:creationId xmlns:a16="http://schemas.microsoft.com/office/drawing/2014/main" id="{EB7F23CA-A78D-5C39-7ED5-EB8C4AE7C6D0}"/>
              </a:ext>
            </a:extLst>
          </p:cNvPr>
          <p:cNvSpPr/>
          <p:nvPr/>
        </p:nvSpPr>
        <p:spPr>
          <a:xfrm>
            <a:off x="6882856" y="4156626"/>
            <a:ext cx="4424112" cy="1836476"/>
          </a:xfrm>
          <a:prstGeom prst="round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9" name="Picture 48">
            <a:extLst>
              <a:ext uri="{FF2B5EF4-FFF2-40B4-BE49-F238E27FC236}">
                <a16:creationId xmlns:a16="http://schemas.microsoft.com/office/drawing/2014/main" id="{20B0E5EF-A1F0-21D5-5318-A12706FE0DCB}"/>
              </a:ext>
            </a:extLst>
          </p:cNvPr>
          <p:cNvPicPr>
            <a:picLocks noChangeAspect="1"/>
          </p:cNvPicPr>
          <p:nvPr/>
        </p:nvPicPr>
        <p:blipFill>
          <a:blip r:embed="rId5"/>
          <a:stretch>
            <a:fillRect/>
          </a:stretch>
        </p:blipFill>
        <p:spPr>
          <a:xfrm>
            <a:off x="7534747" y="5234317"/>
            <a:ext cx="2882634" cy="472510"/>
          </a:xfrm>
          <a:prstGeom prst="rect">
            <a:avLst/>
          </a:prstGeom>
        </p:spPr>
      </p:pic>
      <p:sp>
        <p:nvSpPr>
          <p:cNvPr id="16" name="Title 1">
            <a:extLst>
              <a:ext uri="{FF2B5EF4-FFF2-40B4-BE49-F238E27FC236}">
                <a16:creationId xmlns:a16="http://schemas.microsoft.com/office/drawing/2014/main" id="{711ED0AB-3EC4-2814-F502-D5A9720E016C}"/>
              </a:ext>
            </a:extLst>
          </p:cNvPr>
          <p:cNvSpPr txBox="1">
            <a:spLocks/>
          </p:cNvSpPr>
          <p:nvPr/>
        </p:nvSpPr>
        <p:spPr>
          <a:xfrm>
            <a:off x="990600" y="1238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Diode Models: Summary</a:t>
            </a:r>
          </a:p>
        </p:txBody>
      </p:sp>
      <p:pic>
        <p:nvPicPr>
          <p:cNvPr id="13" name="Picture 12">
            <a:extLst>
              <a:ext uri="{FF2B5EF4-FFF2-40B4-BE49-F238E27FC236}">
                <a16:creationId xmlns:a16="http://schemas.microsoft.com/office/drawing/2014/main" id="{605A190A-A13B-79B7-AEED-5A5A7BE46225}"/>
              </a:ext>
            </a:extLst>
          </p:cNvPr>
          <p:cNvPicPr>
            <a:picLocks noChangeAspect="1"/>
          </p:cNvPicPr>
          <p:nvPr/>
        </p:nvPicPr>
        <p:blipFill>
          <a:blip r:embed="rId2"/>
          <a:stretch>
            <a:fillRect/>
          </a:stretch>
        </p:blipFill>
        <p:spPr>
          <a:xfrm>
            <a:off x="3586758" y="4341618"/>
            <a:ext cx="2142495" cy="1013648"/>
          </a:xfrm>
          <a:prstGeom prst="rect">
            <a:avLst/>
          </a:prstGeom>
        </p:spPr>
      </p:pic>
      <p:pic>
        <p:nvPicPr>
          <p:cNvPr id="14" name="Picture 13">
            <a:extLst>
              <a:ext uri="{FF2B5EF4-FFF2-40B4-BE49-F238E27FC236}">
                <a16:creationId xmlns:a16="http://schemas.microsoft.com/office/drawing/2014/main" id="{C005C510-237E-1593-12FA-AC79C50E9CD1}"/>
              </a:ext>
            </a:extLst>
          </p:cNvPr>
          <p:cNvPicPr>
            <a:picLocks noChangeAspect="1"/>
          </p:cNvPicPr>
          <p:nvPr/>
        </p:nvPicPr>
        <p:blipFill>
          <a:blip r:embed="rId2"/>
          <a:stretch>
            <a:fillRect/>
          </a:stretch>
        </p:blipFill>
        <p:spPr>
          <a:xfrm>
            <a:off x="7905788" y="4215440"/>
            <a:ext cx="2142495" cy="1013648"/>
          </a:xfrm>
          <a:prstGeom prst="rect">
            <a:avLst/>
          </a:prstGeom>
        </p:spPr>
      </p:pic>
      <p:sp>
        <p:nvSpPr>
          <p:cNvPr id="15" name="TextBox 14">
            <a:extLst>
              <a:ext uri="{FF2B5EF4-FFF2-40B4-BE49-F238E27FC236}">
                <a16:creationId xmlns:a16="http://schemas.microsoft.com/office/drawing/2014/main" id="{66BC55A4-7F64-25D5-4A58-4E9F80FFE72F}"/>
              </a:ext>
            </a:extLst>
          </p:cNvPr>
          <p:cNvSpPr txBox="1"/>
          <p:nvPr/>
        </p:nvSpPr>
        <p:spPr>
          <a:xfrm>
            <a:off x="1168242" y="5257703"/>
            <a:ext cx="1395047" cy="369332"/>
          </a:xfrm>
          <a:prstGeom prst="rect">
            <a:avLst/>
          </a:prstGeom>
          <a:noFill/>
        </p:spPr>
        <p:txBody>
          <a:bodyPr wrap="square" rtlCol="0">
            <a:spAutoFit/>
          </a:bodyPr>
          <a:lstStyle/>
          <a:p>
            <a:r>
              <a:rPr lang="en-US" b="0" i="0" dirty="0">
                <a:latin typeface="+mj-lt"/>
              </a:rPr>
              <a:t>Reverse Bias</a:t>
            </a:r>
            <a:endParaRPr lang="en-US" dirty="0"/>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361DD995-7BC8-715B-8731-8ECE61C07AC6}"/>
                  </a:ext>
                </a:extLst>
              </p:cNvPr>
              <p:cNvSpPr txBox="1"/>
              <p:nvPr/>
            </p:nvSpPr>
            <p:spPr>
              <a:xfrm>
                <a:off x="1170784" y="2367450"/>
                <a:ext cx="1295163"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800" b="1" i="1" smtClean="0">
                              <a:latin typeface="Cambria Math" panose="02040503050406030204" pitchFamily="18" charset="0"/>
                            </a:rPr>
                          </m:ctrlPr>
                        </m:sSubPr>
                        <m:e>
                          <m:r>
                            <a:rPr lang="en-US" sz="2800" b="1" i="1" smtClean="0">
                              <a:latin typeface="Cambria Math" panose="02040503050406030204" pitchFamily="18" charset="0"/>
                            </a:rPr>
                            <m:t>𝒊</m:t>
                          </m:r>
                        </m:e>
                        <m:sub>
                          <m:r>
                            <a:rPr lang="en-US" sz="2800" b="1" i="1" smtClean="0">
                              <a:latin typeface="Cambria Math" panose="02040503050406030204" pitchFamily="18" charset="0"/>
                            </a:rPr>
                            <m:t>𝑫</m:t>
                          </m:r>
                        </m:sub>
                      </m:sSub>
                      <m:r>
                        <a:rPr lang="en-US" sz="2800" b="1" i="1" smtClean="0">
                          <a:latin typeface="Cambria Math" panose="02040503050406030204" pitchFamily="18" charset="0"/>
                        </a:rPr>
                        <m:t>&gt;</m:t>
                      </m:r>
                      <m:r>
                        <a:rPr lang="en-US" sz="2800" b="1" i="1" smtClean="0">
                          <a:latin typeface="Cambria Math" panose="02040503050406030204" pitchFamily="18" charset="0"/>
                        </a:rPr>
                        <m:t>𝟎</m:t>
                      </m:r>
                    </m:oMath>
                  </m:oMathPara>
                </a14:m>
                <a:endParaRPr lang="en-US" sz="2800" b="1" dirty="0"/>
              </a:p>
            </p:txBody>
          </p:sp>
        </mc:Choice>
        <mc:Fallback xmlns="">
          <p:sp>
            <p:nvSpPr>
              <p:cNvPr id="20" name="TextBox 19">
                <a:extLst>
                  <a:ext uri="{FF2B5EF4-FFF2-40B4-BE49-F238E27FC236}">
                    <a16:creationId xmlns:a16="http://schemas.microsoft.com/office/drawing/2014/main" id="{361DD995-7BC8-715B-8731-8ECE61C07AC6}"/>
                  </a:ext>
                </a:extLst>
              </p:cNvPr>
              <p:cNvSpPr txBox="1">
                <a:spLocks noRot="1" noChangeAspect="1" noMove="1" noResize="1" noEditPoints="1" noAdjustHandles="1" noChangeArrowheads="1" noChangeShapeType="1" noTextEdit="1"/>
              </p:cNvSpPr>
              <p:nvPr/>
            </p:nvSpPr>
            <p:spPr>
              <a:xfrm>
                <a:off x="1170784" y="2367450"/>
                <a:ext cx="1295163" cy="523220"/>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055EA19E-2801-759F-164D-AEA0738AF283}"/>
                  </a:ext>
                </a:extLst>
              </p:cNvPr>
              <p:cNvSpPr txBox="1"/>
              <p:nvPr/>
            </p:nvSpPr>
            <p:spPr>
              <a:xfrm>
                <a:off x="1164406" y="4763935"/>
                <a:ext cx="1293559"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800" b="1" i="1" smtClean="0">
                              <a:latin typeface="Cambria Math" panose="02040503050406030204" pitchFamily="18" charset="0"/>
                            </a:rPr>
                          </m:ctrlPr>
                        </m:sSubPr>
                        <m:e>
                          <m:r>
                            <a:rPr lang="en-US" sz="2800" b="1" i="1" smtClean="0">
                              <a:latin typeface="Cambria Math" panose="02040503050406030204" pitchFamily="18" charset="0"/>
                            </a:rPr>
                            <m:t>𝒊</m:t>
                          </m:r>
                        </m:e>
                        <m:sub>
                          <m:r>
                            <a:rPr lang="en-US" sz="2800" b="1" i="1" smtClean="0">
                              <a:latin typeface="Cambria Math" panose="02040503050406030204" pitchFamily="18" charset="0"/>
                            </a:rPr>
                            <m:t>𝑫</m:t>
                          </m:r>
                        </m:sub>
                      </m:sSub>
                      <m:r>
                        <a:rPr lang="en-US" sz="2800" b="1" i="1" smtClean="0">
                          <a:latin typeface="Cambria Math" panose="02040503050406030204" pitchFamily="18" charset="0"/>
                        </a:rPr>
                        <m:t>=</m:t>
                      </m:r>
                      <m:r>
                        <a:rPr lang="en-US" sz="2800" b="1" i="1" smtClean="0">
                          <a:latin typeface="Cambria Math" panose="02040503050406030204" pitchFamily="18" charset="0"/>
                        </a:rPr>
                        <m:t>𝟎</m:t>
                      </m:r>
                    </m:oMath>
                  </m:oMathPara>
                </a14:m>
                <a:endParaRPr lang="en-US" sz="2800" b="1" dirty="0"/>
              </a:p>
            </p:txBody>
          </p:sp>
        </mc:Choice>
        <mc:Fallback>
          <p:sp>
            <p:nvSpPr>
              <p:cNvPr id="4" name="TextBox 3">
                <a:extLst>
                  <a:ext uri="{FF2B5EF4-FFF2-40B4-BE49-F238E27FC236}">
                    <a16:creationId xmlns:a16="http://schemas.microsoft.com/office/drawing/2014/main" id="{055EA19E-2801-759F-164D-AEA0738AF283}"/>
                  </a:ext>
                </a:extLst>
              </p:cNvPr>
              <p:cNvSpPr txBox="1">
                <a:spLocks noRot="1" noChangeAspect="1" noMove="1" noResize="1" noEditPoints="1" noAdjustHandles="1" noChangeArrowheads="1" noChangeShapeType="1" noTextEdit="1"/>
              </p:cNvSpPr>
              <p:nvPr/>
            </p:nvSpPr>
            <p:spPr>
              <a:xfrm>
                <a:off x="1164406" y="4763935"/>
                <a:ext cx="1293559" cy="523220"/>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7E42A018-499B-BC50-ADD1-2B5018F01678}"/>
                  </a:ext>
                </a:extLst>
              </p:cNvPr>
              <p:cNvSpPr txBox="1"/>
              <p:nvPr/>
            </p:nvSpPr>
            <p:spPr>
              <a:xfrm>
                <a:off x="1008247" y="4215440"/>
                <a:ext cx="1798954"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800" b="1" i="1" smtClean="0">
                              <a:latin typeface="Cambria Math" panose="02040503050406030204" pitchFamily="18" charset="0"/>
                            </a:rPr>
                          </m:ctrlPr>
                        </m:sSubPr>
                        <m:e>
                          <m:r>
                            <a:rPr lang="en-US" sz="2800" b="1" i="1" smtClean="0">
                              <a:latin typeface="Cambria Math" panose="02040503050406030204" pitchFamily="18" charset="0"/>
                            </a:rPr>
                            <m:t>𝒗</m:t>
                          </m:r>
                        </m:e>
                        <m:sub>
                          <m:r>
                            <a:rPr lang="en-US" sz="2800" b="1" i="1" smtClean="0">
                              <a:latin typeface="Cambria Math" panose="02040503050406030204" pitchFamily="18" charset="0"/>
                            </a:rPr>
                            <m:t>𝑫</m:t>
                          </m:r>
                        </m:sub>
                      </m:sSub>
                      <m:r>
                        <a:rPr lang="en-US" sz="2800" b="1" i="1" smtClean="0">
                          <a:latin typeface="Cambria Math" panose="02040503050406030204" pitchFamily="18" charset="0"/>
                        </a:rPr>
                        <m:t>&lt;</m:t>
                      </m:r>
                      <m:sSub>
                        <m:sSubPr>
                          <m:ctrlPr>
                            <a:rPr lang="en-US" sz="2800" b="1" i="1" smtClean="0">
                              <a:latin typeface="Cambria Math" panose="02040503050406030204" pitchFamily="18" charset="0"/>
                            </a:rPr>
                          </m:ctrlPr>
                        </m:sSubPr>
                        <m:e>
                          <m:r>
                            <a:rPr lang="en-US" sz="2800" b="1" i="1" smtClean="0">
                              <a:latin typeface="Cambria Math" panose="02040503050406030204" pitchFamily="18" charset="0"/>
                            </a:rPr>
                            <m:t>𝑽</m:t>
                          </m:r>
                        </m:e>
                        <m:sub>
                          <m:r>
                            <a:rPr lang="en-US" sz="2800" b="1" i="1" smtClean="0">
                              <a:latin typeface="Cambria Math" panose="02040503050406030204" pitchFamily="18" charset="0"/>
                            </a:rPr>
                            <m:t>𝑫𝑶</m:t>
                          </m:r>
                        </m:sub>
                      </m:sSub>
                    </m:oMath>
                  </m:oMathPara>
                </a14:m>
                <a:endParaRPr lang="en-US" sz="2800" b="1" dirty="0"/>
              </a:p>
            </p:txBody>
          </p:sp>
        </mc:Choice>
        <mc:Fallback>
          <p:sp>
            <p:nvSpPr>
              <p:cNvPr id="5" name="TextBox 4">
                <a:extLst>
                  <a:ext uri="{FF2B5EF4-FFF2-40B4-BE49-F238E27FC236}">
                    <a16:creationId xmlns:a16="http://schemas.microsoft.com/office/drawing/2014/main" id="{7E42A018-499B-BC50-ADD1-2B5018F01678}"/>
                  </a:ext>
                </a:extLst>
              </p:cNvPr>
              <p:cNvSpPr txBox="1">
                <a:spLocks noRot="1" noChangeAspect="1" noMove="1" noResize="1" noEditPoints="1" noAdjustHandles="1" noChangeArrowheads="1" noChangeShapeType="1" noTextEdit="1"/>
              </p:cNvSpPr>
              <p:nvPr/>
            </p:nvSpPr>
            <p:spPr>
              <a:xfrm>
                <a:off x="1008247" y="4215440"/>
                <a:ext cx="1798954" cy="523220"/>
              </a:xfrm>
              <a:prstGeom prst="rect">
                <a:avLst/>
              </a:prstGeom>
              <a:blipFill>
                <a:blip r:embed="rId8"/>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6588979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41"/>
                                        </p:tgtEl>
                                        <p:attrNameLst>
                                          <p:attrName>style.visibility</p:attrName>
                                        </p:attrNameLst>
                                      </p:cBhvr>
                                      <p:to>
                                        <p:strVal val="visible"/>
                                      </p:to>
                                    </p:set>
                                    <p:animEffect transition="in" filter="fade">
                                      <p:cBhvr>
                                        <p:cTn id="10" dur="500"/>
                                        <p:tgtEl>
                                          <p:spTgt spid="4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fade">
                                      <p:cBhvr>
                                        <p:cTn id="15" dur="500"/>
                                        <p:tgtEl>
                                          <p:spTgt spid="27"/>
                                        </p:tgtEl>
                                      </p:cBhvr>
                                    </p:animEffect>
                                  </p:childTnLst>
                                </p:cTn>
                              </p:par>
                              <p:par>
                                <p:cTn id="16" presetID="10" presetClass="entr" presetSubtype="0" fill="hold" nodeType="withEffect">
                                  <p:stCondLst>
                                    <p:cond delay="0"/>
                                  </p:stCondLst>
                                  <p:childTnLst>
                                    <p:set>
                                      <p:cBhvr>
                                        <p:cTn id="17" dur="1" fill="hold">
                                          <p:stCondLst>
                                            <p:cond delay="0"/>
                                          </p:stCondLst>
                                        </p:cTn>
                                        <p:tgtEl>
                                          <p:spTgt spid="49"/>
                                        </p:tgtEl>
                                        <p:attrNameLst>
                                          <p:attrName>style.visibility</p:attrName>
                                        </p:attrNameLst>
                                      </p:cBhvr>
                                      <p:to>
                                        <p:strVal val="visible"/>
                                      </p:to>
                                    </p:set>
                                    <p:animEffect transition="in" filter="fade">
                                      <p:cBhvr>
                                        <p:cTn id="18"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Picture 44">
            <a:extLst>
              <a:ext uri="{FF2B5EF4-FFF2-40B4-BE49-F238E27FC236}">
                <a16:creationId xmlns:a16="http://schemas.microsoft.com/office/drawing/2014/main" id="{27B0B2F4-9A76-7879-2807-768EB275D039}"/>
              </a:ext>
            </a:extLst>
          </p:cNvPr>
          <p:cNvPicPr>
            <a:picLocks noChangeAspect="1"/>
          </p:cNvPicPr>
          <p:nvPr/>
        </p:nvPicPr>
        <p:blipFill>
          <a:blip r:embed="rId2"/>
          <a:stretch>
            <a:fillRect/>
          </a:stretch>
        </p:blipFill>
        <p:spPr>
          <a:xfrm>
            <a:off x="4565911" y="2732675"/>
            <a:ext cx="2721259" cy="1307762"/>
          </a:xfrm>
          <a:prstGeom prst="rect">
            <a:avLst/>
          </a:prstGeom>
        </p:spPr>
      </p:pic>
      <p:pic>
        <p:nvPicPr>
          <p:cNvPr id="7" name="Picture 6">
            <a:extLst>
              <a:ext uri="{FF2B5EF4-FFF2-40B4-BE49-F238E27FC236}">
                <a16:creationId xmlns:a16="http://schemas.microsoft.com/office/drawing/2014/main" id="{3F37B784-1D7E-AE21-7B1A-6C11289AEA18}"/>
              </a:ext>
            </a:extLst>
          </p:cNvPr>
          <p:cNvPicPr>
            <a:picLocks noChangeAspect="1"/>
          </p:cNvPicPr>
          <p:nvPr/>
        </p:nvPicPr>
        <p:blipFill>
          <a:blip r:embed="rId3"/>
          <a:stretch>
            <a:fillRect/>
          </a:stretch>
        </p:blipFill>
        <p:spPr>
          <a:xfrm>
            <a:off x="4902492" y="5370823"/>
            <a:ext cx="2882634" cy="472510"/>
          </a:xfrm>
          <a:prstGeom prst="rect">
            <a:avLst/>
          </a:prstGeom>
        </p:spPr>
      </p:pic>
      <p:pic>
        <p:nvPicPr>
          <p:cNvPr id="10" name="Picture 9">
            <a:extLst>
              <a:ext uri="{FF2B5EF4-FFF2-40B4-BE49-F238E27FC236}">
                <a16:creationId xmlns:a16="http://schemas.microsoft.com/office/drawing/2014/main" id="{8AD7D630-2561-F61F-AEBF-9F4FF589353F}"/>
              </a:ext>
            </a:extLst>
          </p:cNvPr>
          <p:cNvPicPr>
            <a:picLocks noChangeAspect="1"/>
          </p:cNvPicPr>
          <p:nvPr/>
        </p:nvPicPr>
        <p:blipFill>
          <a:blip r:embed="rId4"/>
          <a:stretch>
            <a:fillRect/>
          </a:stretch>
        </p:blipFill>
        <p:spPr>
          <a:xfrm>
            <a:off x="5231286" y="1770627"/>
            <a:ext cx="2384717" cy="1128247"/>
          </a:xfrm>
          <a:prstGeom prst="rect">
            <a:avLst/>
          </a:prstGeom>
        </p:spPr>
      </p:pic>
      <p:sp>
        <p:nvSpPr>
          <p:cNvPr id="14" name="TextBox 13">
            <a:extLst>
              <a:ext uri="{FF2B5EF4-FFF2-40B4-BE49-F238E27FC236}">
                <a16:creationId xmlns:a16="http://schemas.microsoft.com/office/drawing/2014/main" id="{B637C6FF-A703-7DD1-7D8B-F7B9B237B501}"/>
              </a:ext>
            </a:extLst>
          </p:cNvPr>
          <p:cNvSpPr txBox="1"/>
          <p:nvPr/>
        </p:nvSpPr>
        <p:spPr>
          <a:xfrm>
            <a:off x="5781631" y="1196846"/>
            <a:ext cx="1430200" cy="369332"/>
          </a:xfrm>
          <a:prstGeom prst="rect">
            <a:avLst/>
          </a:prstGeom>
          <a:noFill/>
        </p:spPr>
        <p:txBody>
          <a:bodyPr wrap="none" rtlCol="0">
            <a:spAutoFit/>
          </a:bodyPr>
          <a:lstStyle/>
          <a:p>
            <a:r>
              <a:rPr lang="en-US" dirty="0"/>
              <a:t>CVD+R Diode</a:t>
            </a:r>
          </a:p>
        </p:txBody>
      </p:sp>
      <p:sp>
        <p:nvSpPr>
          <p:cNvPr id="16" name="Rectangle: Rounded Corners 15">
            <a:extLst>
              <a:ext uri="{FF2B5EF4-FFF2-40B4-BE49-F238E27FC236}">
                <a16:creationId xmlns:a16="http://schemas.microsoft.com/office/drawing/2014/main" id="{8C02D605-3F50-0357-C113-F4ABA3B4774B}"/>
              </a:ext>
            </a:extLst>
          </p:cNvPr>
          <p:cNvSpPr/>
          <p:nvPr/>
        </p:nvSpPr>
        <p:spPr>
          <a:xfrm>
            <a:off x="3646262" y="1713188"/>
            <a:ext cx="5700938" cy="2333248"/>
          </a:xfrm>
          <a:prstGeom prst="round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24">
            <a:extLst>
              <a:ext uri="{FF2B5EF4-FFF2-40B4-BE49-F238E27FC236}">
                <a16:creationId xmlns:a16="http://schemas.microsoft.com/office/drawing/2014/main" id="{D9709062-5930-BF26-D822-4F8FEBFE206B}"/>
              </a:ext>
            </a:extLst>
          </p:cNvPr>
          <p:cNvPicPr>
            <a:picLocks noChangeAspect="1"/>
          </p:cNvPicPr>
          <p:nvPr/>
        </p:nvPicPr>
        <p:blipFill>
          <a:blip r:embed="rId4"/>
          <a:stretch>
            <a:fillRect/>
          </a:stretch>
        </p:blipFill>
        <p:spPr>
          <a:xfrm>
            <a:off x="5155796" y="4273932"/>
            <a:ext cx="2384717" cy="1128247"/>
          </a:xfrm>
          <a:prstGeom prst="rect">
            <a:avLst/>
          </a:prstGeom>
        </p:spPr>
      </p:pic>
      <p:sp>
        <p:nvSpPr>
          <p:cNvPr id="37" name="Rectangle: Rounded Corners 36">
            <a:extLst>
              <a:ext uri="{FF2B5EF4-FFF2-40B4-BE49-F238E27FC236}">
                <a16:creationId xmlns:a16="http://schemas.microsoft.com/office/drawing/2014/main" id="{380EBFA5-DCB4-D5CA-DC74-198FA4A40AF4}"/>
              </a:ext>
            </a:extLst>
          </p:cNvPr>
          <p:cNvSpPr/>
          <p:nvPr/>
        </p:nvSpPr>
        <p:spPr>
          <a:xfrm>
            <a:off x="4325095" y="4313884"/>
            <a:ext cx="4424112" cy="1836476"/>
          </a:xfrm>
          <a:prstGeom prst="round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24C3615D-006B-58B7-5044-5CD2CD4DD1B1}"/>
              </a:ext>
            </a:extLst>
          </p:cNvPr>
          <p:cNvSpPr txBox="1">
            <a:spLocks/>
          </p:cNvSpPr>
          <p:nvPr/>
        </p:nvSpPr>
        <p:spPr>
          <a:xfrm>
            <a:off x="990600" y="1238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Diode Models: Summary</a:t>
            </a:r>
          </a:p>
        </p:txBody>
      </p:sp>
      <p:sp>
        <p:nvSpPr>
          <p:cNvPr id="2" name="TextBox 1">
            <a:extLst>
              <a:ext uri="{FF2B5EF4-FFF2-40B4-BE49-F238E27FC236}">
                <a16:creationId xmlns:a16="http://schemas.microsoft.com/office/drawing/2014/main" id="{9FE15F64-9E55-D2B6-4AF8-D079511B050A}"/>
              </a:ext>
            </a:extLst>
          </p:cNvPr>
          <p:cNvSpPr txBox="1"/>
          <p:nvPr/>
        </p:nvSpPr>
        <p:spPr>
          <a:xfrm>
            <a:off x="1915971" y="2950564"/>
            <a:ext cx="1395047" cy="369332"/>
          </a:xfrm>
          <a:prstGeom prst="rect">
            <a:avLst/>
          </a:prstGeom>
          <a:noFill/>
        </p:spPr>
        <p:txBody>
          <a:bodyPr wrap="square" rtlCol="0">
            <a:spAutoFit/>
          </a:bodyPr>
          <a:lstStyle/>
          <a:p>
            <a:r>
              <a:rPr lang="en-US" b="0" i="0" dirty="0">
                <a:latin typeface="+mj-lt"/>
              </a:rPr>
              <a:t>Forward Bias</a:t>
            </a:r>
            <a:endParaRPr lang="en-US" dirty="0"/>
          </a:p>
        </p:txBody>
      </p:sp>
      <p:sp>
        <p:nvSpPr>
          <p:cNvPr id="3" name="TextBox 2">
            <a:extLst>
              <a:ext uri="{FF2B5EF4-FFF2-40B4-BE49-F238E27FC236}">
                <a16:creationId xmlns:a16="http://schemas.microsoft.com/office/drawing/2014/main" id="{0C17DEE1-40A7-EE6A-5FD1-CAD6BA794F1E}"/>
              </a:ext>
            </a:extLst>
          </p:cNvPr>
          <p:cNvSpPr txBox="1"/>
          <p:nvPr/>
        </p:nvSpPr>
        <p:spPr>
          <a:xfrm>
            <a:off x="1866030" y="5376972"/>
            <a:ext cx="1395047" cy="369332"/>
          </a:xfrm>
          <a:prstGeom prst="rect">
            <a:avLst/>
          </a:prstGeom>
          <a:noFill/>
        </p:spPr>
        <p:txBody>
          <a:bodyPr wrap="square" rtlCol="0">
            <a:spAutoFit/>
          </a:bodyPr>
          <a:lstStyle/>
          <a:p>
            <a:r>
              <a:rPr lang="en-US" b="0" i="0" dirty="0">
                <a:latin typeface="+mj-lt"/>
              </a:rPr>
              <a:t>Reverse Bias</a:t>
            </a:r>
            <a:endParaRPr lang="en-US"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17EF536C-6D31-B6C4-6170-565438005B14}"/>
                  </a:ext>
                </a:extLst>
              </p:cNvPr>
              <p:cNvSpPr txBox="1"/>
              <p:nvPr/>
            </p:nvSpPr>
            <p:spPr>
              <a:xfrm>
                <a:off x="1965914" y="2367450"/>
                <a:ext cx="1295163"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800" b="1" i="1" smtClean="0">
                              <a:latin typeface="Cambria Math" panose="02040503050406030204" pitchFamily="18" charset="0"/>
                            </a:rPr>
                          </m:ctrlPr>
                        </m:sSubPr>
                        <m:e>
                          <m:r>
                            <a:rPr lang="en-US" sz="2800" b="1" i="1" smtClean="0">
                              <a:latin typeface="Cambria Math" panose="02040503050406030204" pitchFamily="18" charset="0"/>
                            </a:rPr>
                            <m:t>𝒊</m:t>
                          </m:r>
                        </m:e>
                        <m:sub>
                          <m:r>
                            <a:rPr lang="en-US" sz="2800" b="1" i="1" smtClean="0">
                              <a:latin typeface="Cambria Math" panose="02040503050406030204" pitchFamily="18" charset="0"/>
                            </a:rPr>
                            <m:t>𝑫</m:t>
                          </m:r>
                        </m:sub>
                      </m:sSub>
                      <m:r>
                        <a:rPr lang="en-US" sz="2800" b="1" i="1" smtClean="0">
                          <a:latin typeface="Cambria Math" panose="02040503050406030204" pitchFamily="18" charset="0"/>
                        </a:rPr>
                        <m:t>&gt;</m:t>
                      </m:r>
                      <m:r>
                        <a:rPr lang="en-US" sz="2800" b="1" i="1" smtClean="0">
                          <a:latin typeface="Cambria Math" panose="02040503050406030204" pitchFamily="18" charset="0"/>
                        </a:rPr>
                        <m:t>𝟎</m:t>
                      </m:r>
                    </m:oMath>
                  </m:oMathPara>
                </a14:m>
                <a:endParaRPr lang="en-US" sz="2800" b="1" dirty="0"/>
              </a:p>
            </p:txBody>
          </p:sp>
        </mc:Choice>
        <mc:Fallback xmlns="">
          <p:sp>
            <p:nvSpPr>
              <p:cNvPr id="4" name="TextBox 3">
                <a:extLst>
                  <a:ext uri="{FF2B5EF4-FFF2-40B4-BE49-F238E27FC236}">
                    <a16:creationId xmlns:a16="http://schemas.microsoft.com/office/drawing/2014/main" id="{17EF536C-6D31-B6C4-6170-565438005B14}"/>
                  </a:ext>
                </a:extLst>
              </p:cNvPr>
              <p:cNvSpPr txBox="1">
                <a:spLocks noRot="1" noChangeAspect="1" noMove="1" noResize="1" noEditPoints="1" noAdjustHandles="1" noChangeArrowheads="1" noChangeShapeType="1" noTextEdit="1"/>
              </p:cNvSpPr>
              <p:nvPr/>
            </p:nvSpPr>
            <p:spPr>
              <a:xfrm>
                <a:off x="1965914" y="2367450"/>
                <a:ext cx="1295163" cy="523220"/>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936A2DF-E9B9-1B6D-BF12-BB6830B28383}"/>
                  </a:ext>
                </a:extLst>
              </p:cNvPr>
              <p:cNvSpPr txBox="1"/>
              <p:nvPr/>
            </p:nvSpPr>
            <p:spPr>
              <a:xfrm>
                <a:off x="1870176" y="4940341"/>
                <a:ext cx="1293559"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800" b="1" i="1" smtClean="0">
                              <a:latin typeface="Cambria Math" panose="02040503050406030204" pitchFamily="18" charset="0"/>
                            </a:rPr>
                          </m:ctrlPr>
                        </m:sSubPr>
                        <m:e>
                          <m:r>
                            <a:rPr lang="en-US" sz="2800" b="1" i="1" smtClean="0">
                              <a:latin typeface="Cambria Math" panose="02040503050406030204" pitchFamily="18" charset="0"/>
                            </a:rPr>
                            <m:t>𝒊</m:t>
                          </m:r>
                        </m:e>
                        <m:sub>
                          <m:r>
                            <a:rPr lang="en-US" sz="2800" b="1" i="1" smtClean="0">
                              <a:latin typeface="Cambria Math" panose="02040503050406030204" pitchFamily="18" charset="0"/>
                            </a:rPr>
                            <m:t>𝑫</m:t>
                          </m:r>
                        </m:sub>
                      </m:sSub>
                      <m:r>
                        <a:rPr lang="en-US" sz="2800" b="1" i="1" smtClean="0">
                          <a:latin typeface="Cambria Math" panose="02040503050406030204" pitchFamily="18" charset="0"/>
                        </a:rPr>
                        <m:t>=</m:t>
                      </m:r>
                      <m:r>
                        <a:rPr lang="en-US" sz="2800" b="1" i="1" smtClean="0">
                          <a:latin typeface="Cambria Math" panose="02040503050406030204" pitchFamily="18" charset="0"/>
                        </a:rPr>
                        <m:t>𝟎</m:t>
                      </m:r>
                    </m:oMath>
                  </m:oMathPara>
                </a14:m>
                <a:endParaRPr lang="en-US" sz="2800" b="1" dirty="0"/>
              </a:p>
            </p:txBody>
          </p:sp>
        </mc:Choice>
        <mc:Fallback xmlns="">
          <p:sp>
            <p:nvSpPr>
              <p:cNvPr id="6" name="TextBox 5">
                <a:extLst>
                  <a:ext uri="{FF2B5EF4-FFF2-40B4-BE49-F238E27FC236}">
                    <a16:creationId xmlns:a16="http://schemas.microsoft.com/office/drawing/2014/main" id="{B936A2DF-E9B9-1B6D-BF12-BB6830B28383}"/>
                  </a:ext>
                </a:extLst>
              </p:cNvPr>
              <p:cNvSpPr txBox="1">
                <a:spLocks noRot="1" noChangeAspect="1" noMove="1" noResize="1" noEditPoints="1" noAdjustHandles="1" noChangeArrowheads="1" noChangeShapeType="1" noTextEdit="1"/>
              </p:cNvSpPr>
              <p:nvPr/>
            </p:nvSpPr>
            <p:spPr>
              <a:xfrm>
                <a:off x="1870176" y="4940341"/>
                <a:ext cx="1293559" cy="523220"/>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44EC8AB3-A449-565C-F567-E22E75BF72FC}"/>
                  </a:ext>
                </a:extLst>
              </p:cNvPr>
              <p:cNvSpPr txBox="1"/>
              <p:nvPr/>
            </p:nvSpPr>
            <p:spPr>
              <a:xfrm>
                <a:off x="1714017" y="4391846"/>
                <a:ext cx="1798954"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800" b="1" i="1" smtClean="0">
                              <a:latin typeface="Cambria Math" panose="02040503050406030204" pitchFamily="18" charset="0"/>
                            </a:rPr>
                          </m:ctrlPr>
                        </m:sSubPr>
                        <m:e>
                          <m:r>
                            <a:rPr lang="en-US" sz="2800" b="1" i="1" smtClean="0">
                              <a:latin typeface="Cambria Math" panose="02040503050406030204" pitchFamily="18" charset="0"/>
                            </a:rPr>
                            <m:t>𝒗</m:t>
                          </m:r>
                        </m:e>
                        <m:sub>
                          <m:r>
                            <a:rPr lang="en-US" sz="2800" b="1" i="1" smtClean="0">
                              <a:latin typeface="Cambria Math" panose="02040503050406030204" pitchFamily="18" charset="0"/>
                            </a:rPr>
                            <m:t>𝑫</m:t>
                          </m:r>
                        </m:sub>
                      </m:sSub>
                      <m:r>
                        <a:rPr lang="en-US" sz="2800" b="1" i="1" smtClean="0">
                          <a:latin typeface="Cambria Math" panose="02040503050406030204" pitchFamily="18" charset="0"/>
                        </a:rPr>
                        <m:t>&lt;</m:t>
                      </m:r>
                      <m:sSub>
                        <m:sSubPr>
                          <m:ctrlPr>
                            <a:rPr lang="en-US" sz="2800" b="1" i="1" smtClean="0">
                              <a:latin typeface="Cambria Math" panose="02040503050406030204" pitchFamily="18" charset="0"/>
                            </a:rPr>
                          </m:ctrlPr>
                        </m:sSubPr>
                        <m:e>
                          <m:r>
                            <a:rPr lang="en-US" sz="2800" b="1" i="1" smtClean="0">
                              <a:latin typeface="Cambria Math" panose="02040503050406030204" pitchFamily="18" charset="0"/>
                            </a:rPr>
                            <m:t>𝑽</m:t>
                          </m:r>
                        </m:e>
                        <m:sub>
                          <m:r>
                            <a:rPr lang="en-US" sz="2800" b="1" i="1" smtClean="0">
                              <a:latin typeface="Cambria Math" panose="02040503050406030204" pitchFamily="18" charset="0"/>
                            </a:rPr>
                            <m:t>𝑫𝑶</m:t>
                          </m:r>
                        </m:sub>
                      </m:sSub>
                    </m:oMath>
                  </m:oMathPara>
                </a14:m>
                <a:endParaRPr lang="en-US" sz="2800" b="1" dirty="0"/>
              </a:p>
            </p:txBody>
          </p:sp>
        </mc:Choice>
        <mc:Fallback>
          <p:sp>
            <p:nvSpPr>
              <p:cNvPr id="8" name="TextBox 7">
                <a:extLst>
                  <a:ext uri="{FF2B5EF4-FFF2-40B4-BE49-F238E27FC236}">
                    <a16:creationId xmlns:a16="http://schemas.microsoft.com/office/drawing/2014/main" id="{44EC8AB3-A449-565C-F567-E22E75BF72FC}"/>
                  </a:ext>
                </a:extLst>
              </p:cNvPr>
              <p:cNvSpPr txBox="1">
                <a:spLocks noRot="1" noChangeAspect="1" noMove="1" noResize="1" noEditPoints="1" noAdjustHandles="1" noChangeArrowheads="1" noChangeShapeType="1" noTextEdit="1"/>
              </p:cNvSpPr>
              <p:nvPr/>
            </p:nvSpPr>
            <p:spPr>
              <a:xfrm>
                <a:off x="1714017" y="4391846"/>
                <a:ext cx="1798954" cy="523220"/>
              </a:xfrm>
              <a:prstGeom prst="rect">
                <a:avLst/>
              </a:prstGeom>
              <a:blipFill>
                <a:blip r:embed="rId7"/>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3348043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500"/>
                                        <p:tgtEl>
                                          <p:spTgt spid="45"/>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CF0B48-E10B-3377-5961-258FE6015FDF}"/>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EC1539C5-83FC-2776-1C01-67E894E0D79D}"/>
              </a:ext>
            </a:extLst>
          </p:cNvPr>
          <p:cNvSpPr>
            <a:spLocks noGrp="1"/>
          </p:cNvSpPr>
          <p:nvPr>
            <p:ph type="subTitle" idx="1"/>
          </p:nvPr>
        </p:nvSpPr>
        <p:spPr/>
        <p:txBody>
          <a:bodyPr/>
          <a:lstStyle/>
          <a:p>
            <a:r>
              <a:rPr lang="en-US" dirty="0"/>
              <a:t>Part 3 ends here</a:t>
            </a:r>
          </a:p>
        </p:txBody>
      </p:sp>
    </p:spTree>
    <p:extLst>
      <p:ext uri="{BB962C8B-B14F-4D97-AF65-F5344CB8AC3E}">
        <p14:creationId xmlns:p14="http://schemas.microsoft.com/office/powerpoint/2010/main" val="374688171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CA0EFC-7598-8DEC-2799-D089F1F1086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5E32DD4-94D0-5BFD-08CA-676FFE2DB881}"/>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7A3566C3-813D-1FD6-D5BA-20AC11620657}"/>
              </a:ext>
            </a:extLst>
          </p:cNvPr>
          <p:cNvSpPr>
            <a:spLocks noGrp="1"/>
          </p:cNvSpPr>
          <p:nvPr>
            <p:ph idx="1"/>
          </p:nvPr>
        </p:nvSpPr>
        <p:spPr>
          <a:xfrm>
            <a:off x="838200" y="1825625"/>
            <a:ext cx="10773792" cy="4351338"/>
          </a:xfrm>
        </p:spPr>
        <p:txBody>
          <a:bodyPr>
            <a:normAutofit/>
          </a:bodyPr>
          <a:lstStyle/>
          <a:p>
            <a:pPr>
              <a:lnSpc>
                <a:spcPct val="150000"/>
              </a:lnSpc>
            </a:pPr>
            <a:r>
              <a:rPr lang="en-US" b="1" dirty="0"/>
              <a:t>Practice Problems</a:t>
            </a:r>
            <a:endParaRPr lang="en-US" dirty="0"/>
          </a:p>
        </p:txBody>
      </p:sp>
    </p:spTree>
    <p:extLst>
      <p:ext uri="{BB962C8B-B14F-4D97-AF65-F5344CB8AC3E}">
        <p14:creationId xmlns:p14="http://schemas.microsoft.com/office/powerpoint/2010/main" val="22252299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E95278-4487-E128-8189-8CAF5337DE87}"/>
              </a:ext>
            </a:extLst>
          </p:cNvPr>
          <p:cNvSpPr>
            <a:spLocks noGrp="1"/>
          </p:cNvSpPr>
          <p:nvPr>
            <p:ph type="title"/>
          </p:nvPr>
        </p:nvSpPr>
        <p:spPr/>
        <p:txBody>
          <a:bodyPr/>
          <a:lstStyle/>
          <a:p>
            <a:r>
              <a:rPr lang="en-US" dirty="0"/>
              <a:t>Linear IV Char. </a:t>
            </a:r>
          </a:p>
        </p:txBody>
      </p:sp>
      <p:pic>
        <p:nvPicPr>
          <p:cNvPr id="7" name="Content Placeholder 6"/>
          <p:cNvPicPr>
            <a:picLocks noGrp="1" noChangeAspect="1"/>
          </p:cNvPicPr>
          <p:nvPr>
            <p:ph idx="1"/>
          </p:nvPr>
        </p:nvPicPr>
        <p:blipFill rotWithShape="1">
          <a:blip r:embed="rId2"/>
          <a:srcRect t="12480" b="12769"/>
          <a:stretch/>
        </p:blipFill>
        <p:spPr>
          <a:xfrm>
            <a:off x="4307990" y="1601839"/>
            <a:ext cx="1775673" cy="2277828"/>
          </a:xfrm>
          <a:prstGeom prst="rect">
            <a:avLst/>
          </a:prstGeom>
        </p:spPr>
      </p:pic>
      <p:pic>
        <p:nvPicPr>
          <p:cNvPr id="9" name="Picture 8"/>
          <p:cNvPicPr>
            <a:picLocks noChangeAspect="1"/>
          </p:cNvPicPr>
          <p:nvPr/>
        </p:nvPicPr>
        <p:blipFill rotWithShape="1">
          <a:blip r:embed="rId3"/>
          <a:srcRect l="9305" t="12344" r="9845" b="14689"/>
          <a:stretch/>
        </p:blipFill>
        <p:spPr>
          <a:xfrm>
            <a:off x="7598231" y="1690686"/>
            <a:ext cx="3068091" cy="2188981"/>
          </a:xfrm>
          <a:prstGeom prst="rect">
            <a:avLst/>
          </a:prstGeom>
        </p:spPr>
      </p:pic>
      <p:pic>
        <p:nvPicPr>
          <p:cNvPr id="12" name="Picture 11"/>
          <p:cNvPicPr>
            <a:picLocks noChangeAspect="1"/>
          </p:cNvPicPr>
          <p:nvPr/>
        </p:nvPicPr>
        <p:blipFill rotWithShape="1">
          <a:blip r:embed="rId4"/>
          <a:srcRect t="13210" b="12963"/>
          <a:stretch/>
        </p:blipFill>
        <p:spPr>
          <a:xfrm>
            <a:off x="4307990" y="4159067"/>
            <a:ext cx="1891130" cy="2356033"/>
          </a:xfrm>
          <a:prstGeom prst="rect">
            <a:avLst/>
          </a:prstGeom>
        </p:spPr>
      </p:pic>
      <p:pic>
        <p:nvPicPr>
          <p:cNvPr id="13" name="Picture 12"/>
          <p:cNvPicPr>
            <a:picLocks noChangeAspect="1"/>
          </p:cNvPicPr>
          <p:nvPr/>
        </p:nvPicPr>
        <p:blipFill rotWithShape="1">
          <a:blip r:embed="rId5"/>
          <a:srcRect l="7456" t="11729" r="12500" b="19136"/>
          <a:stretch/>
        </p:blipFill>
        <p:spPr>
          <a:xfrm>
            <a:off x="7598231" y="4159067"/>
            <a:ext cx="3000492" cy="2301748"/>
          </a:xfrm>
          <a:prstGeom prst="rect">
            <a:avLst/>
          </a:prstGeom>
        </p:spPr>
      </p:pic>
      <p:sp>
        <p:nvSpPr>
          <p:cNvPr id="18" name="TextBox 17"/>
          <p:cNvSpPr txBox="1"/>
          <p:nvPr/>
        </p:nvSpPr>
        <p:spPr>
          <a:xfrm>
            <a:off x="1155668" y="2369679"/>
            <a:ext cx="2834854" cy="830997"/>
          </a:xfrm>
          <a:prstGeom prst="rect">
            <a:avLst/>
          </a:prstGeom>
          <a:noFill/>
        </p:spPr>
        <p:txBody>
          <a:bodyPr wrap="square" rtlCol="0">
            <a:spAutoFit/>
          </a:bodyPr>
          <a:lstStyle/>
          <a:p>
            <a:r>
              <a:rPr lang="en-US" sz="2400" dirty="0"/>
              <a:t>Voltage source in series with a resistor</a:t>
            </a:r>
          </a:p>
        </p:txBody>
      </p:sp>
      <p:sp>
        <p:nvSpPr>
          <p:cNvPr id="20" name="TextBox 19"/>
          <p:cNvSpPr txBox="1"/>
          <p:nvPr/>
        </p:nvSpPr>
        <p:spPr>
          <a:xfrm>
            <a:off x="1155668" y="4921584"/>
            <a:ext cx="2834854" cy="830997"/>
          </a:xfrm>
          <a:prstGeom prst="rect">
            <a:avLst/>
          </a:prstGeom>
          <a:noFill/>
        </p:spPr>
        <p:txBody>
          <a:bodyPr wrap="square" rtlCol="0">
            <a:spAutoFit/>
          </a:bodyPr>
          <a:lstStyle/>
          <a:p>
            <a:r>
              <a:rPr lang="en-US" sz="2400" dirty="0"/>
              <a:t>Voltage source in series with a resistor</a:t>
            </a:r>
          </a:p>
        </p:txBody>
      </p:sp>
    </p:spTree>
    <p:extLst>
      <p:ext uri="{BB962C8B-B14F-4D97-AF65-F5344CB8AC3E}">
        <p14:creationId xmlns:p14="http://schemas.microsoft.com/office/powerpoint/2010/main" val="40572138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278A0F-EDE8-0406-20AB-F725A9698E30}"/>
              </a:ext>
            </a:extLst>
          </p:cNvPr>
          <p:cNvSpPr>
            <a:spLocks noGrp="1"/>
          </p:cNvSpPr>
          <p:nvPr>
            <p:ph type="title"/>
          </p:nvPr>
        </p:nvSpPr>
        <p:spPr/>
        <p:txBody>
          <a:bodyPr/>
          <a:lstStyle/>
          <a:p>
            <a:r>
              <a:rPr lang="en-US" dirty="0"/>
              <a:t>Solving Circuits with diodes (7)</a:t>
            </a:r>
          </a:p>
        </p:txBody>
      </p:sp>
      <p:pic>
        <p:nvPicPr>
          <p:cNvPr id="6" name="Content Placeholder 5">
            <a:extLst>
              <a:ext uri="{FF2B5EF4-FFF2-40B4-BE49-F238E27FC236}">
                <a16:creationId xmlns:a16="http://schemas.microsoft.com/office/drawing/2014/main" id="{973E55DD-C4A8-127E-2C48-964436D61DE0}"/>
              </a:ext>
            </a:extLst>
          </p:cNvPr>
          <p:cNvPicPr>
            <a:picLocks noGrp="1" noChangeAspect="1"/>
          </p:cNvPicPr>
          <p:nvPr>
            <p:ph idx="1"/>
          </p:nvPr>
        </p:nvPicPr>
        <p:blipFill rotWithShape="1">
          <a:blip r:embed="rId2"/>
          <a:srcRect t="15852"/>
          <a:stretch/>
        </p:blipFill>
        <p:spPr>
          <a:xfrm>
            <a:off x="840557" y="2035628"/>
            <a:ext cx="5255443" cy="2989943"/>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E7FA3D0-8ABD-78BE-A0CD-19369BC3371C}"/>
                  </a:ext>
                </a:extLst>
              </p:cNvPr>
              <p:cNvSpPr txBox="1"/>
              <p:nvPr/>
            </p:nvSpPr>
            <p:spPr>
              <a:xfrm>
                <a:off x="6255657" y="2220687"/>
                <a:ext cx="4736618" cy="461665"/>
              </a:xfrm>
              <a:prstGeom prst="rect">
                <a:avLst/>
              </a:prstGeom>
              <a:noFill/>
            </p:spPr>
            <p:txBody>
              <a:bodyPr wrap="none" rtlCol="0">
                <a:spAutoFit/>
              </a:bodyPr>
              <a:lstStyle/>
              <a:p>
                <a:r>
                  <a:rPr lang="en-US" sz="2400" b="0" dirty="0"/>
                  <a:t>If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𝑣</m:t>
                        </m:r>
                      </m:e>
                      <m:sub>
                        <m:r>
                          <a:rPr lang="en-US" sz="2400" b="0" i="1" smtClean="0">
                            <a:latin typeface="Cambria Math" panose="02040503050406030204" pitchFamily="18" charset="0"/>
                          </a:rPr>
                          <m:t>𝐼</m:t>
                        </m:r>
                      </m:sub>
                    </m:sSub>
                    <m:r>
                      <a:rPr lang="en-US" sz="2400" b="0" i="1" smtClean="0">
                        <a:latin typeface="Cambria Math" panose="02040503050406030204" pitchFamily="18" charset="0"/>
                      </a:rPr>
                      <m:t>=5 </m:t>
                    </m:r>
                    <m:r>
                      <m:rPr>
                        <m:sty m:val="p"/>
                      </m:rPr>
                      <a:rPr lang="en-US" sz="2400" b="0" i="0" smtClean="0">
                        <a:latin typeface="Cambria Math" panose="02040503050406030204" pitchFamily="18" charset="0"/>
                      </a:rPr>
                      <m:t>V</m:t>
                    </m:r>
                  </m:oMath>
                </a14:m>
                <a:r>
                  <a:rPr lang="en-US" sz="2400" dirty="0"/>
                  <a:t> and</a:t>
                </a:r>
                <a14:m>
                  <m:oMath xmlns:m="http://schemas.openxmlformats.org/officeDocument/2006/math">
                    <m:r>
                      <a:rPr lang="en-US" sz="2400" b="0" i="0" smtClean="0">
                        <a:latin typeface="Cambria Math" panose="02040503050406030204" pitchFamily="18" charset="0"/>
                      </a:rPr>
                      <m:t> </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𝑉</m:t>
                        </m:r>
                      </m:e>
                      <m:sub>
                        <m:r>
                          <a:rPr lang="en-US" sz="2400" b="0" i="1" smtClean="0">
                            <a:latin typeface="Cambria Math" panose="02040503050406030204" pitchFamily="18" charset="0"/>
                          </a:rPr>
                          <m:t>𝐷𝑂</m:t>
                        </m:r>
                      </m:sub>
                    </m:sSub>
                    <m:r>
                      <a:rPr lang="en-US" sz="2400" b="0" i="1" smtClean="0">
                        <a:latin typeface="Cambria Math" panose="02040503050406030204" pitchFamily="18" charset="0"/>
                      </a:rPr>
                      <m:t>=0.7 </m:t>
                    </m:r>
                    <m:r>
                      <m:rPr>
                        <m:sty m:val="p"/>
                      </m:rPr>
                      <a:rPr lang="en-US" sz="2400" b="0" i="0" smtClean="0">
                        <a:latin typeface="Cambria Math" panose="02040503050406030204" pitchFamily="18" charset="0"/>
                      </a:rPr>
                      <m:t>V</m:t>
                    </m:r>
                  </m:oMath>
                </a14:m>
                <a:r>
                  <a:rPr lang="en-US" sz="2400" dirty="0"/>
                  <a:t>, find </a:t>
                </a:r>
                <a14:m>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𝒗</m:t>
                        </m:r>
                      </m:e>
                      <m:sub>
                        <m:r>
                          <a:rPr lang="en-US" sz="2400" b="1" i="1" smtClean="0">
                            <a:latin typeface="Cambria Math" panose="02040503050406030204" pitchFamily="18" charset="0"/>
                          </a:rPr>
                          <m:t>𝑶</m:t>
                        </m:r>
                      </m:sub>
                    </m:sSub>
                  </m:oMath>
                </a14:m>
                <a:endParaRPr lang="en-US" sz="2400" b="1" dirty="0"/>
              </a:p>
            </p:txBody>
          </p:sp>
        </mc:Choice>
        <mc:Fallback xmlns="">
          <p:sp>
            <p:nvSpPr>
              <p:cNvPr id="7" name="TextBox 6">
                <a:extLst>
                  <a:ext uri="{FF2B5EF4-FFF2-40B4-BE49-F238E27FC236}">
                    <a16:creationId xmlns:a16="http://schemas.microsoft.com/office/drawing/2014/main" id="{3E7FA3D0-8ABD-78BE-A0CD-19369BC3371C}"/>
                  </a:ext>
                </a:extLst>
              </p:cNvPr>
              <p:cNvSpPr txBox="1">
                <a:spLocks noRot="1" noChangeAspect="1" noMove="1" noResize="1" noEditPoints="1" noAdjustHandles="1" noChangeArrowheads="1" noChangeShapeType="1" noTextEdit="1"/>
              </p:cNvSpPr>
              <p:nvPr/>
            </p:nvSpPr>
            <p:spPr>
              <a:xfrm>
                <a:off x="6255657" y="2220687"/>
                <a:ext cx="4736618" cy="461665"/>
              </a:xfrm>
              <a:prstGeom prst="rect">
                <a:avLst/>
              </a:prstGeom>
              <a:blipFill>
                <a:blip r:embed="rId3"/>
                <a:stretch>
                  <a:fillRect l="-1931" t="-10526" b="-28947"/>
                </a:stretch>
              </a:blipFill>
            </p:spPr>
            <p:txBody>
              <a:bodyPr/>
              <a:lstStyle/>
              <a:p>
                <a:r>
                  <a:rPr lang="en-US">
                    <a:noFill/>
                  </a:rPr>
                  <a:t> </a:t>
                </a:r>
              </a:p>
            </p:txBody>
          </p:sp>
        </mc:Fallback>
      </mc:AlternateContent>
    </p:spTree>
    <p:extLst>
      <p:ext uri="{BB962C8B-B14F-4D97-AF65-F5344CB8AC3E}">
        <p14:creationId xmlns:p14="http://schemas.microsoft.com/office/powerpoint/2010/main" val="105709037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8088CAA-7A54-835A-4F97-C6D37F29DC00}"/>
              </a:ext>
            </a:extLst>
          </p:cNvPr>
          <p:cNvPicPr>
            <a:picLocks noChangeAspect="1"/>
          </p:cNvPicPr>
          <p:nvPr/>
        </p:nvPicPr>
        <p:blipFill rotWithShape="1">
          <a:blip r:embed="rId2"/>
          <a:srcRect l="4242" t="10729" r="6511"/>
          <a:stretch/>
        </p:blipFill>
        <p:spPr>
          <a:xfrm>
            <a:off x="924803" y="1699431"/>
            <a:ext cx="4351268" cy="4488089"/>
          </a:xfrm>
          <a:prstGeom prst="rect">
            <a:avLst/>
          </a:prstGeom>
        </p:spPr>
      </p:pic>
      <p:sp>
        <p:nvSpPr>
          <p:cNvPr id="2" name="Title 1">
            <a:extLst>
              <a:ext uri="{FF2B5EF4-FFF2-40B4-BE49-F238E27FC236}">
                <a16:creationId xmlns:a16="http://schemas.microsoft.com/office/drawing/2014/main" id="{2A278A0F-EDE8-0406-20AB-F725A9698E30}"/>
              </a:ext>
            </a:extLst>
          </p:cNvPr>
          <p:cNvSpPr>
            <a:spLocks noGrp="1"/>
          </p:cNvSpPr>
          <p:nvPr>
            <p:ph type="title"/>
          </p:nvPr>
        </p:nvSpPr>
        <p:spPr/>
        <p:txBody>
          <a:bodyPr/>
          <a:lstStyle/>
          <a:p>
            <a:r>
              <a:rPr lang="en-US" dirty="0"/>
              <a:t>Solving Circuits with diodes (7)</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E7FA3D0-8ABD-78BE-A0CD-19369BC3371C}"/>
                  </a:ext>
                </a:extLst>
              </p:cNvPr>
              <p:cNvSpPr txBox="1"/>
              <p:nvPr/>
            </p:nvSpPr>
            <p:spPr>
              <a:xfrm>
                <a:off x="5396297" y="2090059"/>
                <a:ext cx="6460423" cy="461665"/>
              </a:xfrm>
              <a:prstGeom prst="rect">
                <a:avLst/>
              </a:prstGeom>
              <a:noFill/>
            </p:spPr>
            <p:txBody>
              <a:bodyPr wrap="none" rtlCol="0">
                <a:spAutoFit/>
              </a:bodyPr>
              <a:lstStyle/>
              <a:p>
                <a:r>
                  <a:rPr lang="en-US" sz="2400" b="0" dirty="0" err="1"/>
                  <a:t>i</a:t>
                </a:r>
                <a:r>
                  <a:rPr lang="en-US" sz="2400" b="0" dirty="0"/>
                  <a:t>) If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𝑣</m:t>
                        </m:r>
                      </m:e>
                      <m:sub>
                        <m:r>
                          <a:rPr lang="en-US" sz="2400" b="0" i="1" smtClean="0">
                            <a:latin typeface="Cambria Math" panose="02040503050406030204" pitchFamily="18" charset="0"/>
                          </a:rPr>
                          <m:t>𝐼</m:t>
                        </m:r>
                      </m:sub>
                    </m:sSub>
                    <m:r>
                      <a:rPr lang="en-US" sz="2400" b="0" i="1" smtClean="0">
                        <a:latin typeface="Cambria Math" panose="02040503050406030204" pitchFamily="18" charset="0"/>
                      </a:rPr>
                      <m:t>=5 </m:t>
                    </m:r>
                    <m:r>
                      <m:rPr>
                        <m:sty m:val="p"/>
                      </m:rPr>
                      <a:rPr lang="en-US" sz="2400" b="0" i="0" smtClean="0">
                        <a:latin typeface="Cambria Math" panose="02040503050406030204" pitchFamily="18" charset="0"/>
                      </a:rPr>
                      <m:t>V</m:t>
                    </m:r>
                  </m:oMath>
                </a14:m>
                <a:r>
                  <a:rPr lang="en-US" sz="2400" dirty="0"/>
                  <a:t> , </a:t>
                </a:r>
                <a14:m>
                  <m:oMath xmlns:m="http://schemas.openxmlformats.org/officeDocument/2006/math">
                    <m:sSub>
                      <m:sSubPr>
                        <m:ctrlPr>
                          <a:rPr lang="en-US" sz="2400" i="1" dirty="0" smtClean="0">
                            <a:latin typeface="Cambria Math" panose="02040503050406030204" pitchFamily="18" charset="0"/>
                          </a:rPr>
                        </m:ctrlPr>
                      </m:sSubPr>
                      <m:e>
                        <m:r>
                          <a:rPr lang="en-US" sz="2400" i="1" dirty="0" smtClean="0">
                            <a:latin typeface="Cambria Math" panose="02040503050406030204" pitchFamily="18" charset="0"/>
                          </a:rPr>
                          <m:t>𝑉</m:t>
                        </m:r>
                      </m:e>
                      <m:sub>
                        <m:r>
                          <a:rPr lang="en-US" sz="2400" i="1" dirty="0" smtClean="0">
                            <a:latin typeface="Cambria Math" panose="02040503050406030204" pitchFamily="18" charset="0"/>
                          </a:rPr>
                          <m:t>𝑆</m:t>
                        </m:r>
                      </m:sub>
                    </m:sSub>
                    <m:r>
                      <a:rPr lang="en-US" sz="2400" b="0" i="1" dirty="0" smtClean="0">
                        <a:latin typeface="Cambria Math" panose="02040503050406030204" pitchFamily="18" charset="0"/>
                      </a:rPr>
                      <m:t>=10 </m:t>
                    </m:r>
                    <m:r>
                      <m:rPr>
                        <m:sty m:val="p"/>
                      </m:rPr>
                      <a:rPr lang="en-US" sz="2400" b="0" i="0" dirty="0" smtClean="0">
                        <a:latin typeface="Cambria Math" panose="02040503050406030204" pitchFamily="18" charset="0"/>
                      </a:rPr>
                      <m:t>V</m:t>
                    </m:r>
                  </m:oMath>
                </a14:m>
                <a:r>
                  <a:rPr lang="en-US" sz="2400" dirty="0"/>
                  <a:t> and</a:t>
                </a:r>
                <a14:m>
                  <m:oMath xmlns:m="http://schemas.openxmlformats.org/officeDocument/2006/math">
                    <m:r>
                      <a:rPr lang="en-US" sz="2400" b="0" i="0" smtClean="0">
                        <a:latin typeface="Cambria Math" panose="02040503050406030204" pitchFamily="18" charset="0"/>
                      </a:rPr>
                      <m:t> </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𝑉</m:t>
                        </m:r>
                      </m:e>
                      <m:sub>
                        <m:r>
                          <a:rPr lang="en-US" sz="2400" b="0" i="1" smtClean="0">
                            <a:latin typeface="Cambria Math" panose="02040503050406030204" pitchFamily="18" charset="0"/>
                          </a:rPr>
                          <m:t>𝐷𝑂</m:t>
                        </m:r>
                      </m:sub>
                    </m:sSub>
                    <m:r>
                      <a:rPr lang="en-US" sz="2400" b="0" i="1" smtClean="0">
                        <a:latin typeface="Cambria Math" panose="02040503050406030204" pitchFamily="18" charset="0"/>
                      </a:rPr>
                      <m:t>=0.7 </m:t>
                    </m:r>
                    <m:r>
                      <m:rPr>
                        <m:sty m:val="p"/>
                      </m:rPr>
                      <a:rPr lang="en-US" sz="2400" b="0" i="0" smtClean="0">
                        <a:latin typeface="Cambria Math" panose="02040503050406030204" pitchFamily="18" charset="0"/>
                      </a:rPr>
                      <m:t>V</m:t>
                    </m:r>
                  </m:oMath>
                </a14:m>
                <a:r>
                  <a:rPr lang="en-US" sz="2400" dirty="0"/>
                  <a:t>, find </a:t>
                </a:r>
                <a14:m>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𝒗</m:t>
                        </m:r>
                      </m:e>
                      <m:sub>
                        <m:r>
                          <a:rPr lang="en-US" sz="2400" b="1" i="1" smtClean="0">
                            <a:latin typeface="Cambria Math" panose="02040503050406030204" pitchFamily="18" charset="0"/>
                          </a:rPr>
                          <m:t>𝑶</m:t>
                        </m:r>
                      </m:sub>
                    </m:sSub>
                  </m:oMath>
                </a14:m>
                <a:endParaRPr lang="en-US" sz="2400" b="1" dirty="0"/>
              </a:p>
            </p:txBody>
          </p:sp>
        </mc:Choice>
        <mc:Fallback xmlns="">
          <p:sp>
            <p:nvSpPr>
              <p:cNvPr id="7" name="TextBox 6">
                <a:extLst>
                  <a:ext uri="{FF2B5EF4-FFF2-40B4-BE49-F238E27FC236}">
                    <a16:creationId xmlns:a16="http://schemas.microsoft.com/office/drawing/2014/main" id="{3E7FA3D0-8ABD-78BE-A0CD-19369BC3371C}"/>
                  </a:ext>
                </a:extLst>
              </p:cNvPr>
              <p:cNvSpPr txBox="1">
                <a:spLocks noRot="1" noChangeAspect="1" noMove="1" noResize="1" noEditPoints="1" noAdjustHandles="1" noChangeArrowheads="1" noChangeShapeType="1" noTextEdit="1"/>
              </p:cNvSpPr>
              <p:nvPr/>
            </p:nvSpPr>
            <p:spPr>
              <a:xfrm>
                <a:off x="5396297" y="2090059"/>
                <a:ext cx="6460423" cy="461665"/>
              </a:xfrm>
              <a:prstGeom prst="rect">
                <a:avLst/>
              </a:prstGeom>
              <a:blipFill>
                <a:blip r:embed="rId3"/>
                <a:stretch>
                  <a:fillRect l="-1415" t="-10526" b="-289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1D07D41-C93C-5084-3211-41EBCE0DD936}"/>
                  </a:ext>
                </a:extLst>
              </p:cNvPr>
              <p:cNvSpPr txBox="1"/>
              <p:nvPr/>
            </p:nvSpPr>
            <p:spPr>
              <a:xfrm>
                <a:off x="5276071" y="3758363"/>
                <a:ext cx="6700873" cy="461665"/>
              </a:xfrm>
              <a:prstGeom prst="rect">
                <a:avLst/>
              </a:prstGeom>
              <a:noFill/>
            </p:spPr>
            <p:txBody>
              <a:bodyPr wrap="none" rtlCol="0">
                <a:spAutoFit/>
              </a:bodyPr>
              <a:lstStyle/>
              <a:p>
                <a:r>
                  <a:rPr lang="en-US" sz="2400" b="0" dirty="0"/>
                  <a:t>ii) If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𝑣</m:t>
                        </m:r>
                      </m:e>
                      <m:sub>
                        <m:r>
                          <a:rPr lang="en-US" sz="2400" b="0" i="1" smtClean="0">
                            <a:latin typeface="Cambria Math" panose="02040503050406030204" pitchFamily="18" charset="0"/>
                          </a:rPr>
                          <m:t>𝐼</m:t>
                        </m:r>
                      </m:sub>
                    </m:sSub>
                    <m:r>
                      <a:rPr lang="en-US" sz="2400" b="0" i="1" smtClean="0">
                        <a:latin typeface="Cambria Math" panose="02040503050406030204" pitchFamily="18" charset="0"/>
                      </a:rPr>
                      <m:t>=11 </m:t>
                    </m:r>
                    <m:r>
                      <m:rPr>
                        <m:sty m:val="p"/>
                      </m:rPr>
                      <a:rPr lang="en-US" sz="2400" b="0" i="0" smtClean="0">
                        <a:latin typeface="Cambria Math" panose="02040503050406030204" pitchFamily="18" charset="0"/>
                      </a:rPr>
                      <m:t>V</m:t>
                    </m:r>
                  </m:oMath>
                </a14:m>
                <a:r>
                  <a:rPr lang="en-US" sz="2400" dirty="0"/>
                  <a:t> , </a:t>
                </a:r>
                <a14:m>
                  <m:oMath xmlns:m="http://schemas.openxmlformats.org/officeDocument/2006/math">
                    <m:sSub>
                      <m:sSubPr>
                        <m:ctrlPr>
                          <a:rPr lang="en-US" sz="2400" i="1" dirty="0" smtClean="0">
                            <a:latin typeface="Cambria Math" panose="02040503050406030204" pitchFamily="18" charset="0"/>
                          </a:rPr>
                        </m:ctrlPr>
                      </m:sSubPr>
                      <m:e>
                        <m:r>
                          <a:rPr lang="en-US" sz="2400" i="1" dirty="0" smtClean="0">
                            <a:latin typeface="Cambria Math" panose="02040503050406030204" pitchFamily="18" charset="0"/>
                          </a:rPr>
                          <m:t>𝑉</m:t>
                        </m:r>
                      </m:e>
                      <m:sub>
                        <m:r>
                          <a:rPr lang="en-US" sz="2400" i="1" dirty="0" smtClean="0">
                            <a:latin typeface="Cambria Math" panose="02040503050406030204" pitchFamily="18" charset="0"/>
                          </a:rPr>
                          <m:t>𝑆</m:t>
                        </m:r>
                      </m:sub>
                    </m:sSub>
                    <m:r>
                      <a:rPr lang="en-US" sz="2400" b="0" i="1" dirty="0" smtClean="0">
                        <a:latin typeface="Cambria Math" panose="02040503050406030204" pitchFamily="18" charset="0"/>
                      </a:rPr>
                      <m:t>=10 </m:t>
                    </m:r>
                    <m:r>
                      <m:rPr>
                        <m:sty m:val="p"/>
                      </m:rPr>
                      <a:rPr lang="en-US" sz="2400" b="0" i="0" dirty="0" smtClean="0">
                        <a:latin typeface="Cambria Math" panose="02040503050406030204" pitchFamily="18" charset="0"/>
                      </a:rPr>
                      <m:t>V</m:t>
                    </m:r>
                  </m:oMath>
                </a14:m>
                <a:r>
                  <a:rPr lang="en-US" sz="2400" dirty="0"/>
                  <a:t> and</a:t>
                </a:r>
                <a14:m>
                  <m:oMath xmlns:m="http://schemas.openxmlformats.org/officeDocument/2006/math">
                    <m:r>
                      <a:rPr lang="en-US" sz="2400" b="0" i="0" smtClean="0">
                        <a:latin typeface="Cambria Math" panose="02040503050406030204" pitchFamily="18" charset="0"/>
                      </a:rPr>
                      <m:t> </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𝑉</m:t>
                        </m:r>
                      </m:e>
                      <m:sub>
                        <m:r>
                          <a:rPr lang="en-US" sz="2400" b="0" i="1" smtClean="0">
                            <a:latin typeface="Cambria Math" panose="02040503050406030204" pitchFamily="18" charset="0"/>
                          </a:rPr>
                          <m:t>𝐷𝑂</m:t>
                        </m:r>
                      </m:sub>
                    </m:sSub>
                    <m:r>
                      <a:rPr lang="en-US" sz="2400" b="0" i="1" smtClean="0">
                        <a:latin typeface="Cambria Math" panose="02040503050406030204" pitchFamily="18" charset="0"/>
                      </a:rPr>
                      <m:t>=0.7 </m:t>
                    </m:r>
                    <m:r>
                      <m:rPr>
                        <m:sty m:val="p"/>
                      </m:rPr>
                      <a:rPr lang="en-US" sz="2400" b="0" i="0" smtClean="0">
                        <a:latin typeface="Cambria Math" panose="02040503050406030204" pitchFamily="18" charset="0"/>
                      </a:rPr>
                      <m:t>V</m:t>
                    </m:r>
                  </m:oMath>
                </a14:m>
                <a:r>
                  <a:rPr lang="en-US" sz="2400" dirty="0"/>
                  <a:t>, find </a:t>
                </a:r>
                <a14:m>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𝒗</m:t>
                        </m:r>
                      </m:e>
                      <m:sub>
                        <m:r>
                          <a:rPr lang="en-US" sz="2400" b="1" i="1" smtClean="0">
                            <a:latin typeface="Cambria Math" panose="02040503050406030204" pitchFamily="18" charset="0"/>
                          </a:rPr>
                          <m:t>𝑶</m:t>
                        </m:r>
                      </m:sub>
                    </m:sSub>
                  </m:oMath>
                </a14:m>
                <a:endParaRPr lang="en-US" sz="2400" b="1" dirty="0"/>
              </a:p>
            </p:txBody>
          </p:sp>
        </mc:Choice>
        <mc:Fallback xmlns="">
          <p:sp>
            <p:nvSpPr>
              <p:cNvPr id="8" name="TextBox 7">
                <a:extLst>
                  <a:ext uri="{FF2B5EF4-FFF2-40B4-BE49-F238E27FC236}">
                    <a16:creationId xmlns:a16="http://schemas.microsoft.com/office/drawing/2014/main" id="{31D07D41-C93C-5084-3211-41EBCE0DD936}"/>
                  </a:ext>
                </a:extLst>
              </p:cNvPr>
              <p:cNvSpPr txBox="1">
                <a:spLocks noRot="1" noChangeAspect="1" noMove="1" noResize="1" noEditPoints="1" noAdjustHandles="1" noChangeArrowheads="1" noChangeShapeType="1" noTextEdit="1"/>
              </p:cNvSpPr>
              <p:nvPr/>
            </p:nvSpPr>
            <p:spPr>
              <a:xfrm>
                <a:off x="5276071" y="3758363"/>
                <a:ext cx="6700873" cy="461665"/>
              </a:xfrm>
              <a:prstGeom prst="rect">
                <a:avLst/>
              </a:prstGeom>
              <a:blipFill>
                <a:blip r:embed="rId4"/>
                <a:stretch>
                  <a:fillRect l="-1364" t="-10667" b="-30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FBB5D7EB-8773-B9B2-3FB3-84DDAF3D1A2D}"/>
                  </a:ext>
                </a:extLst>
              </p:cNvPr>
              <p:cNvSpPr txBox="1"/>
              <p:nvPr/>
            </p:nvSpPr>
            <p:spPr>
              <a:xfrm>
                <a:off x="5276071" y="5426668"/>
                <a:ext cx="6601487" cy="461665"/>
              </a:xfrm>
              <a:prstGeom prst="rect">
                <a:avLst/>
              </a:prstGeom>
              <a:noFill/>
            </p:spPr>
            <p:txBody>
              <a:bodyPr wrap="none" rtlCol="0">
                <a:spAutoFit/>
              </a:bodyPr>
              <a:lstStyle/>
              <a:p>
                <a:r>
                  <a:rPr lang="en-US" sz="2400" b="0" dirty="0"/>
                  <a:t>iii) If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𝑣</m:t>
                        </m:r>
                      </m:e>
                      <m:sub>
                        <m:r>
                          <a:rPr lang="en-US" sz="2400" b="0" i="1" smtClean="0">
                            <a:latin typeface="Cambria Math" panose="02040503050406030204" pitchFamily="18" charset="0"/>
                          </a:rPr>
                          <m:t>𝐼</m:t>
                        </m:r>
                      </m:sub>
                    </m:sSub>
                    <m:r>
                      <a:rPr lang="en-US" sz="2400" b="0" i="1" smtClean="0">
                        <a:latin typeface="Cambria Math" panose="02040503050406030204" pitchFamily="18" charset="0"/>
                      </a:rPr>
                      <m:t>=0 </m:t>
                    </m:r>
                    <m:r>
                      <m:rPr>
                        <m:sty m:val="p"/>
                      </m:rPr>
                      <a:rPr lang="en-US" sz="2400" b="0" i="0" smtClean="0">
                        <a:latin typeface="Cambria Math" panose="02040503050406030204" pitchFamily="18" charset="0"/>
                      </a:rPr>
                      <m:t>V</m:t>
                    </m:r>
                  </m:oMath>
                </a14:m>
                <a:r>
                  <a:rPr lang="en-US" sz="2400" dirty="0"/>
                  <a:t> , </a:t>
                </a:r>
                <a14:m>
                  <m:oMath xmlns:m="http://schemas.openxmlformats.org/officeDocument/2006/math">
                    <m:sSub>
                      <m:sSubPr>
                        <m:ctrlPr>
                          <a:rPr lang="en-US" sz="2400" i="1" dirty="0" smtClean="0">
                            <a:latin typeface="Cambria Math" panose="02040503050406030204" pitchFamily="18" charset="0"/>
                          </a:rPr>
                        </m:ctrlPr>
                      </m:sSubPr>
                      <m:e>
                        <m:r>
                          <a:rPr lang="en-US" sz="2400" i="1" dirty="0" smtClean="0">
                            <a:latin typeface="Cambria Math" panose="02040503050406030204" pitchFamily="18" charset="0"/>
                          </a:rPr>
                          <m:t>𝑉</m:t>
                        </m:r>
                      </m:e>
                      <m:sub>
                        <m:r>
                          <a:rPr lang="en-US" sz="2400" i="1" dirty="0" smtClean="0">
                            <a:latin typeface="Cambria Math" panose="02040503050406030204" pitchFamily="18" charset="0"/>
                          </a:rPr>
                          <m:t>𝑆</m:t>
                        </m:r>
                      </m:sub>
                    </m:sSub>
                    <m:r>
                      <a:rPr lang="en-US" sz="2400" b="0" i="1" dirty="0" smtClean="0">
                        <a:latin typeface="Cambria Math" panose="02040503050406030204" pitchFamily="18" charset="0"/>
                      </a:rPr>
                      <m:t>=10 </m:t>
                    </m:r>
                    <m:r>
                      <m:rPr>
                        <m:sty m:val="p"/>
                      </m:rPr>
                      <a:rPr lang="en-US" sz="2400" b="0" i="0" dirty="0" smtClean="0">
                        <a:latin typeface="Cambria Math" panose="02040503050406030204" pitchFamily="18" charset="0"/>
                      </a:rPr>
                      <m:t>V</m:t>
                    </m:r>
                  </m:oMath>
                </a14:m>
                <a:r>
                  <a:rPr lang="en-US" sz="2400" dirty="0"/>
                  <a:t> and</a:t>
                </a:r>
                <a14:m>
                  <m:oMath xmlns:m="http://schemas.openxmlformats.org/officeDocument/2006/math">
                    <m:r>
                      <a:rPr lang="en-US" sz="2400" b="0" i="0" smtClean="0">
                        <a:latin typeface="Cambria Math" panose="02040503050406030204" pitchFamily="18" charset="0"/>
                      </a:rPr>
                      <m:t> </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𝑉</m:t>
                        </m:r>
                      </m:e>
                      <m:sub>
                        <m:r>
                          <a:rPr lang="en-US" sz="2400" b="0" i="1" smtClean="0">
                            <a:latin typeface="Cambria Math" panose="02040503050406030204" pitchFamily="18" charset="0"/>
                          </a:rPr>
                          <m:t>𝐷𝑂</m:t>
                        </m:r>
                      </m:sub>
                    </m:sSub>
                    <m:r>
                      <a:rPr lang="en-US" sz="2400" b="0" i="1" smtClean="0">
                        <a:latin typeface="Cambria Math" panose="02040503050406030204" pitchFamily="18" charset="0"/>
                      </a:rPr>
                      <m:t>=0.7 </m:t>
                    </m:r>
                    <m:r>
                      <m:rPr>
                        <m:sty m:val="p"/>
                      </m:rPr>
                      <a:rPr lang="en-US" sz="2400" b="0" i="0" smtClean="0">
                        <a:latin typeface="Cambria Math" panose="02040503050406030204" pitchFamily="18" charset="0"/>
                      </a:rPr>
                      <m:t>V</m:t>
                    </m:r>
                  </m:oMath>
                </a14:m>
                <a:r>
                  <a:rPr lang="en-US" sz="2400" dirty="0"/>
                  <a:t>, find </a:t>
                </a:r>
                <a14:m>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𝒗</m:t>
                        </m:r>
                      </m:e>
                      <m:sub>
                        <m:r>
                          <a:rPr lang="en-US" sz="2400" b="1" i="1" smtClean="0">
                            <a:latin typeface="Cambria Math" panose="02040503050406030204" pitchFamily="18" charset="0"/>
                          </a:rPr>
                          <m:t>𝑶</m:t>
                        </m:r>
                      </m:sub>
                    </m:sSub>
                  </m:oMath>
                </a14:m>
                <a:endParaRPr lang="en-US" sz="2400" b="1" dirty="0"/>
              </a:p>
            </p:txBody>
          </p:sp>
        </mc:Choice>
        <mc:Fallback xmlns="">
          <p:sp>
            <p:nvSpPr>
              <p:cNvPr id="9" name="TextBox 8">
                <a:extLst>
                  <a:ext uri="{FF2B5EF4-FFF2-40B4-BE49-F238E27FC236}">
                    <a16:creationId xmlns:a16="http://schemas.microsoft.com/office/drawing/2014/main" id="{FBB5D7EB-8773-B9B2-3FB3-84DDAF3D1A2D}"/>
                  </a:ext>
                </a:extLst>
              </p:cNvPr>
              <p:cNvSpPr txBox="1">
                <a:spLocks noRot="1" noChangeAspect="1" noMove="1" noResize="1" noEditPoints="1" noAdjustHandles="1" noChangeArrowheads="1" noChangeShapeType="1" noTextEdit="1"/>
              </p:cNvSpPr>
              <p:nvPr/>
            </p:nvSpPr>
            <p:spPr>
              <a:xfrm>
                <a:off x="5276071" y="5426668"/>
                <a:ext cx="6601487" cy="461665"/>
              </a:xfrm>
              <a:prstGeom prst="rect">
                <a:avLst/>
              </a:prstGeom>
              <a:blipFill>
                <a:blip r:embed="rId5"/>
                <a:stretch>
                  <a:fillRect l="-1385" t="-10526" b="-28947"/>
                </a:stretch>
              </a:blipFill>
            </p:spPr>
            <p:txBody>
              <a:bodyPr/>
              <a:lstStyle/>
              <a:p>
                <a:r>
                  <a:rPr lang="en-US">
                    <a:noFill/>
                  </a:rPr>
                  <a:t> </a:t>
                </a:r>
              </a:p>
            </p:txBody>
          </p:sp>
        </mc:Fallback>
      </mc:AlternateContent>
    </p:spTree>
    <p:extLst>
      <p:ext uri="{BB962C8B-B14F-4D97-AF65-F5344CB8AC3E}">
        <p14:creationId xmlns:p14="http://schemas.microsoft.com/office/powerpoint/2010/main" val="417840183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278A0F-EDE8-0406-20AB-F725A9698E30}"/>
              </a:ext>
            </a:extLst>
          </p:cNvPr>
          <p:cNvSpPr>
            <a:spLocks noGrp="1"/>
          </p:cNvSpPr>
          <p:nvPr>
            <p:ph type="title"/>
          </p:nvPr>
        </p:nvSpPr>
        <p:spPr/>
        <p:txBody>
          <a:bodyPr/>
          <a:lstStyle/>
          <a:p>
            <a:r>
              <a:rPr lang="en-US" dirty="0"/>
              <a:t>Solving Circuits with diodes (9)</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E7FA3D0-8ABD-78BE-A0CD-19369BC3371C}"/>
                  </a:ext>
                </a:extLst>
              </p:cNvPr>
              <p:cNvSpPr txBox="1"/>
              <p:nvPr/>
            </p:nvSpPr>
            <p:spPr>
              <a:xfrm>
                <a:off x="838200" y="5074551"/>
                <a:ext cx="10515600" cy="860172"/>
              </a:xfrm>
              <a:prstGeom prst="rect">
                <a:avLst/>
              </a:prstGeom>
              <a:noFill/>
            </p:spPr>
            <p:txBody>
              <a:bodyPr wrap="square" rtlCol="0">
                <a:spAutoFit/>
              </a:bodyPr>
              <a:lstStyle/>
              <a:p>
                <a:r>
                  <a:rPr lang="en-US" sz="2400" dirty="0"/>
                  <a:t>Example 9: Analyze the circuit to find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𝐼</m:t>
                        </m:r>
                      </m:e>
                      <m:sub>
                        <m:r>
                          <a:rPr lang="en-US" sz="2400" b="0" i="1" smtClean="0">
                            <a:latin typeface="Cambria Math" panose="02040503050406030204" pitchFamily="18" charset="0"/>
                          </a:rPr>
                          <m:t>𝐷</m:t>
                        </m:r>
                        <m:r>
                          <a:rPr lang="en-US" sz="2400" b="0" i="1" smtClean="0">
                            <a:latin typeface="Cambria Math" panose="02040503050406030204" pitchFamily="18" charset="0"/>
                          </a:rPr>
                          <m:t>1</m:t>
                        </m:r>
                      </m:sub>
                    </m:sSub>
                    <m:r>
                      <a:rPr lang="en-US" sz="2400" b="0" i="1" smtClean="0">
                        <a:latin typeface="Cambria Math" panose="02040503050406030204" pitchFamily="18" charset="0"/>
                      </a:rPr>
                      <m:t>, </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𝐼</m:t>
                        </m:r>
                      </m:e>
                      <m:sub>
                        <m:r>
                          <a:rPr lang="en-US" sz="2400" b="0" i="1" smtClean="0">
                            <a:latin typeface="Cambria Math" panose="02040503050406030204" pitchFamily="18" charset="0"/>
                          </a:rPr>
                          <m:t>𝐷</m:t>
                        </m:r>
                        <m:r>
                          <a:rPr lang="en-US" sz="2400" b="0" i="1" smtClean="0">
                            <a:latin typeface="Cambria Math" panose="02040503050406030204" pitchFamily="18" charset="0"/>
                          </a:rPr>
                          <m:t>2</m:t>
                        </m:r>
                      </m:sub>
                    </m:sSub>
                    <m:r>
                      <a:rPr lang="en-US" sz="2400" b="0" i="1" smtClean="0">
                        <a:latin typeface="Cambria Math" panose="02040503050406030204" pitchFamily="18" charset="0"/>
                      </a:rPr>
                      <m:t>, </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𝑣</m:t>
                        </m:r>
                      </m:e>
                      <m:sub>
                        <m:r>
                          <a:rPr lang="en-US" sz="2400" b="0" i="1" smtClean="0">
                            <a:latin typeface="Cambria Math" panose="02040503050406030204" pitchFamily="18" charset="0"/>
                          </a:rPr>
                          <m:t>𝑥</m:t>
                        </m:r>
                      </m:sub>
                    </m:sSub>
                  </m:oMath>
                </a14:m>
                <a:r>
                  <a:rPr lang="en-US" sz="2400" dirty="0"/>
                  <a:t> and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𝑣</m:t>
                        </m:r>
                      </m:e>
                      <m:sub>
                        <m:r>
                          <a:rPr lang="en-US" sz="2400" b="0" i="1" smtClean="0">
                            <a:latin typeface="Cambria Math" panose="02040503050406030204" pitchFamily="18" charset="0"/>
                          </a:rPr>
                          <m:t>𝑦</m:t>
                        </m:r>
                      </m:sub>
                    </m:sSub>
                  </m:oMath>
                </a14:m>
                <a:r>
                  <a:rPr lang="en-US" sz="2400" dirty="0"/>
                  <a:t>. Consider </a:t>
                </a:r>
                <a14:m>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𝑽</m:t>
                        </m:r>
                      </m:e>
                      <m:sub>
                        <m:r>
                          <a:rPr lang="en-US" sz="2400" b="1" i="1" smtClean="0">
                            <a:latin typeface="Cambria Math" panose="02040503050406030204" pitchFamily="18" charset="0"/>
                          </a:rPr>
                          <m:t>𝑫𝑶</m:t>
                        </m:r>
                      </m:sub>
                    </m:sSub>
                    <m:r>
                      <a:rPr lang="en-US" sz="2400" b="1" i="1" smtClean="0">
                        <a:latin typeface="Cambria Math" panose="02040503050406030204" pitchFamily="18" charset="0"/>
                      </a:rPr>
                      <m:t>=</m:t>
                    </m:r>
                    <m:r>
                      <a:rPr lang="en-US" sz="2400" b="1" i="1" smtClean="0">
                        <a:latin typeface="Cambria Math" panose="02040503050406030204" pitchFamily="18" charset="0"/>
                      </a:rPr>
                      <m:t>𝟎</m:t>
                    </m:r>
                    <m:r>
                      <a:rPr lang="en-US" sz="2400" b="1" i="1" smtClean="0">
                        <a:latin typeface="Cambria Math" panose="02040503050406030204" pitchFamily="18" charset="0"/>
                      </a:rPr>
                      <m:t>.</m:t>
                    </m:r>
                    <m:r>
                      <a:rPr lang="en-US" sz="2400" b="1" i="1" smtClean="0">
                        <a:latin typeface="Cambria Math" panose="02040503050406030204" pitchFamily="18" charset="0"/>
                      </a:rPr>
                      <m:t>𝟓</m:t>
                    </m:r>
                    <m:r>
                      <a:rPr lang="en-US" sz="2400" b="1" i="1" smtClean="0">
                        <a:latin typeface="Cambria Math" panose="02040503050406030204" pitchFamily="18" charset="0"/>
                      </a:rPr>
                      <m:t> </m:t>
                    </m:r>
                    <m:r>
                      <a:rPr lang="en-US" sz="2400" b="1" i="0" smtClean="0">
                        <a:latin typeface="Cambria Math" panose="02040503050406030204" pitchFamily="18" charset="0"/>
                      </a:rPr>
                      <m:t>𝐕</m:t>
                    </m:r>
                  </m:oMath>
                </a14:m>
                <a:r>
                  <a:rPr lang="en-US" sz="2400" b="1" dirty="0"/>
                  <a:t>. [Validate Assumptions]</a:t>
                </a:r>
              </a:p>
            </p:txBody>
          </p:sp>
        </mc:Choice>
        <mc:Fallback xmlns="">
          <p:sp>
            <p:nvSpPr>
              <p:cNvPr id="7" name="TextBox 6">
                <a:extLst>
                  <a:ext uri="{FF2B5EF4-FFF2-40B4-BE49-F238E27FC236}">
                    <a16:creationId xmlns:a16="http://schemas.microsoft.com/office/drawing/2014/main" id="{3E7FA3D0-8ABD-78BE-A0CD-19369BC3371C}"/>
                  </a:ext>
                </a:extLst>
              </p:cNvPr>
              <p:cNvSpPr txBox="1">
                <a:spLocks noRot="1" noChangeAspect="1" noMove="1" noResize="1" noEditPoints="1" noAdjustHandles="1" noChangeArrowheads="1" noChangeShapeType="1" noTextEdit="1"/>
              </p:cNvSpPr>
              <p:nvPr/>
            </p:nvSpPr>
            <p:spPr>
              <a:xfrm>
                <a:off x="838200" y="5074551"/>
                <a:ext cx="10515600" cy="860172"/>
              </a:xfrm>
              <a:prstGeom prst="rect">
                <a:avLst/>
              </a:prstGeom>
              <a:blipFill>
                <a:blip r:embed="rId2"/>
                <a:stretch>
                  <a:fillRect l="-928" t="-4930" b="-14789"/>
                </a:stretch>
              </a:blipFill>
            </p:spPr>
            <p:txBody>
              <a:bodyPr/>
              <a:lstStyle/>
              <a:p>
                <a:r>
                  <a:rPr lang="en-US">
                    <a:noFill/>
                  </a:rPr>
                  <a:t> </a:t>
                </a:r>
              </a:p>
            </p:txBody>
          </p:sp>
        </mc:Fallback>
      </mc:AlternateContent>
      <p:pic>
        <p:nvPicPr>
          <p:cNvPr id="6146" name="Picture 2">
            <a:extLst>
              <a:ext uri="{FF2B5EF4-FFF2-40B4-BE49-F238E27FC236}">
                <a16:creationId xmlns:a16="http://schemas.microsoft.com/office/drawing/2014/main" id="{24A18D63-2FE7-1B5E-03C3-6732C8DCAA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76702" y="1289435"/>
            <a:ext cx="7638596" cy="34152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059410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EF7A09-1378-E2A6-B364-32FE1FEEBB86}"/>
            </a:ext>
          </a:extLst>
        </p:cNvPr>
        <p:cNvGrpSpPr/>
        <p:nvPr/>
      </p:nvGrpSpPr>
      <p:grpSpPr>
        <a:xfrm>
          <a:off x="0" y="0"/>
          <a:ext cx="0" cy="0"/>
          <a:chOff x="0" y="0"/>
          <a:chExt cx="0" cy="0"/>
        </a:xfrm>
      </p:grpSpPr>
      <p:pic>
        <p:nvPicPr>
          <p:cNvPr id="6" name="Picture 2">
            <a:extLst>
              <a:ext uri="{FF2B5EF4-FFF2-40B4-BE49-F238E27FC236}">
                <a16:creationId xmlns:a16="http://schemas.microsoft.com/office/drawing/2014/main" id="{D4232F69-D9B1-E232-87E2-B44E776226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19558" y="1745360"/>
            <a:ext cx="4434242" cy="1982545"/>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a:extLst>
              <a:ext uri="{FF2B5EF4-FFF2-40B4-BE49-F238E27FC236}">
                <a16:creationId xmlns:a16="http://schemas.microsoft.com/office/drawing/2014/main" id="{C905482C-DEE0-6611-AAC2-3632FF3B2D50}"/>
              </a:ext>
            </a:extLst>
          </p:cNvPr>
          <p:cNvSpPr>
            <a:spLocks noGrp="1"/>
          </p:cNvSpPr>
          <p:nvPr>
            <p:ph type="title"/>
          </p:nvPr>
        </p:nvSpPr>
        <p:spPr>
          <a:xfrm>
            <a:off x="838200" y="365125"/>
            <a:ext cx="10515600" cy="1325563"/>
          </a:xfrm>
        </p:spPr>
        <p:txBody>
          <a:bodyPr/>
          <a:lstStyle/>
          <a:p>
            <a:r>
              <a:rPr lang="en-US" dirty="0"/>
              <a:t>Solving Circuits with diodes (9)</a:t>
            </a:r>
          </a:p>
        </p:txBody>
      </p:sp>
      <p:sp>
        <p:nvSpPr>
          <p:cNvPr id="11" name="Arrow: Right 10">
            <a:extLst>
              <a:ext uri="{FF2B5EF4-FFF2-40B4-BE49-F238E27FC236}">
                <a16:creationId xmlns:a16="http://schemas.microsoft.com/office/drawing/2014/main" id="{581029C7-6A71-7AA5-A048-A1B9769FB3DD}"/>
              </a:ext>
            </a:extLst>
          </p:cNvPr>
          <p:cNvSpPr/>
          <p:nvPr/>
        </p:nvSpPr>
        <p:spPr>
          <a:xfrm rot="5400000">
            <a:off x="7968222" y="3969797"/>
            <a:ext cx="711223" cy="336784"/>
          </a:xfrm>
          <a:prstGeom prst="rightArrow">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1D1A3C4-BFE4-4271-CA7A-9B2548FC181E}"/>
                  </a:ext>
                </a:extLst>
              </p:cNvPr>
              <p:cNvSpPr txBox="1"/>
              <p:nvPr/>
            </p:nvSpPr>
            <p:spPr>
              <a:xfrm>
                <a:off x="865517" y="2108014"/>
                <a:ext cx="6565093" cy="4348113"/>
              </a:xfrm>
              <a:prstGeom prst="rect">
                <a:avLst/>
              </a:prstGeom>
              <a:noFill/>
            </p:spPr>
            <p:txBody>
              <a:bodyPr wrap="square">
                <a:spAutoFit/>
              </a:bodyPr>
              <a:lstStyle/>
              <a:p>
                <a:pPr marL="25400">
                  <a:spcBef>
                    <a:spcPts val="145"/>
                  </a:spcBef>
                  <a:tabLst>
                    <a:tab pos="711200" algn="l"/>
                  </a:tabLst>
                </a:pPr>
                <a:r>
                  <a:rPr lang="en-US" sz="2000" b="1" spc="-5" dirty="0">
                    <a:solidFill>
                      <a:srgbClr val="FF0000"/>
                    </a:solidFill>
                    <a:cs typeface="Calibri"/>
                  </a:rPr>
                  <a:t>Assume</a:t>
                </a:r>
                <a:r>
                  <a:rPr lang="en-US" sz="2000" spc="-5" dirty="0">
                    <a:solidFill>
                      <a:srgbClr val="FF0000"/>
                    </a:solidFill>
                    <a:cs typeface="Calibri"/>
                  </a:rPr>
                  <a:t>:</a:t>
                </a:r>
                <a:endParaRPr lang="en-US" sz="2000" spc="-15" dirty="0">
                  <a:cs typeface="Calibri"/>
                </a:endParaRPr>
              </a:p>
              <a:p>
                <a:pPr marL="482600" lvl="1">
                  <a:spcBef>
                    <a:spcPts val="145"/>
                  </a:spcBef>
                  <a:tabLst>
                    <a:tab pos="711200" algn="l"/>
                  </a:tabLst>
                </a:pPr>
                <a:r>
                  <a:rPr lang="en-US" sz="1600" b="1" i="0" spc="-15" dirty="0">
                    <a:cs typeface="Calibri"/>
                  </a:rPr>
                  <a:t>D1, D2</a:t>
                </a:r>
                <a:r>
                  <a:rPr lang="en-US" sz="1600" b="1" spc="-15" dirty="0">
                    <a:cs typeface="Calibri"/>
                  </a:rPr>
                  <a:t> </a:t>
                </a:r>
                <a:r>
                  <a:rPr lang="en-US" sz="1600" spc="-15" dirty="0">
                    <a:cs typeface="Calibri"/>
                  </a:rPr>
                  <a:t>are in </a:t>
                </a:r>
                <a:r>
                  <a:rPr lang="en-US" sz="1600" b="1" spc="-15" dirty="0">
                    <a:cs typeface="Calibri"/>
                  </a:rPr>
                  <a:t>FB:</a:t>
                </a:r>
                <a:r>
                  <a:rPr lang="en-US" sz="1600" spc="-15" dirty="0">
                    <a:cs typeface="Calibri"/>
                  </a:rPr>
                  <a:t>  A </a:t>
                </a:r>
                <a:r>
                  <a:rPr lang="en-US" sz="1600" b="1" spc="-15" dirty="0">
                    <a:cs typeface="Calibri"/>
                  </a:rPr>
                  <a:t>constant voltage source of </a:t>
                </a:r>
                <a14:m>
                  <m:oMath xmlns:m="http://schemas.openxmlformats.org/officeDocument/2006/math">
                    <m:sSub>
                      <m:sSubPr>
                        <m:ctrlPr>
                          <a:rPr lang="en-US" sz="1600" b="1" i="1" spc="-15">
                            <a:solidFill>
                              <a:srgbClr val="0000FF"/>
                            </a:solidFill>
                            <a:latin typeface="Cambria Math" panose="02040503050406030204" pitchFamily="18" charset="0"/>
                            <a:cs typeface="Calibri"/>
                          </a:rPr>
                        </m:ctrlPr>
                      </m:sSubPr>
                      <m:e>
                        <m:r>
                          <a:rPr lang="en-US" sz="1600" b="1" i="1" spc="-15">
                            <a:solidFill>
                              <a:srgbClr val="0000FF"/>
                            </a:solidFill>
                            <a:latin typeface="Cambria Math" panose="02040503050406030204" pitchFamily="18" charset="0"/>
                            <a:cs typeface="Calibri"/>
                          </a:rPr>
                          <m:t>𝑽</m:t>
                        </m:r>
                      </m:e>
                      <m:sub>
                        <m:r>
                          <a:rPr lang="en-US" sz="1600" b="1" i="1" spc="-15">
                            <a:solidFill>
                              <a:srgbClr val="0000FF"/>
                            </a:solidFill>
                            <a:latin typeface="Cambria Math" panose="02040503050406030204" pitchFamily="18" charset="0"/>
                            <a:cs typeface="Calibri"/>
                          </a:rPr>
                          <m:t>𝑫𝑶</m:t>
                        </m:r>
                      </m:sub>
                    </m:sSub>
                  </m:oMath>
                </a14:m>
                <a:r>
                  <a:rPr lang="en-US" sz="1600" spc="-15" dirty="0">
                    <a:solidFill>
                      <a:srgbClr val="0000FF"/>
                    </a:solidFill>
                    <a:cs typeface="Calibri"/>
                  </a:rPr>
                  <a:t> </a:t>
                </a:r>
                <a:r>
                  <a:rPr lang="en-US" sz="1600" spc="-15" dirty="0">
                    <a:cs typeface="Calibri"/>
                  </a:rPr>
                  <a:t>voltage,</a:t>
                </a:r>
              </a:p>
              <a:p>
                <a:pPr marL="482600" lvl="1">
                  <a:spcBef>
                    <a:spcPts val="145"/>
                  </a:spcBef>
                  <a:tabLst>
                    <a:tab pos="711200" algn="l"/>
                  </a:tabLst>
                </a:pPr>
                <a:r>
                  <a:rPr lang="en-US" sz="1600" spc="-15" dirty="0">
                    <a:cs typeface="Calibri"/>
                  </a:rPr>
                  <a:t>		</a:t>
                </a:r>
                <a14:m>
                  <m:oMath xmlns:m="http://schemas.openxmlformats.org/officeDocument/2006/math">
                    <m:sSub>
                      <m:sSubPr>
                        <m:ctrlPr>
                          <a:rPr lang="en-US" sz="1600" b="1" i="1" spc="-15" smtClean="0">
                            <a:solidFill>
                              <a:srgbClr val="0000FF"/>
                            </a:solidFill>
                            <a:latin typeface="Cambria Math" panose="02040503050406030204" pitchFamily="18" charset="0"/>
                            <a:cs typeface="Calibri"/>
                          </a:rPr>
                        </m:ctrlPr>
                      </m:sSubPr>
                      <m:e>
                        <m:r>
                          <a:rPr lang="en-US" sz="1600" b="1" i="1" spc="-15" smtClean="0">
                            <a:solidFill>
                              <a:srgbClr val="0000FF"/>
                            </a:solidFill>
                            <a:latin typeface="Cambria Math" panose="02040503050406030204" pitchFamily="18" charset="0"/>
                            <a:cs typeface="Calibri"/>
                          </a:rPr>
                          <m:t>𝒗</m:t>
                        </m:r>
                      </m:e>
                      <m:sub>
                        <m:r>
                          <a:rPr lang="en-US" sz="1600" b="1" i="1" spc="-15" smtClean="0">
                            <a:solidFill>
                              <a:srgbClr val="0000FF"/>
                            </a:solidFill>
                            <a:latin typeface="Cambria Math" panose="02040503050406030204" pitchFamily="18" charset="0"/>
                            <a:cs typeface="Calibri"/>
                          </a:rPr>
                          <m:t>𝑫</m:t>
                        </m:r>
                        <m:r>
                          <a:rPr lang="en-US" sz="1600" b="1" i="1" spc="-15" smtClean="0">
                            <a:solidFill>
                              <a:srgbClr val="0000FF"/>
                            </a:solidFill>
                            <a:latin typeface="Cambria Math" panose="02040503050406030204" pitchFamily="18" charset="0"/>
                            <a:cs typeface="Calibri"/>
                          </a:rPr>
                          <m:t>𝟏</m:t>
                        </m:r>
                      </m:sub>
                    </m:sSub>
                    <m:r>
                      <a:rPr lang="en-US" sz="1600" i="1" spc="-15">
                        <a:solidFill>
                          <a:srgbClr val="0000FF"/>
                        </a:solidFill>
                        <a:latin typeface="Cambria Math" panose="02040503050406030204" pitchFamily="18" charset="0"/>
                        <a:cs typeface="Calibri"/>
                      </a:rPr>
                      <m:t>=0.</m:t>
                    </m:r>
                    <m:r>
                      <a:rPr lang="en-US" sz="1600" b="0" i="1" spc="-15" smtClean="0">
                        <a:solidFill>
                          <a:srgbClr val="0000FF"/>
                        </a:solidFill>
                        <a:latin typeface="Cambria Math" panose="02040503050406030204" pitchFamily="18" charset="0"/>
                        <a:cs typeface="Calibri"/>
                      </a:rPr>
                      <m:t>5</m:t>
                    </m:r>
                    <m:r>
                      <a:rPr lang="en-US" sz="1600" i="1" spc="-15">
                        <a:latin typeface="Cambria Math" panose="02040503050406030204" pitchFamily="18" charset="0"/>
                        <a:cs typeface="Calibri"/>
                      </a:rPr>
                      <m:t> </m:t>
                    </m:r>
                    <m:r>
                      <a:rPr lang="en-US" sz="1600" b="1" spc="-15">
                        <a:solidFill>
                          <a:srgbClr val="0000FF"/>
                        </a:solidFill>
                        <a:latin typeface="Cambria Math" panose="02040503050406030204" pitchFamily="18" charset="0"/>
                        <a:cs typeface="Calibri"/>
                      </a:rPr>
                      <m:t>𝐕</m:t>
                    </m:r>
                  </m:oMath>
                </a14:m>
                <a:r>
                  <a:rPr lang="en-US" sz="1600" spc="-15" dirty="0">
                    <a:latin typeface="Cambria Math" panose="02040503050406030204" pitchFamily="18" charset="0"/>
                    <a:cs typeface="Calibri"/>
                  </a:rPr>
                  <a:t>, 	</a:t>
                </a:r>
                <a:r>
                  <a:rPr lang="en-US" sz="1600" dirty="0">
                    <a:cs typeface="Calibri"/>
                  </a:rPr>
                  <a:t>||	</a:t>
                </a:r>
                <a:r>
                  <a:rPr lang="en-US" sz="1600" spc="-15" dirty="0">
                    <a:latin typeface="Cambria Math" panose="02040503050406030204" pitchFamily="18" charset="0"/>
                    <a:cs typeface="Calibri"/>
                  </a:rPr>
                  <a:t> </a:t>
                </a:r>
                <a14:m>
                  <m:oMath xmlns:m="http://schemas.openxmlformats.org/officeDocument/2006/math">
                    <m:sSub>
                      <m:sSubPr>
                        <m:ctrlPr>
                          <a:rPr lang="en-US" sz="1600" b="1" i="1" spc="-15">
                            <a:solidFill>
                              <a:srgbClr val="0000FF"/>
                            </a:solidFill>
                            <a:latin typeface="Cambria Math" panose="02040503050406030204" pitchFamily="18" charset="0"/>
                            <a:cs typeface="Calibri"/>
                          </a:rPr>
                        </m:ctrlPr>
                      </m:sSubPr>
                      <m:e>
                        <m:r>
                          <a:rPr lang="en-US" sz="1600" b="1" i="1" spc="-15">
                            <a:solidFill>
                              <a:srgbClr val="0000FF"/>
                            </a:solidFill>
                            <a:latin typeface="Cambria Math" panose="02040503050406030204" pitchFamily="18" charset="0"/>
                            <a:cs typeface="Calibri"/>
                          </a:rPr>
                          <m:t>𝒗</m:t>
                        </m:r>
                      </m:e>
                      <m:sub>
                        <m:r>
                          <a:rPr lang="en-US" sz="1600" b="1" i="1" spc="-15">
                            <a:solidFill>
                              <a:srgbClr val="0000FF"/>
                            </a:solidFill>
                            <a:latin typeface="Cambria Math" panose="02040503050406030204" pitchFamily="18" charset="0"/>
                            <a:cs typeface="Calibri"/>
                          </a:rPr>
                          <m:t>𝑫</m:t>
                        </m:r>
                        <m:r>
                          <a:rPr lang="en-US" sz="1600" b="1" i="1" spc="-15">
                            <a:solidFill>
                              <a:srgbClr val="0000FF"/>
                            </a:solidFill>
                            <a:latin typeface="Cambria Math" panose="02040503050406030204" pitchFamily="18" charset="0"/>
                            <a:cs typeface="Calibri"/>
                          </a:rPr>
                          <m:t>𝟐</m:t>
                        </m:r>
                      </m:sub>
                    </m:sSub>
                    <m:r>
                      <a:rPr lang="en-US" sz="1600" b="1" i="1" spc="-15">
                        <a:solidFill>
                          <a:srgbClr val="0000FF"/>
                        </a:solidFill>
                        <a:latin typeface="Cambria Math" panose="02040503050406030204" pitchFamily="18" charset="0"/>
                        <a:cs typeface="Calibri"/>
                      </a:rPr>
                      <m:t>=</m:t>
                    </m:r>
                    <m:r>
                      <a:rPr lang="en-US" sz="1600" i="1" spc="-15">
                        <a:solidFill>
                          <a:srgbClr val="0000FF"/>
                        </a:solidFill>
                        <a:latin typeface="Cambria Math" panose="02040503050406030204" pitchFamily="18" charset="0"/>
                        <a:cs typeface="Calibri"/>
                      </a:rPr>
                      <m:t>0.5</m:t>
                    </m:r>
                    <m:r>
                      <a:rPr lang="en-US" sz="1600" i="1" spc="-15">
                        <a:latin typeface="Cambria Math" panose="02040503050406030204" pitchFamily="18" charset="0"/>
                        <a:cs typeface="Calibri"/>
                      </a:rPr>
                      <m:t> </m:t>
                    </m:r>
                    <m:r>
                      <a:rPr lang="en-US" sz="1600" b="1" spc="-15">
                        <a:solidFill>
                          <a:srgbClr val="0000FF"/>
                        </a:solidFill>
                        <a:latin typeface="Cambria Math" panose="02040503050406030204" pitchFamily="18" charset="0"/>
                        <a:cs typeface="Calibri"/>
                      </a:rPr>
                      <m:t>𝐕</m:t>
                    </m:r>
                  </m:oMath>
                </a14:m>
                <a:endParaRPr lang="en-US" sz="1600" spc="-15" dirty="0">
                  <a:latin typeface="Cambria Math" panose="02040503050406030204" pitchFamily="18" charset="0"/>
                  <a:cs typeface="Calibri"/>
                </a:endParaRPr>
              </a:p>
              <a:p>
                <a:pPr marL="482600" lvl="1">
                  <a:spcBef>
                    <a:spcPts val="145"/>
                  </a:spcBef>
                  <a:tabLst>
                    <a:tab pos="711200" algn="l"/>
                  </a:tabLst>
                </a:pPr>
                <a:r>
                  <a:rPr lang="en-US" sz="1600" spc="-15" dirty="0">
                    <a:cs typeface="Calibri"/>
                  </a:rPr>
                  <a:t>		</a:t>
                </a:r>
                <a14:m>
                  <m:oMath xmlns:m="http://schemas.openxmlformats.org/officeDocument/2006/math">
                    <m:sSub>
                      <m:sSubPr>
                        <m:ctrlPr>
                          <a:rPr lang="en-US" sz="1600" b="1" i="1" spc="-15" smtClean="0">
                            <a:solidFill>
                              <a:srgbClr val="FF0000"/>
                            </a:solidFill>
                            <a:latin typeface="Cambria Math" panose="02040503050406030204" pitchFamily="18" charset="0"/>
                            <a:cs typeface="Calibri"/>
                          </a:rPr>
                        </m:ctrlPr>
                      </m:sSubPr>
                      <m:e>
                        <m:r>
                          <a:rPr lang="en-US" sz="1600" b="1" i="1" spc="-15" smtClean="0">
                            <a:solidFill>
                              <a:srgbClr val="FF0000"/>
                            </a:solidFill>
                            <a:latin typeface="Cambria Math" panose="02040503050406030204" pitchFamily="18" charset="0"/>
                            <a:cs typeface="Calibri"/>
                          </a:rPr>
                          <m:t>𝑰</m:t>
                        </m:r>
                      </m:e>
                      <m:sub>
                        <m:r>
                          <a:rPr lang="en-US" sz="1600" b="1" i="1" spc="-15" smtClean="0">
                            <a:solidFill>
                              <a:srgbClr val="FF0000"/>
                            </a:solidFill>
                            <a:latin typeface="Cambria Math" panose="02040503050406030204" pitchFamily="18" charset="0"/>
                            <a:cs typeface="Calibri"/>
                          </a:rPr>
                          <m:t>𝑫</m:t>
                        </m:r>
                        <m:r>
                          <a:rPr lang="en-US" sz="1600" b="1" i="1" spc="-15" smtClean="0">
                            <a:solidFill>
                              <a:srgbClr val="FF0000"/>
                            </a:solidFill>
                            <a:latin typeface="Cambria Math" panose="02040503050406030204" pitchFamily="18" charset="0"/>
                            <a:cs typeface="Calibri"/>
                          </a:rPr>
                          <m:t>𝟏</m:t>
                        </m:r>
                      </m:sub>
                    </m:sSub>
                    <m:r>
                      <a:rPr lang="en-US" sz="1600" b="0" i="1" spc="-15" smtClean="0">
                        <a:solidFill>
                          <a:srgbClr val="FF0000"/>
                        </a:solidFill>
                        <a:latin typeface="Cambria Math" panose="02040503050406030204" pitchFamily="18" charset="0"/>
                        <a:cs typeface="Calibri"/>
                      </a:rPr>
                      <m:t>&gt;</m:t>
                    </m:r>
                    <m:r>
                      <a:rPr lang="en-US" sz="1600" b="0" i="1" spc="-15" smtClean="0">
                        <a:latin typeface="Cambria Math" panose="02040503050406030204" pitchFamily="18" charset="0"/>
                        <a:cs typeface="Calibri"/>
                      </a:rPr>
                      <m:t>0 </m:t>
                    </m:r>
                    <m:r>
                      <a:rPr lang="en-US" sz="1600" b="1" i="0" spc="-15" smtClean="0">
                        <a:latin typeface="Cambria Math" panose="02040503050406030204" pitchFamily="18" charset="0"/>
                        <a:cs typeface="Calibri"/>
                      </a:rPr>
                      <m:t>𝐦𝐀</m:t>
                    </m:r>
                  </m:oMath>
                </a14:m>
                <a:r>
                  <a:rPr lang="en-US" sz="1600" dirty="0">
                    <a:cs typeface="Calibri"/>
                  </a:rPr>
                  <a:t>, 	|| 	</a:t>
                </a:r>
                <a14:m>
                  <m:oMath xmlns:m="http://schemas.openxmlformats.org/officeDocument/2006/math">
                    <m:sSub>
                      <m:sSubPr>
                        <m:ctrlPr>
                          <a:rPr lang="en-US" sz="1600" b="1" i="1" spc="-15">
                            <a:solidFill>
                              <a:srgbClr val="FF0000"/>
                            </a:solidFill>
                            <a:latin typeface="Cambria Math" panose="02040503050406030204" pitchFamily="18" charset="0"/>
                            <a:cs typeface="Calibri"/>
                          </a:rPr>
                        </m:ctrlPr>
                      </m:sSubPr>
                      <m:e>
                        <m:r>
                          <a:rPr lang="en-US" sz="1600" b="1" i="1" spc="-15">
                            <a:solidFill>
                              <a:srgbClr val="FF0000"/>
                            </a:solidFill>
                            <a:latin typeface="Cambria Math" panose="02040503050406030204" pitchFamily="18" charset="0"/>
                            <a:cs typeface="Calibri"/>
                          </a:rPr>
                          <m:t>𝑰</m:t>
                        </m:r>
                      </m:e>
                      <m:sub>
                        <m:r>
                          <a:rPr lang="en-US" sz="1600" b="1" i="1" spc="-15">
                            <a:solidFill>
                              <a:srgbClr val="FF0000"/>
                            </a:solidFill>
                            <a:latin typeface="Cambria Math" panose="02040503050406030204" pitchFamily="18" charset="0"/>
                            <a:cs typeface="Calibri"/>
                          </a:rPr>
                          <m:t>𝑫</m:t>
                        </m:r>
                        <m:r>
                          <a:rPr lang="en-US" sz="1600" b="1" i="1" spc="-15" smtClean="0">
                            <a:solidFill>
                              <a:srgbClr val="FF0000"/>
                            </a:solidFill>
                            <a:latin typeface="Cambria Math" panose="02040503050406030204" pitchFamily="18" charset="0"/>
                            <a:cs typeface="Calibri"/>
                          </a:rPr>
                          <m:t>𝟐</m:t>
                        </m:r>
                      </m:sub>
                    </m:sSub>
                    <m:r>
                      <a:rPr lang="en-US" sz="1600" i="1" spc="-15">
                        <a:solidFill>
                          <a:srgbClr val="FF0000"/>
                        </a:solidFill>
                        <a:latin typeface="Cambria Math" panose="02040503050406030204" pitchFamily="18" charset="0"/>
                        <a:cs typeface="Calibri"/>
                      </a:rPr>
                      <m:t>&gt;</m:t>
                    </m:r>
                    <m:r>
                      <a:rPr lang="en-US" sz="1600" i="1" spc="-15">
                        <a:latin typeface="Cambria Math" panose="02040503050406030204" pitchFamily="18" charset="0"/>
                        <a:cs typeface="Calibri"/>
                      </a:rPr>
                      <m:t>0 </m:t>
                    </m:r>
                    <m:r>
                      <a:rPr lang="en-US" sz="1600" b="1" spc="-15">
                        <a:latin typeface="Cambria Math" panose="02040503050406030204" pitchFamily="18" charset="0"/>
                        <a:cs typeface="Calibri"/>
                      </a:rPr>
                      <m:t>𝐦𝐀</m:t>
                    </m:r>
                  </m:oMath>
                </a14:m>
                <a:endParaRPr lang="en-US" sz="1600" dirty="0">
                  <a:cs typeface="Calibri"/>
                </a:endParaRPr>
              </a:p>
              <a:p>
                <a:r>
                  <a:rPr lang="en-US" sz="2000" b="1" dirty="0">
                    <a:solidFill>
                      <a:srgbClr val="FF0000"/>
                    </a:solidFill>
                  </a:rPr>
                  <a:t>Solve:</a:t>
                </a:r>
                <a:r>
                  <a:rPr lang="en-US" sz="2000" dirty="0"/>
                  <a:t> 	</a:t>
                </a:r>
              </a:p>
              <a:p>
                <a:pPr>
                  <a:lnSpc>
                    <a:spcPct val="150000"/>
                  </a:lnSpc>
                </a:pPr>
                <a14:m>
                  <m:oMathPara xmlns:m="http://schemas.openxmlformats.org/officeDocument/2006/math">
                    <m:oMathParaPr>
                      <m:jc m:val="centerGroup"/>
                    </m:oMathParaPr>
                    <m:oMath xmlns:m="http://schemas.openxmlformats.org/officeDocument/2006/math">
                      <m:sSub>
                        <m:sSubPr>
                          <m:ctrlPr>
                            <a:rPr lang="en-US" sz="1600" b="1" i="1" dirty="0" smtClean="0">
                              <a:solidFill>
                                <a:srgbClr val="FF0000"/>
                              </a:solidFill>
                              <a:latin typeface="Cambria Math" panose="02040503050406030204" pitchFamily="18" charset="0"/>
                            </a:rPr>
                          </m:ctrlPr>
                        </m:sSubPr>
                        <m:e>
                          <m:r>
                            <a:rPr lang="en-US" sz="1600" b="1" i="1" dirty="0">
                              <a:solidFill>
                                <a:srgbClr val="FF0000"/>
                              </a:solidFill>
                              <a:latin typeface="Cambria Math" panose="02040503050406030204" pitchFamily="18" charset="0"/>
                            </a:rPr>
                            <m:t>𝒗</m:t>
                          </m:r>
                        </m:e>
                        <m:sub>
                          <m:r>
                            <a:rPr lang="en-US" sz="1600" b="1" i="1" dirty="0" smtClean="0">
                              <a:solidFill>
                                <a:srgbClr val="FF0000"/>
                              </a:solidFill>
                              <a:latin typeface="Cambria Math" panose="02040503050406030204" pitchFamily="18" charset="0"/>
                            </a:rPr>
                            <m:t>𝒙</m:t>
                          </m:r>
                        </m:sub>
                      </m:sSub>
                      <m:r>
                        <a:rPr lang="en-US" sz="1600" i="1" dirty="0">
                          <a:latin typeface="Cambria Math" panose="02040503050406030204" pitchFamily="18" charset="0"/>
                        </a:rPr>
                        <m:t>=</m:t>
                      </m:r>
                      <m:r>
                        <a:rPr lang="en-US" sz="1600" b="0" i="1" dirty="0" smtClean="0">
                          <a:latin typeface="Cambria Math" panose="02040503050406030204" pitchFamily="18" charset="0"/>
                        </a:rPr>
                        <m:t>5.5−</m:t>
                      </m:r>
                      <m:sSub>
                        <m:sSubPr>
                          <m:ctrlPr>
                            <a:rPr lang="en-US" sz="1600" b="1" i="1" spc="-15">
                              <a:solidFill>
                                <a:srgbClr val="0000FF"/>
                              </a:solidFill>
                              <a:latin typeface="Cambria Math" panose="02040503050406030204" pitchFamily="18" charset="0"/>
                              <a:cs typeface="Calibri"/>
                            </a:rPr>
                          </m:ctrlPr>
                        </m:sSubPr>
                        <m:e>
                          <m:r>
                            <a:rPr lang="en-US" sz="1600" b="1" i="1" spc="-15">
                              <a:solidFill>
                                <a:srgbClr val="0000FF"/>
                              </a:solidFill>
                              <a:latin typeface="Cambria Math" panose="02040503050406030204" pitchFamily="18" charset="0"/>
                              <a:cs typeface="Calibri"/>
                            </a:rPr>
                            <m:t>𝒗</m:t>
                          </m:r>
                        </m:e>
                        <m:sub>
                          <m:r>
                            <a:rPr lang="en-US" sz="1600" b="1" i="1" spc="-15">
                              <a:solidFill>
                                <a:srgbClr val="0000FF"/>
                              </a:solidFill>
                              <a:latin typeface="Cambria Math" panose="02040503050406030204" pitchFamily="18" charset="0"/>
                              <a:cs typeface="Calibri"/>
                            </a:rPr>
                            <m:t>𝑫</m:t>
                          </m:r>
                          <m:r>
                            <a:rPr lang="en-US" sz="1600" b="1" i="1" spc="-15">
                              <a:solidFill>
                                <a:srgbClr val="0000FF"/>
                              </a:solidFill>
                              <a:latin typeface="Cambria Math" panose="02040503050406030204" pitchFamily="18" charset="0"/>
                              <a:cs typeface="Calibri"/>
                            </a:rPr>
                            <m:t>𝟏</m:t>
                          </m:r>
                        </m:sub>
                      </m:sSub>
                      <m:r>
                        <a:rPr lang="en-US" sz="1600" i="1" dirty="0">
                          <a:latin typeface="Cambria Math" panose="02040503050406030204" pitchFamily="18" charset="0"/>
                        </a:rPr>
                        <m:t>=</m:t>
                      </m:r>
                      <m:r>
                        <a:rPr lang="en-US" sz="1600" b="0" i="1" dirty="0" smtClean="0">
                          <a:latin typeface="Cambria Math" panose="02040503050406030204" pitchFamily="18" charset="0"/>
                        </a:rPr>
                        <m:t>5</m:t>
                      </m:r>
                      <m:r>
                        <a:rPr lang="en-US" sz="1600" i="1" dirty="0">
                          <a:latin typeface="Cambria Math" panose="02040503050406030204" pitchFamily="18" charset="0"/>
                        </a:rPr>
                        <m:t> </m:t>
                      </m:r>
                      <m:r>
                        <a:rPr lang="en-US" sz="1600" b="1" i="1" dirty="0">
                          <a:latin typeface="Cambria Math" panose="02040503050406030204" pitchFamily="18" charset="0"/>
                        </a:rPr>
                        <m:t>𝐕</m:t>
                      </m:r>
                    </m:oMath>
                  </m:oMathPara>
                </a14:m>
                <a:endParaRPr lang="en-US" sz="1600" b="1" dirty="0"/>
              </a:p>
              <a:p>
                <a:pPr>
                  <a:lnSpc>
                    <a:spcPct val="150000"/>
                  </a:lnSpc>
                </a:pPr>
                <a14:m>
                  <m:oMathPara xmlns:m="http://schemas.openxmlformats.org/officeDocument/2006/math">
                    <m:oMathParaPr>
                      <m:jc m:val="centerGroup"/>
                    </m:oMathParaPr>
                    <m:oMath xmlns:m="http://schemas.openxmlformats.org/officeDocument/2006/math">
                      <m:sSub>
                        <m:sSubPr>
                          <m:ctrlPr>
                            <a:rPr lang="en-US" sz="1600" b="1" i="1" dirty="0">
                              <a:solidFill>
                                <a:srgbClr val="FF0000"/>
                              </a:solidFill>
                              <a:latin typeface="Cambria Math" panose="02040503050406030204" pitchFamily="18" charset="0"/>
                            </a:rPr>
                          </m:ctrlPr>
                        </m:sSubPr>
                        <m:e>
                          <m:r>
                            <a:rPr lang="en-US" sz="1600" b="1" i="1" dirty="0">
                              <a:solidFill>
                                <a:srgbClr val="FF0000"/>
                              </a:solidFill>
                              <a:latin typeface="Cambria Math" panose="02040503050406030204" pitchFamily="18" charset="0"/>
                            </a:rPr>
                            <m:t>𝒗</m:t>
                          </m:r>
                        </m:e>
                        <m:sub>
                          <m:r>
                            <a:rPr lang="en-US" sz="1600" b="1" i="1" dirty="0" smtClean="0">
                              <a:solidFill>
                                <a:srgbClr val="FF0000"/>
                              </a:solidFill>
                              <a:latin typeface="Cambria Math" panose="02040503050406030204" pitchFamily="18" charset="0"/>
                            </a:rPr>
                            <m:t>𝒚</m:t>
                          </m:r>
                        </m:sub>
                      </m:sSub>
                      <m:r>
                        <a:rPr lang="en-US" sz="1600" i="1" dirty="0">
                          <a:latin typeface="Cambria Math" panose="02040503050406030204" pitchFamily="18" charset="0"/>
                        </a:rPr>
                        <m:t>=</m:t>
                      </m:r>
                      <m:r>
                        <a:rPr lang="en-US" sz="1600" b="0" i="1" dirty="0" smtClean="0">
                          <a:latin typeface="Cambria Math" panose="02040503050406030204" pitchFamily="18" charset="0"/>
                        </a:rPr>
                        <m:t>10</m:t>
                      </m:r>
                      <m:r>
                        <a:rPr lang="en-US" sz="1600" i="1" dirty="0">
                          <a:latin typeface="Cambria Math" panose="02040503050406030204" pitchFamily="18" charset="0"/>
                        </a:rPr>
                        <m:t>.5−</m:t>
                      </m:r>
                      <m:sSub>
                        <m:sSubPr>
                          <m:ctrlPr>
                            <a:rPr lang="en-US" sz="1600" b="1" i="1" spc="-15">
                              <a:solidFill>
                                <a:srgbClr val="0000FF"/>
                              </a:solidFill>
                              <a:latin typeface="Cambria Math" panose="02040503050406030204" pitchFamily="18" charset="0"/>
                              <a:cs typeface="Calibri"/>
                            </a:rPr>
                          </m:ctrlPr>
                        </m:sSubPr>
                        <m:e>
                          <m:r>
                            <a:rPr lang="en-US" sz="1600" b="1" i="1" spc="-15">
                              <a:solidFill>
                                <a:srgbClr val="0000FF"/>
                              </a:solidFill>
                              <a:latin typeface="Cambria Math" panose="02040503050406030204" pitchFamily="18" charset="0"/>
                              <a:cs typeface="Calibri"/>
                            </a:rPr>
                            <m:t>𝒗</m:t>
                          </m:r>
                        </m:e>
                        <m:sub>
                          <m:r>
                            <a:rPr lang="en-US" sz="1600" b="1" i="1" spc="-15">
                              <a:solidFill>
                                <a:srgbClr val="0000FF"/>
                              </a:solidFill>
                              <a:latin typeface="Cambria Math" panose="02040503050406030204" pitchFamily="18" charset="0"/>
                              <a:cs typeface="Calibri"/>
                            </a:rPr>
                            <m:t>𝑫</m:t>
                          </m:r>
                          <m:r>
                            <a:rPr lang="en-US" sz="1600" b="1" i="1" spc="-15" smtClean="0">
                              <a:solidFill>
                                <a:srgbClr val="0000FF"/>
                              </a:solidFill>
                              <a:latin typeface="Cambria Math" panose="02040503050406030204" pitchFamily="18" charset="0"/>
                              <a:cs typeface="Calibri"/>
                            </a:rPr>
                            <m:t>𝟐</m:t>
                          </m:r>
                        </m:sub>
                      </m:sSub>
                      <m:r>
                        <a:rPr lang="en-US" sz="1600" i="1" dirty="0">
                          <a:latin typeface="Cambria Math" panose="02040503050406030204" pitchFamily="18" charset="0"/>
                        </a:rPr>
                        <m:t>=</m:t>
                      </m:r>
                      <m:r>
                        <a:rPr lang="en-US" sz="1600" b="0" i="1" dirty="0" smtClean="0">
                          <a:latin typeface="Cambria Math" panose="02040503050406030204" pitchFamily="18" charset="0"/>
                        </a:rPr>
                        <m:t>10</m:t>
                      </m:r>
                      <m:r>
                        <a:rPr lang="en-US" sz="1600" i="1" dirty="0">
                          <a:latin typeface="Cambria Math" panose="02040503050406030204" pitchFamily="18" charset="0"/>
                        </a:rPr>
                        <m:t> </m:t>
                      </m:r>
                      <m:r>
                        <a:rPr lang="en-US" sz="1600" b="1" i="1" dirty="0">
                          <a:latin typeface="Cambria Math" panose="02040503050406030204" pitchFamily="18" charset="0"/>
                        </a:rPr>
                        <m:t>𝐕</m:t>
                      </m:r>
                    </m:oMath>
                  </m:oMathPara>
                </a14:m>
                <a:endParaRPr lang="en-US" sz="1600" b="1" dirty="0"/>
              </a:p>
              <a:p>
                <a:pPr>
                  <a:lnSpc>
                    <a:spcPct val="150000"/>
                  </a:lnSpc>
                </a:pPr>
                <a14:m>
                  <m:oMathPara xmlns:m="http://schemas.openxmlformats.org/officeDocument/2006/math">
                    <m:oMathParaPr>
                      <m:jc m:val="centerGroup"/>
                    </m:oMathParaPr>
                    <m:oMath xmlns:m="http://schemas.openxmlformats.org/officeDocument/2006/math">
                      <m:sSub>
                        <m:sSubPr>
                          <m:ctrlPr>
                            <a:rPr lang="en-US" sz="1600" b="1" i="1" dirty="0" smtClean="0">
                              <a:solidFill>
                                <a:srgbClr val="FF0000"/>
                              </a:solidFill>
                              <a:latin typeface="Cambria Math" panose="02040503050406030204" pitchFamily="18" charset="0"/>
                            </a:rPr>
                          </m:ctrlPr>
                        </m:sSubPr>
                        <m:e>
                          <m:r>
                            <a:rPr lang="en-US" sz="1600" b="1" i="1" dirty="0" smtClean="0">
                              <a:solidFill>
                                <a:srgbClr val="FF0000"/>
                              </a:solidFill>
                              <a:latin typeface="Cambria Math" panose="02040503050406030204" pitchFamily="18" charset="0"/>
                            </a:rPr>
                            <m:t>𝑰</m:t>
                          </m:r>
                        </m:e>
                        <m:sub>
                          <m:r>
                            <a:rPr lang="en-US" sz="1600" b="1" i="1" dirty="0" smtClean="0">
                              <a:solidFill>
                                <a:srgbClr val="FF0000"/>
                              </a:solidFill>
                              <a:latin typeface="Cambria Math" panose="02040503050406030204" pitchFamily="18" charset="0"/>
                            </a:rPr>
                            <m:t>𝑫</m:t>
                          </m:r>
                          <m:r>
                            <a:rPr lang="en-US" sz="1600" b="1" i="1" dirty="0" smtClean="0">
                              <a:solidFill>
                                <a:srgbClr val="FF0000"/>
                              </a:solidFill>
                              <a:latin typeface="Cambria Math" panose="02040503050406030204" pitchFamily="18" charset="0"/>
                            </a:rPr>
                            <m:t>𝟏</m:t>
                          </m:r>
                        </m:sub>
                      </m:sSub>
                      <m:r>
                        <a:rPr lang="en-US" sz="1600" i="1" dirty="0">
                          <a:latin typeface="Cambria Math" panose="02040503050406030204" pitchFamily="18" charset="0"/>
                        </a:rPr>
                        <m:t>=</m:t>
                      </m:r>
                      <m:f>
                        <m:fPr>
                          <m:ctrlPr>
                            <a:rPr lang="en-US" sz="1600" i="1" dirty="0">
                              <a:latin typeface="Cambria Math" panose="02040503050406030204" pitchFamily="18" charset="0"/>
                            </a:rPr>
                          </m:ctrlPr>
                        </m:fPr>
                        <m:num>
                          <m:sSub>
                            <m:sSubPr>
                              <m:ctrlPr>
                                <a:rPr lang="en-US" sz="1600" b="1" i="1" dirty="0">
                                  <a:solidFill>
                                    <a:srgbClr val="FF0000"/>
                                  </a:solidFill>
                                  <a:latin typeface="Cambria Math" panose="02040503050406030204" pitchFamily="18" charset="0"/>
                                </a:rPr>
                              </m:ctrlPr>
                            </m:sSubPr>
                            <m:e>
                              <m:r>
                                <a:rPr lang="en-US" sz="1600" b="1" i="1" dirty="0">
                                  <a:solidFill>
                                    <a:srgbClr val="FF0000"/>
                                  </a:solidFill>
                                  <a:latin typeface="Cambria Math" panose="02040503050406030204" pitchFamily="18" charset="0"/>
                                </a:rPr>
                                <m:t>𝒗</m:t>
                              </m:r>
                            </m:e>
                            <m:sub>
                              <m:r>
                                <a:rPr lang="en-US" sz="1600" b="1" i="1" dirty="0" smtClean="0">
                                  <a:solidFill>
                                    <a:srgbClr val="FF0000"/>
                                  </a:solidFill>
                                  <a:latin typeface="Cambria Math" panose="02040503050406030204" pitchFamily="18" charset="0"/>
                                </a:rPr>
                                <m:t>𝒙</m:t>
                              </m:r>
                            </m:sub>
                          </m:sSub>
                          <m:r>
                            <a:rPr lang="en-US" sz="1600" b="1" i="1" dirty="0" smtClean="0">
                              <a:solidFill>
                                <a:srgbClr val="FF0000"/>
                              </a:solidFill>
                              <a:latin typeface="Cambria Math" panose="02040503050406030204" pitchFamily="18" charset="0"/>
                            </a:rPr>
                            <m:t>−</m:t>
                          </m:r>
                          <m:sSub>
                            <m:sSubPr>
                              <m:ctrlPr>
                                <a:rPr lang="en-US" sz="1600" b="1" i="1" dirty="0">
                                  <a:solidFill>
                                    <a:srgbClr val="FF0000"/>
                                  </a:solidFill>
                                  <a:latin typeface="Cambria Math" panose="02040503050406030204" pitchFamily="18" charset="0"/>
                                </a:rPr>
                              </m:ctrlPr>
                            </m:sSubPr>
                            <m:e>
                              <m:r>
                                <a:rPr lang="en-US" sz="1600" b="1" i="1" dirty="0">
                                  <a:solidFill>
                                    <a:srgbClr val="FF0000"/>
                                  </a:solidFill>
                                  <a:latin typeface="Cambria Math" panose="02040503050406030204" pitchFamily="18" charset="0"/>
                                </a:rPr>
                                <m:t>𝒗</m:t>
                              </m:r>
                            </m:e>
                            <m:sub>
                              <m:r>
                                <a:rPr lang="en-US" sz="1600" b="1" i="1" dirty="0">
                                  <a:solidFill>
                                    <a:srgbClr val="FF0000"/>
                                  </a:solidFill>
                                  <a:latin typeface="Cambria Math" panose="02040503050406030204" pitchFamily="18" charset="0"/>
                                </a:rPr>
                                <m:t>𝒚</m:t>
                              </m:r>
                            </m:sub>
                          </m:sSub>
                        </m:num>
                        <m:den>
                          <m:sSub>
                            <m:sSubPr>
                              <m:ctrlPr>
                                <a:rPr lang="en-US" sz="1600" i="1" dirty="0">
                                  <a:latin typeface="Cambria Math" panose="02040503050406030204" pitchFamily="18" charset="0"/>
                                </a:rPr>
                              </m:ctrlPr>
                            </m:sSubPr>
                            <m:e>
                              <m:r>
                                <a:rPr lang="en-US" sz="1600" i="1" dirty="0">
                                  <a:latin typeface="Cambria Math" panose="02040503050406030204" pitchFamily="18" charset="0"/>
                                </a:rPr>
                                <m:t>𝑅</m:t>
                              </m:r>
                            </m:e>
                            <m:sub>
                              <m:r>
                                <a:rPr lang="en-US" sz="1600" b="0" i="1" dirty="0" smtClean="0">
                                  <a:latin typeface="Cambria Math" panose="02040503050406030204" pitchFamily="18" charset="0"/>
                                </a:rPr>
                                <m:t>1</m:t>
                              </m:r>
                            </m:sub>
                          </m:sSub>
                        </m:den>
                      </m:f>
                      <m:r>
                        <a:rPr lang="en-US" sz="1600" i="1" dirty="0">
                          <a:latin typeface="Cambria Math" panose="02040503050406030204" pitchFamily="18" charset="0"/>
                        </a:rPr>
                        <m:t>=</m:t>
                      </m:r>
                      <m:f>
                        <m:fPr>
                          <m:ctrlPr>
                            <a:rPr lang="en-US" sz="1600" i="1" dirty="0">
                              <a:latin typeface="Cambria Math" panose="02040503050406030204" pitchFamily="18" charset="0"/>
                            </a:rPr>
                          </m:ctrlPr>
                        </m:fPr>
                        <m:num>
                          <m:r>
                            <a:rPr lang="en-US" sz="1600" i="1" dirty="0">
                              <a:latin typeface="Cambria Math" panose="02040503050406030204" pitchFamily="18" charset="0"/>
                            </a:rPr>
                            <m:t>−</m:t>
                          </m:r>
                          <m:r>
                            <a:rPr lang="en-US" sz="1600" b="0" i="1" dirty="0" smtClean="0">
                              <a:latin typeface="Cambria Math" panose="02040503050406030204" pitchFamily="18" charset="0"/>
                            </a:rPr>
                            <m:t>5</m:t>
                          </m:r>
                          <m:r>
                            <a:rPr lang="en-US" sz="1600" i="1" dirty="0">
                              <a:latin typeface="Cambria Math" panose="02040503050406030204" pitchFamily="18" charset="0"/>
                            </a:rPr>
                            <m:t> </m:t>
                          </m:r>
                          <m:r>
                            <m:rPr>
                              <m:sty m:val="p"/>
                            </m:rPr>
                            <a:rPr lang="en-US" sz="1600" dirty="0">
                              <a:latin typeface="Cambria Math" panose="02040503050406030204" pitchFamily="18" charset="0"/>
                            </a:rPr>
                            <m:t>V</m:t>
                          </m:r>
                        </m:num>
                        <m:den>
                          <m:r>
                            <a:rPr lang="en-US" sz="1600" b="0" i="0" dirty="0" smtClean="0">
                              <a:latin typeface="Cambria Math" panose="02040503050406030204" pitchFamily="18" charset="0"/>
                            </a:rPr>
                            <m:t>3</m:t>
                          </m:r>
                          <m:r>
                            <a:rPr lang="en-US" sz="1600" dirty="0">
                              <a:latin typeface="Cambria Math" panose="02040503050406030204" pitchFamily="18" charset="0"/>
                            </a:rPr>
                            <m:t> </m:t>
                          </m:r>
                          <m:r>
                            <m:rPr>
                              <m:sty m:val="p"/>
                            </m:rPr>
                            <a:rPr lang="en-US" sz="1600" dirty="0">
                              <a:latin typeface="Cambria Math" panose="02040503050406030204" pitchFamily="18" charset="0"/>
                            </a:rPr>
                            <m:t>k</m:t>
                          </m:r>
                          <m:r>
                            <a:rPr lang="en-US" sz="1600" dirty="0">
                              <a:latin typeface="Cambria Math" panose="02040503050406030204" pitchFamily="18" charset="0"/>
                              <a:sym typeface="Symbol" panose="05050102010706020507" pitchFamily="18" charset="2"/>
                            </a:rPr>
                            <m:t></m:t>
                          </m:r>
                        </m:den>
                      </m:f>
                      <m:r>
                        <a:rPr lang="en-US" sz="1600" i="1" dirty="0">
                          <a:latin typeface="Cambria Math" panose="02040503050406030204" pitchFamily="18" charset="0"/>
                          <a:sym typeface="Symbol" panose="05050102010706020507" pitchFamily="18" charset="2"/>
                        </a:rPr>
                        <m:t>=</m:t>
                      </m:r>
                      <m:r>
                        <a:rPr lang="en-US" sz="1600" b="1" i="1" dirty="0">
                          <a:solidFill>
                            <a:srgbClr val="FF0000"/>
                          </a:solidFill>
                          <a:latin typeface="Cambria Math" panose="02040503050406030204" pitchFamily="18" charset="0"/>
                          <a:sym typeface="Symbol" panose="05050102010706020507" pitchFamily="18" charset="2"/>
                        </a:rPr>
                        <m:t>−</m:t>
                      </m:r>
                      <m:r>
                        <a:rPr lang="en-US" sz="1600" b="0" i="1" dirty="0" smtClean="0">
                          <a:solidFill>
                            <a:srgbClr val="FF0000"/>
                          </a:solidFill>
                          <a:latin typeface="Cambria Math" panose="02040503050406030204" pitchFamily="18" charset="0"/>
                          <a:sym typeface="Symbol" panose="05050102010706020507" pitchFamily="18" charset="2"/>
                        </a:rPr>
                        <m:t>1.66</m:t>
                      </m:r>
                      <m:r>
                        <a:rPr lang="en-US" sz="1600" i="1" dirty="0">
                          <a:solidFill>
                            <a:srgbClr val="FF0000"/>
                          </a:solidFill>
                          <a:latin typeface="Cambria Math" panose="02040503050406030204" pitchFamily="18" charset="0"/>
                          <a:sym typeface="Symbol" panose="05050102010706020507" pitchFamily="18" charset="2"/>
                        </a:rPr>
                        <m:t> </m:t>
                      </m:r>
                      <m:r>
                        <a:rPr lang="en-US" sz="1600" b="1" dirty="0" smtClean="0">
                          <a:solidFill>
                            <a:srgbClr val="FF0000"/>
                          </a:solidFill>
                          <a:latin typeface="Cambria Math" panose="02040503050406030204" pitchFamily="18" charset="0"/>
                          <a:sym typeface="Symbol" panose="05050102010706020507" pitchFamily="18" charset="2"/>
                        </a:rPr>
                        <m:t>𝐦𝐀</m:t>
                      </m:r>
                      <m:r>
                        <a:rPr lang="en-US" sz="1600" b="1" i="1" dirty="0" smtClean="0">
                          <a:solidFill>
                            <a:srgbClr val="FF0000"/>
                          </a:solidFill>
                          <a:latin typeface="Cambria Math" panose="02040503050406030204" pitchFamily="18" charset="0"/>
                          <a:sym typeface="Symbol" panose="05050102010706020507" pitchFamily="18" charset="2"/>
                        </a:rPr>
                        <m:t>&lt;</m:t>
                      </m:r>
                      <m:r>
                        <a:rPr lang="en-US" sz="1600" b="1" i="1" dirty="0" smtClean="0">
                          <a:solidFill>
                            <a:srgbClr val="FF0000"/>
                          </a:solidFill>
                          <a:latin typeface="Cambria Math" panose="02040503050406030204" pitchFamily="18" charset="0"/>
                          <a:sym typeface="Symbol" panose="05050102010706020507" pitchFamily="18" charset="2"/>
                        </a:rPr>
                        <m:t>𝟎</m:t>
                      </m:r>
                    </m:oMath>
                  </m:oMathPara>
                </a14:m>
                <a:endParaRPr lang="en-US" sz="1600" b="1" dirty="0"/>
              </a:p>
              <a:p>
                <a:pPr>
                  <a:lnSpc>
                    <a:spcPct val="150000"/>
                  </a:lnSpc>
                </a:pPr>
                <a14:m>
                  <m:oMathPara xmlns:m="http://schemas.openxmlformats.org/officeDocument/2006/math">
                    <m:oMathParaPr>
                      <m:jc m:val="centerGroup"/>
                    </m:oMathParaPr>
                    <m:oMath xmlns:m="http://schemas.openxmlformats.org/officeDocument/2006/math">
                      <m:sSub>
                        <m:sSubPr>
                          <m:ctrlPr>
                            <a:rPr lang="en-US" sz="1600" b="1" i="1" dirty="0">
                              <a:solidFill>
                                <a:srgbClr val="FF0000"/>
                              </a:solidFill>
                              <a:latin typeface="Cambria Math" panose="02040503050406030204" pitchFamily="18" charset="0"/>
                            </a:rPr>
                          </m:ctrlPr>
                        </m:sSubPr>
                        <m:e>
                          <m:r>
                            <a:rPr lang="en-US" sz="1600" b="1" i="1" dirty="0">
                              <a:solidFill>
                                <a:srgbClr val="FF0000"/>
                              </a:solidFill>
                              <a:latin typeface="Cambria Math" panose="02040503050406030204" pitchFamily="18" charset="0"/>
                            </a:rPr>
                            <m:t>𝑰</m:t>
                          </m:r>
                        </m:e>
                        <m:sub>
                          <m:r>
                            <a:rPr lang="en-US" sz="1600" b="1" i="1" dirty="0">
                              <a:solidFill>
                                <a:srgbClr val="FF0000"/>
                              </a:solidFill>
                              <a:latin typeface="Cambria Math" panose="02040503050406030204" pitchFamily="18" charset="0"/>
                            </a:rPr>
                            <m:t>𝑫</m:t>
                          </m:r>
                          <m:r>
                            <a:rPr lang="en-US" sz="1600" b="1" i="1" dirty="0" smtClean="0">
                              <a:solidFill>
                                <a:srgbClr val="FF0000"/>
                              </a:solidFill>
                              <a:latin typeface="Cambria Math" panose="02040503050406030204" pitchFamily="18" charset="0"/>
                            </a:rPr>
                            <m:t>𝟐</m:t>
                          </m:r>
                        </m:sub>
                      </m:sSub>
                      <m:r>
                        <a:rPr lang="en-US" sz="1600" i="1" dirty="0">
                          <a:latin typeface="Cambria Math" panose="02040503050406030204" pitchFamily="18" charset="0"/>
                        </a:rPr>
                        <m:t>=</m:t>
                      </m:r>
                      <m:f>
                        <m:fPr>
                          <m:ctrlPr>
                            <a:rPr lang="en-US" sz="1600" i="1" dirty="0">
                              <a:latin typeface="Cambria Math" panose="02040503050406030204" pitchFamily="18" charset="0"/>
                            </a:rPr>
                          </m:ctrlPr>
                        </m:fPr>
                        <m:num>
                          <m:sSub>
                            <m:sSubPr>
                              <m:ctrlPr>
                                <a:rPr lang="en-US" sz="1600" b="1" i="1" dirty="0">
                                  <a:solidFill>
                                    <a:srgbClr val="FF0000"/>
                                  </a:solidFill>
                                  <a:latin typeface="Cambria Math" panose="02040503050406030204" pitchFamily="18" charset="0"/>
                                </a:rPr>
                              </m:ctrlPr>
                            </m:sSubPr>
                            <m:e>
                              <m:r>
                                <a:rPr lang="en-US" sz="1600" b="1" i="1" dirty="0">
                                  <a:solidFill>
                                    <a:srgbClr val="FF0000"/>
                                  </a:solidFill>
                                  <a:latin typeface="Cambria Math" panose="02040503050406030204" pitchFamily="18" charset="0"/>
                                </a:rPr>
                                <m:t>𝒗</m:t>
                              </m:r>
                            </m:e>
                            <m:sub>
                              <m:r>
                                <a:rPr lang="en-US" sz="1600" b="1" i="1" dirty="0">
                                  <a:solidFill>
                                    <a:srgbClr val="FF0000"/>
                                  </a:solidFill>
                                  <a:latin typeface="Cambria Math" panose="02040503050406030204" pitchFamily="18" charset="0"/>
                                </a:rPr>
                                <m:t>𝒚</m:t>
                              </m:r>
                            </m:sub>
                          </m:sSub>
                        </m:num>
                        <m:den>
                          <m:sSub>
                            <m:sSubPr>
                              <m:ctrlPr>
                                <a:rPr lang="en-US" sz="1600" i="1" dirty="0">
                                  <a:latin typeface="Cambria Math" panose="02040503050406030204" pitchFamily="18" charset="0"/>
                                </a:rPr>
                              </m:ctrlPr>
                            </m:sSubPr>
                            <m:e>
                              <m:r>
                                <a:rPr lang="en-US" sz="1600" i="1" dirty="0">
                                  <a:latin typeface="Cambria Math" panose="02040503050406030204" pitchFamily="18" charset="0"/>
                                </a:rPr>
                                <m:t>𝑅</m:t>
                              </m:r>
                            </m:e>
                            <m:sub>
                              <m:r>
                                <a:rPr lang="en-US" sz="1600" i="1" dirty="0">
                                  <a:latin typeface="Cambria Math" panose="02040503050406030204" pitchFamily="18" charset="0"/>
                                </a:rPr>
                                <m:t>1</m:t>
                              </m:r>
                            </m:sub>
                          </m:sSub>
                        </m:den>
                      </m:f>
                      <m:r>
                        <a:rPr lang="en-US" sz="1600" b="0" i="1" dirty="0" smtClean="0">
                          <a:latin typeface="Cambria Math" panose="02040503050406030204" pitchFamily="18" charset="0"/>
                        </a:rPr>
                        <m:t>−</m:t>
                      </m:r>
                      <m:sSub>
                        <m:sSubPr>
                          <m:ctrlPr>
                            <a:rPr lang="en-US" sz="1600" b="1" i="1" dirty="0">
                              <a:solidFill>
                                <a:srgbClr val="FF0000"/>
                              </a:solidFill>
                              <a:latin typeface="Cambria Math" panose="02040503050406030204" pitchFamily="18" charset="0"/>
                            </a:rPr>
                          </m:ctrlPr>
                        </m:sSubPr>
                        <m:e>
                          <m:r>
                            <a:rPr lang="en-US" sz="1600" b="1" i="1" dirty="0">
                              <a:solidFill>
                                <a:srgbClr val="FF0000"/>
                              </a:solidFill>
                              <a:latin typeface="Cambria Math" panose="02040503050406030204" pitchFamily="18" charset="0"/>
                            </a:rPr>
                            <m:t>𝑰</m:t>
                          </m:r>
                        </m:e>
                        <m:sub>
                          <m:r>
                            <a:rPr lang="en-US" sz="1600" b="1" i="1" dirty="0">
                              <a:solidFill>
                                <a:srgbClr val="FF0000"/>
                              </a:solidFill>
                              <a:latin typeface="Cambria Math" panose="02040503050406030204" pitchFamily="18" charset="0"/>
                            </a:rPr>
                            <m:t>𝑫</m:t>
                          </m:r>
                          <m:r>
                            <a:rPr lang="en-US" sz="1600" b="1" i="1" dirty="0">
                              <a:solidFill>
                                <a:srgbClr val="FF0000"/>
                              </a:solidFill>
                              <a:latin typeface="Cambria Math" panose="02040503050406030204" pitchFamily="18" charset="0"/>
                            </a:rPr>
                            <m:t>𝟏</m:t>
                          </m:r>
                        </m:sub>
                      </m:sSub>
                      <m:r>
                        <a:rPr lang="en-US" sz="1600" i="1" dirty="0">
                          <a:latin typeface="Cambria Math" panose="02040503050406030204" pitchFamily="18" charset="0"/>
                        </a:rPr>
                        <m:t>=</m:t>
                      </m:r>
                      <m:f>
                        <m:fPr>
                          <m:ctrlPr>
                            <a:rPr lang="en-US" sz="1600" b="0" i="1" dirty="0" smtClean="0">
                              <a:solidFill>
                                <a:schemeClr val="tx1"/>
                              </a:solidFill>
                              <a:latin typeface="Cambria Math" panose="02040503050406030204" pitchFamily="18" charset="0"/>
                            </a:rPr>
                          </m:ctrlPr>
                        </m:fPr>
                        <m:num>
                          <m:r>
                            <a:rPr lang="en-US" sz="1600" b="0" i="1" dirty="0" smtClean="0">
                              <a:solidFill>
                                <a:schemeClr val="tx1"/>
                              </a:solidFill>
                              <a:latin typeface="Cambria Math" panose="02040503050406030204" pitchFamily="18" charset="0"/>
                            </a:rPr>
                            <m:t>10</m:t>
                          </m:r>
                        </m:num>
                        <m:den>
                          <m:r>
                            <a:rPr lang="en-US" sz="1600" b="0" i="1" dirty="0" smtClean="0">
                              <a:solidFill>
                                <a:schemeClr val="tx1"/>
                              </a:solidFill>
                              <a:latin typeface="Cambria Math" panose="02040503050406030204" pitchFamily="18" charset="0"/>
                            </a:rPr>
                            <m:t>2</m:t>
                          </m:r>
                        </m:den>
                      </m:f>
                      <m:r>
                        <a:rPr lang="en-US" sz="1600" b="0" i="1" dirty="0" smtClean="0">
                          <a:solidFill>
                            <a:schemeClr val="tx1"/>
                          </a:solidFill>
                          <a:latin typeface="Cambria Math" panose="02040503050406030204" pitchFamily="18" charset="0"/>
                        </a:rPr>
                        <m:t>−</m:t>
                      </m:r>
                      <m:f>
                        <m:fPr>
                          <m:ctrlPr>
                            <a:rPr lang="en-US" sz="1600" i="1" dirty="0">
                              <a:latin typeface="Cambria Math" panose="02040503050406030204" pitchFamily="18" charset="0"/>
                            </a:rPr>
                          </m:ctrlPr>
                        </m:fPr>
                        <m:num>
                          <m:r>
                            <a:rPr lang="en-US" sz="1600" i="1" dirty="0">
                              <a:latin typeface="Cambria Math" panose="02040503050406030204" pitchFamily="18" charset="0"/>
                            </a:rPr>
                            <m:t>−5 </m:t>
                          </m:r>
                        </m:num>
                        <m:den>
                          <m:r>
                            <a:rPr lang="en-US" sz="1600" dirty="0">
                              <a:latin typeface="Cambria Math" panose="02040503050406030204" pitchFamily="18" charset="0"/>
                            </a:rPr>
                            <m:t>3 </m:t>
                          </m:r>
                        </m:den>
                      </m:f>
                      <m:r>
                        <a:rPr lang="en-US" sz="1600" i="1" dirty="0">
                          <a:latin typeface="Cambria Math" panose="02040503050406030204" pitchFamily="18" charset="0"/>
                          <a:sym typeface="Symbol" panose="05050102010706020507" pitchFamily="18" charset="2"/>
                        </a:rPr>
                        <m:t>=</m:t>
                      </m:r>
                      <m:f>
                        <m:fPr>
                          <m:ctrlPr>
                            <a:rPr lang="en-US" sz="1600" b="0" i="1" dirty="0" smtClean="0">
                              <a:solidFill>
                                <a:srgbClr val="00B050"/>
                              </a:solidFill>
                              <a:latin typeface="Cambria Math" panose="02040503050406030204" pitchFamily="18" charset="0"/>
                              <a:sym typeface="Symbol" panose="05050102010706020507" pitchFamily="18" charset="2"/>
                            </a:rPr>
                          </m:ctrlPr>
                        </m:fPr>
                        <m:num>
                          <m:r>
                            <a:rPr lang="en-US" sz="1600" b="0" i="1" dirty="0" smtClean="0">
                              <a:solidFill>
                                <a:srgbClr val="00B050"/>
                              </a:solidFill>
                              <a:latin typeface="Cambria Math" panose="02040503050406030204" pitchFamily="18" charset="0"/>
                              <a:sym typeface="Symbol" panose="05050102010706020507" pitchFamily="18" charset="2"/>
                            </a:rPr>
                            <m:t>20</m:t>
                          </m:r>
                        </m:num>
                        <m:den>
                          <m:r>
                            <a:rPr lang="en-US" sz="1600" b="0" i="1" dirty="0" smtClean="0">
                              <a:solidFill>
                                <a:srgbClr val="00B050"/>
                              </a:solidFill>
                              <a:latin typeface="Cambria Math" panose="02040503050406030204" pitchFamily="18" charset="0"/>
                              <a:sym typeface="Symbol" panose="05050102010706020507" pitchFamily="18" charset="2"/>
                            </a:rPr>
                            <m:t>3</m:t>
                          </m:r>
                        </m:den>
                      </m:f>
                      <m:r>
                        <a:rPr lang="en-US" sz="1600" i="1" dirty="0">
                          <a:solidFill>
                            <a:srgbClr val="00B050"/>
                          </a:solidFill>
                          <a:latin typeface="Cambria Math" panose="02040503050406030204" pitchFamily="18" charset="0"/>
                          <a:sym typeface="Symbol" panose="05050102010706020507" pitchFamily="18" charset="2"/>
                        </a:rPr>
                        <m:t> </m:t>
                      </m:r>
                      <m:r>
                        <a:rPr lang="en-US" sz="1600" b="1" dirty="0">
                          <a:solidFill>
                            <a:srgbClr val="00B050"/>
                          </a:solidFill>
                          <a:latin typeface="Cambria Math" panose="02040503050406030204" pitchFamily="18" charset="0"/>
                          <a:sym typeface="Symbol" panose="05050102010706020507" pitchFamily="18" charset="2"/>
                        </a:rPr>
                        <m:t>𝐦𝐀</m:t>
                      </m:r>
                      <m:r>
                        <a:rPr lang="en-US" sz="1600" b="1" i="1" dirty="0" smtClean="0">
                          <a:solidFill>
                            <a:srgbClr val="00B050"/>
                          </a:solidFill>
                          <a:latin typeface="Cambria Math" panose="02040503050406030204" pitchFamily="18" charset="0"/>
                          <a:sym typeface="Symbol" panose="05050102010706020507" pitchFamily="18" charset="2"/>
                        </a:rPr>
                        <m:t>&gt;</m:t>
                      </m:r>
                      <m:r>
                        <a:rPr lang="en-US" sz="1600" b="1" i="1" dirty="0">
                          <a:solidFill>
                            <a:srgbClr val="00B050"/>
                          </a:solidFill>
                          <a:latin typeface="Cambria Math" panose="02040503050406030204" pitchFamily="18" charset="0"/>
                          <a:sym typeface="Symbol" panose="05050102010706020507" pitchFamily="18" charset="2"/>
                        </a:rPr>
                        <m:t>𝟎</m:t>
                      </m:r>
                    </m:oMath>
                  </m:oMathPara>
                </a14:m>
                <a:endParaRPr lang="en-US" sz="1600" b="1" dirty="0"/>
              </a:p>
              <a:p>
                <a:pPr marL="25400">
                  <a:spcBef>
                    <a:spcPts val="145"/>
                  </a:spcBef>
                  <a:tabLst>
                    <a:tab pos="711200" algn="l"/>
                  </a:tabLst>
                </a:pPr>
                <a:r>
                  <a:rPr lang="en-US" sz="2000" b="1" dirty="0">
                    <a:solidFill>
                      <a:srgbClr val="FF0000"/>
                    </a:solidFill>
                  </a:rPr>
                  <a:t>Verify:</a:t>
                </a:r>
                <a:r>
                  <a:rPr lang="en-US" sz="1600" b="1" dirty="0">
                    <a:solidFill>
                      <a:srgbClr val="FF0000"/>
                    </a:solidFill>
                  </a:rPr>
                  <a:t>	</a:t>
                </a:r>
                <a:r>
                  <a:rPr lang="en-US" sz="1600" dirty="0"/>
                  <a:t> </a:t>
                </a:r>
                <a14:m>
                  <m:oMath xmlns:m="http://schemas.openxmlformats.org/officeDocument/2006/math">
                    <m:sSub>
                      <m:sSubPr>
                        <m:ctrlPr>
                          <a:rPr lang="en-US" sz="1600" b="1" i="1" spc="-15">
                            <a:solidFill>
                              <a:srgbClr val="FF0000"/>
                            </a:solidFill>
                            <a:latin typeface="Cambria Math" panose="02040503050406030204" pitchFamily="18" charset="0"/>
                            <a:cs typeface="Calibri"/>
                          </a:rPr>
                        </m:ctrlPr>
                      </m:sSubPr>
                      <m:e>
                        <m:r>
                          <a:rPr lang="en-US" sz="1600" b="1" i="1" spc="-15">
                            <a:solidFill>
                              <a:srgbClr val="FF0000"/>
                            </a:solidFill>
                            <a:latin typeface="Cambria Math" panose="02040503050406030204" pitchFamily="18" charset="0"/>
                            <a:cs typeface="Calibri"/>
                          </a:rPr>
                          <m:t>𝑰</m:t>
                        </m:r>
                      </m:e>
                      <m:sub>
                        <m:r>
                          <a:rPr lang="en-US" sz="1600" b="1" i="1" spc="-15">
                            <a:solidFill>
                              <a:srgbClr val="FF0000"/>
                            </a:solidFill>
                            <a:latin typeface="Cambria Math" panose="02040503050406030204" pitchFamily="18" charset="0"/>
                            <a:cs typeface="Calibri"/>
                          </a:rPr>
                          <m:t>𝑫</m:t>
                        </m:r>
                        <m:r>
                          <a:rPr lang="en-US" sz="1600" b="1" i="1" spc="-15">
                            <a:solidFill>
                              <a:srgbClr val="FF0000"/>
                            </a:solidFill>
                            <a:latin typeface="Cambria Math" panose="02040503050406030204" pitchFamily="18" charset="0"/>
                            <a:cs typeface="Calibri"/>
                          </a:rPr>
                          <m:t>𝟏</m:t>
                        </m:r>
                      </m:sub>
                    </m:sSub>
                    <m:r>
                      <a:rPr lang="en-US" sz="1600" i="1" spc="-15">
                        <a:solidFill>
                          <a:srgbClr val="FF0000"/>
                        </a:solidFill>
                        <a:latin typeface="Cambria Math" panose="02040503050406030204" pitchFamily="18" charset="0"/>
                        <a:cs typeface="Calibri"/>
                      </a:rPr>
                      <m:t>&gt;</m:t>
                    </m:r>
                    <m:r>
                      <a:rPr lang="en-US" sz="1600" i="1" spc="-15">
                        <a:latin typeface="Cambria Math" panose="02040503050406030204" pitchFamily="18" charset="0"/>
                        <a:cs typeface="Calibri"/>
                      </a:rPr>
                      <m:t>0 </m:t>
                    </m:r>
                    <m:r>
                      <a:rPr lang="en-US" sz="1600" b="1" spc="-15">
                        <a:latin typeface="Cambria Math" panose="02040503050406030204" pitchFamily="18" charset="0"/>
                        <a:cs typeface="Calibri"/>
                      </a:rPr>
                      <m:t>𝐦𝐀</m:t>
                    </m:r>
                  </m:oMath>
                </a14:m>
                <a:r>
                  <a:rPr lang="en-US" sz="1600" dirty="0">
                    <a:cs typeface="Calibri"/>
                  </a:rPr>
                  <a:t>, 	|| 	</a:t>
                </a:r>
                <a14:m>
                  <m:oMath xmlns:m="http://schemas.openxmlformats.org/officeDocument/2006/math">
                    <m:sSub>
                      <m:sSubPr>
                        <m:ctrlPr>
                          <a:rPr lang="en-US" sz="1600" b="1" i="1" spc="-15">
                            <a:solidFill>
                              <a:srgbClr val="FF0000"/>
                            </a:solidFill>
                            <a:latin typeface="Cambria Math" panose="02040503050406030204" pitchFamily="18" charset="0"/>
                            <a:cs typeface="Calibri"/>
                          </a:rPr>
                        </m:ctrlPr>
                      </m:sSubPr>
                      <m:e>
                        <m:r>
                          <a:rPr lang="en-US" sz="1600" b="1" i="1" spc="-15">
                            <a:solidFill>
                              <a:srgbClr val="FF0000"/>
                            </a:solidFill>
                            <a:latin typeface="Cambria Math" panose="02040503050406030204" pitchFamily="18" charset="0"/>
                            <a:cs typeface="Calibri"/>
                          </a:rPr>
                          <m:t>𝑰</m:t>
                        </m:r>
                      </m:e>
                      <m:sub>
                        <m:r>
                          <a:rPr lang="en-US" sz="1600" b="1" i="1" spc="-15">
                            <a:solidFill>
                              <a:srgbClr val="FF0000"/>
                            </a:solidFill>
                            <a:latin typeface="Cambria Math" panose="02040503050406030204" pitchFamily="18" charset="0"/>
                            <a:cs typeface="Calibri"/>
                          </a:rPr>
                          <m:t>𝑫</m:t>
                        </m:r>
                        <m:r>
                          <a:rPr lang="en-US" sz="1600" b="1" i="1" spc="-15">
                            <a:solidFill>
                              <a:srgbClr val="FF0000"/>
                            </a:solidFill>
                            <a:latin typeface="Cambria Math" panose="02040503050406030204" pitchFamily="18" charset="0"/>
                            <a:cs typeface="Calibri"/>
                          </a:rPr>
                          <m:t>𝟐</m:t>
                        </m:r>
                      </m:sub>
                    </m:sSub>
                    <m:r>
                      <a:rPr lang="en-US" sz="1600" i="1" spc="-15">
                        <a:solidFill>
                          <a:srgbClr val="FF0000"/>
                        </a:solidFill>
                        <a:latin typeface="Cambria Math" panose="02040503050406030204" pitchFamily="18" charset="0"/>
                        <a:cs typeface="Calibri"/>
                      </a:rPr>
                      <m:t>&gt;</m:t>
                    </m:r>
                    <m:r>
                      <a:rPr lang="en-US" sz="1600" i="1" spc="-15">
                        <a:latin typeface="Cambria Math" panose="02040503050406030204" pitchFamily="18" charset="0"/>
                        <a:cs typeface="Calibri"/>
                      </a:rPr>
                      <m:t>0 </m:t>
                    </m:r>
                    <m:r>
                      <a:rPr lang="en-US" sz="1600" b="1" spc="-15">
                        <a:latin typeface="Cambria Math" panose="02040503050406030204" pitchFamily="18" charset="0"/>
                        <a:cs typeface="Calibri"/>
                      </a:rPr>
                      <m:t>𝐦𝐀</m:t>
                    </m:r>
                  </m:oMath>
                </a14:m>
                <a:endParaRPr lang="en-US" sz="1600" dirty="0">
                  <a:cs typeface="Calibri"/>
                </a:endParaRPr>
              </a:p>
              <a:p>
                <a:r>
                  <a:rPr lang="en-US" sz="1600" b="1" dirty="0"/>
                  <a:t>	</a:t>
                </a:r>
                <a:r>
                  <a:rPr lang="en-US" sz="1600" dirty="0"/>
                  <a:t>Here,</a:t>
                </a:r>
                <a14:m>
                  <m:oMath xmlns:m="http://schemas.openxmlformats.org/officeDocument/2006/math">
                    <m:sSub>
                      <m:sSubPr>
                        <m:ctrlPr>
                          <a:rPr lang="en-US" sz="1600" b="1" i="1" spc="-15">
                            <a:solidFill>
                              <a:srgbClr val="FF0000"/>
                            </a:solidFill>
                            <a:latin typeface="Cambria Math" panose="02040503050406030204" pitchFamily="18" charset="0"/>
                            <a:cs typeface="Calibri"/>
                          </a:rPr>
                        </m:ctrlPr>
                      </m:sSubPr>
                      <m:e>
                        <m:r>
                          <a:rPr lang="en-US" sz="1600" b="1" i="1" spc="-15">
                            <a:solidFill>
                              <a:srgbClr val="FF0000"/>
                            </a:solidFill>
                            <a:latin typeface="Cambria Math" panose="02040503050406030204" pitchFamily="18" charset="0"/>
                            <a:cs typeface="Calibri"/>
                          </a:rPr>
                          <m:t>𝑰</m:t>
                        </m:r>
                      </m:e>
                      <m:sub>
                        <m:r>
                          <a:rPr lang="en-US" sz="1600" b="1" i="1" spc="-15">
                            <a:solidFill>
                              <a:srgbClr val="FF0000"/>
                            </a:solidFill>
                            <a:latin typeface="Cambria Math" panose="02040503050406030204" pitchFamily="18" charset="0"/>
                            <a:cs typeface="Calibri"/>
                          </a:rPr>
                          <m:t>𝑫</m:t>
                        </m:r>
                        <m:r>
                          <a:rPr lang="en-US" sz="1600" b="1" i="1" spc="-15">
                            <a:solidFill>
                              <a:srgbClr val="FF0000"/>
                            </a:solidFill>
                            <a:latin typeface="Cambria Math" panose="02040503050406030204" pitchFamily="18" charset="0"/>
                            <a:cs typeface="Calibri"/>
                          </a:rPr>
                          <m:t>𝟏</m:t>
                        </m:r>
                      </m:sub>
                    </m:sSub>
                    <m:r>
                      <a:rPr lang="en-US" sz="1600" i="1" spc="-15">
                        <a:solidFill>
                          <a:srgbClr val="FF0000"/>
                        </a:solidFill>
                        <a:latin typeface="Cambria Math" panose="02040503050406030204" pitchFamily="18" charset="0"/>
                        <a:cs typeface="Calibri"/>
                      </a:rPr>
                      <m:t>&lt;0</m:t>
                    </m:r>
                    <m:r>
                      <a:rPr lang="en-US" sz="1600" i="1" spc="-15">
                        <a:latin typeface="Cambria Math" panose="02040503050406030204" pitchFamily="18" charset="0"/>
                        <a:cs typeface="Calibri"/>
                      </a:rPr>
                      <m:t> </m:t>
                    </m:r>
                    <m:r>
                      <a:rPr lang="en-US" sz="1600" b="1" spc="-15">
                        <a:latin typeface="Cambria Math" panose="02040503050406030204" pitchFamily="18" charset="0"/>
                        <a:cs typeface="Calibri"/>
                      </a:rPr>
                      <m:t>𝐦𝐀</m:t>
                    </m:r>
                  </m:oMath>
                </a14:m>
                <a:r>
                  <a:rPr lang="en-US" sz="1600" dirty="0"/>
                  <a:t>. 	</a:t>
                </a:r>
                <a:r>
                  <a:rPr lang="en-US" sz="1600" b="1" dirty="0">
                    <a:solidFill>
                      <a:srgbClr val="FF0000"/>
                    </a:solidFill>
                  </a:rPr>
                  <a:t> Assumption is INCORRECT! </a:t>
                </a:r>
                <a:endParaRPr lang="en-US" sz="1600" b="1" dirty="0"/>
              </a:p>
            </p:txBody>
          </p:sp>
        </mc:Choice>
        <mc:Fallback xmlns="">
          <p:sp>
            <p:nvSpPr>
              <p:cNvPr id="7" name="TextBox 6">
                <a:extLst>
                  <a:ext uri="{FF2B5EF4-FFF2-40B4-BE49-F238E27FC236}">
                    <a16:creationId xmlns:a16="http://schemas.microsoft.com/office/drawing/2014/main" id="{D1D1A3C4-BFE4-4271-CA7A-9B2548FC181E}"/>
                  </a:ext>
                </a:extLst>
              </p:cNvPr>
              <p:cNvSpPr txBox="1">
                <a:spLocks noRot="1" noChangeAspect="1" noMove="1" noResize="1" noEditPoints="1" noAdjustHandles="1" noChangeArrowheads="1" noChangeShapeType="1" noTextEdit="1"/>
              </p:cNvSpPr>
              <p:nvPr/>
            </p:nvSpPr>
            <p:spPr>
              <a:xfrm>
                <a:off x="865517" y="2108014"/>
                <a:ext cx="6565093" cy="4348113"/>
              </a:xfrm>
              <a:prstGeom prst="rect">
                <a:avLst/>
              </a:prstGeom>
              <a:blipFill>
                <a:blip r:embed="rId3"/>
                <a:stretch>
                  <a:fillRect l="-1021" t="-842" b="-982"/>
                </a:stretch>
              </a:blipFill>
            </p:spPr>
            <p:txBody>
              <a:bodyPr/>
              <a:lstStyle/>
              <a:p>
                <a:r>
                  <a:rPr lang="en-US">
                    <a:noFill/>
                  </a:rPr>
                  <a:t> </a:t>
                </a:r>
              </a:p>
            </p:txBody>
          </p:sp>
        </mc:Fallback>
      </mc:AlternateContent>
      <p:sp>
        <p:nvSpPr>
          <p:cNvPr id="17" name="Rectangle: Rounded Corners 16">
            <a:extLst>
              <a:ext uri="{FF2B5EF4-FFF2-40B4-BE49-F238E27FC236}">
                <a16:creationId xmlns:a16="http://schemas.microsoft.com/office/drawing/2014/main" id="{974747CB-9963-F4CA-CA3F-3AA98FB09135}"/>
              </a:ext>
            </a:extLst>
          </p:cNvPr>
          <p:cNvSpPr/>
          <p:nvPr/>
        </p:nvSpPr>
        <p:spPr>
          <a:xfrm>
            <a:off x="4399722" y="4571211"/>
            <a:ext cx="1868555" cy="369332"/>
          </a:xfrm>
          <a:custGeom>
            <a:avLst/>
            <a:gdLst>
              <a:gd name="connsiteX0" fmla="*/ 0 w 1868555"/>
              <a:gd name="connsiteY0" fmla="*/ 61557 h 369332"/>
              <a:gd name="connsiteX1" fmla="*/ 61557 w 1868555"/>
              <a:gd name="connsiteY1" fmla="*/ 0 h 369332"/>
              <a:gd name="connsiteX2" fmla="*/ 608462 w 1868555"/>
              <a:gd name="connsiteY2" fmla="*/ 0 h 369332"/>
              <a:gd name="connsiteX3" fmla="*/ 1172821 w 1868555"/>
              <a:gd name="connsiteY3" fmla="*/ 0 h 369332"/>
              <a:gd name="connsiteX4" fmla="*/ 1806998 w 1868555"/>
              <a:gd name="connsiteY4" fmla="*/ 0 h 369332"/>
              <a:gd name="connsiteX5" fmla="*/ 1868555 w 1868555"/>
              <a:gd name="connsiteY5" fmla="*/ 61557 h 369332"/>
              <a:gd name="connsiteX6" fmla="*/ 1868555 w 1868555"/>
              <a:gd name="connsiteY6" fmla="*/ 307775 h 369332"/>
              <a:gd name="connsiteX7" fmla="*/ 1806998 w 1868555"/>
              <a:gd name="connsiteY7" fmla="*/ 369332 h 369332"/>
              <a:gd name="connsiteX8" fmla="*/ 1207730 w 1868555"/>
              <a:gd name="connsiteY8" fmla="*/ 369332 h 369332"/>
              <a:gd name="connsiteX9" fmla="*/ 643371 w 1868555"/>
              <a:gd name="connsiteY9" fmla="*/ 369332 h 369332"/>
              <a:gd name="connsiteX10" fmla="*/ 61557 w 1868555"/>
              <a:gd name="connsiteY10" fmla="*/ 369332 h 369332"/>
              <a:gd name="connsiteX11" fmla="*/ 0 w 1868555"/>
              <a:gd name="connsiteY11" fmla="*/ 307775 h 369332"/>
              <a:gd name="connsiteX12" fmla="*/ 0 w 1868555"/>
              <a:gd name="connsiteY12" fmla="*/ 61557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68555" h="369332" extrusionOk="0">
                <a:moveTo>
                  <a:pt x="0" y="61557"/>
                </a:moveTo>
                <a:cubicBezTo>
                  <a:pt x="7330" y="28430"/>
                  <a:pt x="21800" y="-7750"/>
                  <a:pt x="61557" y="0"/>
                </a:cubicBezTo>
                <a:cubicBezTo>
                  <a:pt x="270426" y="-49071"/>
                  <a:pt x="363682" y="43783"/>
                  <a:pt x="608462" y="0"/>
                </a:cubicBezTo>
                <a:cubicBezTo>
                  <a:pt x="853243" y="-43783"/>
                  <a:pt x="1022616" y="65236"/>
                  <a:pt x="1172821" y="0"/>
                </a:cubicBezTo>
                <a:cubicBezTo>
                  <a:pt x="1323026" y="-65236"/>
                  <a:pt x="1627757" y="51996"/>
                  <a:pt x="1806998" y="0"/>
                </a:cubicBezTo>
                <a:cubicBezTo>
                  <a:pt x="1842254" y="3830"/>
                  <a:pt x="1868808" y="35054"/>
                  <a:pt x="1868555" y="61557"/>
                </a:cubicBezTo>
                <a:cubicBezTo>
                  <a:pt x="1882639" y="184373"/>
                  <a:pt x="1855633" y="229194"/>
                  <a:pt x="1868555" y="307775"/>
                </a:cubicBezTo>
                <a:cubicBezTo>
                  <a:pt x="1873911" y="346795"/>
                  <a:pt x="1837286" y="365552"/>
                  <a:pt x="1806998" y="369332"/>
                </a:cubicBezTo>
                <a:cubicBezTo>
                  <a:pt x="1623818" y="422536"/>
                  <a:pt x="1414184" y="335792"/>
                  <a:pt x="1207730" y="369332"/>
                </a:cubicBezTo>
                <a:cubicBezTo>
                  <a:pt x="1001276" y="402872"/>
                  <a:pt x="906577" y="341410"/>
                  <a:pt x="643371" y="369332"/>
                </a:cubicBezTo>
                <a:cubicBezTo>
                  <a:pt x="380165" y="397254"/>
                  <a:pt x="252151" y="352675"/>
                  <a:pt x="61557" y="369332"/>
                </a:cubicBezTo>
                <a:cubicBezTo>
                  <a:pt x="29143" y="377063"/>
                  <a:pt x="4410" y="346958"/>
                  <a:pt x="0" y="307775"/>
                </a:cubicBezTo>
                <a:cubicBezTo>
                  <a:pt x="-1779" y="188557"/>
                  <a:pt x="8239" y="183709"/>
                  <a:pt x="0" y="61557"/>
                </a:cubicBezTo>
                <a:close/>
              </a:path>
            </a:pathLst>
          </a:custGeom>
          <a:noFill/>
          <a:ln w="38100">
            <a:solidFill>
              <a:srgbClr val="FF0000"/>
            </a:solidFill>
            <a:extLst>
              <a:ext uri="{C807C97D-BFC1-408E-A445-0C87EB9F89A2}">
                <ask:lineSketchStyleProps xmlns:ask="http://schemas.microsoft.com/office/drawing/2018/sketchyshapes" sd="2214188587">
                  <a:prstGeom prst="round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95C495D7-8091-2866-437B-557BEA38BEB2}"/>
                  </a:ext>
                </a:extLst>
              </p:cNvPr>
              <p:cNvSpPr txBox="1"/>
              <p:nvPr/>
            </p:nvSpPr>
            <p:spPr>
              <a:xfrm>
                <a:off x="7159797" y="2895163"/>
                <a:ext cx="116403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   </m:t>
                      </m:r>
                      <m:sSub>
                        <m:sSubPr>
                          <m:ctrlPr>
                            <a:rPr lang="en-US" b="1" i="1" smtClean="0">
                              <a:solidFill>
                                <a:srgbClr val="0000FF"/>
                              </a:solidFill>
                              <a:latin typeface="Cambria Math" panose="02040503050406030204" pitchFamily="18" charset="0"/>
                            </a:rPr>
                          </m:ctrlPr>
                        </m:sSubPr>
                        <m:e>
                          <m:r>
                            <a:rPr lang="en-US" b="1" i="1" smtClean="0">
                              <a:solidFill>
                                <a:srgbClr val="0000FF"/>
                              </a:solidFill>
                              <a:latin typeface="Cambria Math" panose="02040503050406030204" pitchFamily="18" charset="0"/>
                            </a:rPr>
                            <m:t>𝒗</m:t>
                          </m:r>
                        </m:e>
                        <m:sub>
                          <m:r>
                            <a:rPr lang="en-US" b="1" i="1" smtClean="0">
                              <a:solidFill>
                                <a:srgbClr val="0000FF"/>
                              </a:solidFill>
                              <a:latin typeface="Cambria Math" panose="02040503050406030204" pitchFamily="18" charset="0"/>
                            </a:rPr>
                            <m:t>𝑫</m:t>
                          </m:r>
                          <m:r>
                            <a:rPr lang="en-US" b="1" i="1" smtClean="0">
                              <a:solidFill>
                                <a:srgbClr val="0000FF"/>
                              </a:solidFill>
                              <a:latin typeface="Cambria Math" panose="02040503050406030204" pitchFamily="18" charset="0"/>
                            </a:rPr>
                            <m:t>𝟏</m:t>
                          </m:r>
                        </m:sub>
                      </m:sSub>
                      <m:r>
                        <a:rPr lang="en-US" b="1" i="1">
                          <a:latin typeface="Cambria Math" panose="02040503050406030204" pitchFamily="18" charset="0"/>
                        </a:rPr>
                        <m:t>−</m:t>
                      </m:r>
                    </m:oMath>
                  </m:oMathPara>
                </a14:m>
                <a:endParaRPr lang="en-US" b="1" dirty="0"/>
              </a:p>
            </p:txBody>
          </p:sp>
        </mc:Choice>
        <mc:Fallback xmlns="">
          <p:sp>
            <p:nvSpPr>
              <p:cNvPr id="14" name="TextBox 13">
                <a:extLst>
                  <a:ext uri="{FF2B5EF4-FFF2-40B4-BE49-F238E27FC236}">
                    <a16:creationId xmlns:a16="http://schemas.microsoft.com/office/drawing/2014/main" id="{95C495D7-8091-2866-437B-557BEA38BEB2}"/>
                  </a:ext>
                </a:extLst>
              </p:cNvPr>
              <p:cNvSpPr txBox="1">
                <a:spLocks noRot="1" noChangeAspect="1" noMove="1" noResize="1" noEditPoints="1" noAdjustHandles="1" noChangeArrowheads="1" noChangeShapeType="1" noTextEdit="1"/>
              </p:cNvSpPr>
              <p:nvPr/>
            </p:nvSpPr>
            <p:spPr>
              <a:xfrm>
                <a:off x="7159797" y="2895163"/>
                <a:ext cx="1164037"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D20A4DB8-C231-7931-308F-7E00A6F02F20}"/>
                  </a:ext>
                </a:extLst>
              </p:cNvPr>
              <p:cNvSpPr txBox="1"/>
              <p:nvPr/>
            </p:nvSpPr>
            <p:spPr>
              <a:xfrm>
                <a:off x="9812165" y="2895163"/>
                <a:ext cx="101014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solidFill>
                                <a:srgbClr val="0000FF"/>
                              </a:solidFill>
                              <a:latin typeface="Cambria Math" panose="02040503050406030204" pitchFamily="18" charset="0"/>
                            </a:rPr>
                          </m:ctrlPr>
                        </m:sSubPr>
                        <m:e>
                          <m:r>
                            <a:rPr lang="en-US" b="1" i="1">
                              <a:latin typeface="Cambria Math" panose="02040503050406030204" pitchFamily="18" charset="0"/>
                            </a:rPr>
                            <m:t>−</m:t>
                          </m:r>
                          <m:r>
                            <a:rPr lang="en-US" b="1" i="1" smtClean="0">
                              <a:solidFill>
                                <a:srgbClr val="0000FF"/>
                              </a:solidFill>
                              <a:latin typeface="Cambria Math" panose="02040503050406030204" pitchFamily="18" charset="0"/>
                            </a:rPr>
                            <m:t>𝒗</m:t>
                          </m:r>
                        </m:e>
                        <m:sub>
                          <m:r>
                            <a:rPr lang="en-US" b="1" i="1" smtClean="0">
                              <a:solidFill>
                                <a:srgbClr val="0000FF"/>
                              </a:solidFill>
                              <a:latin typeface="Cambria Math" panose="02040503050406030204" pitchFamily="18" charset="0"/>
                            </a:rPr>
                            <m:t>𝑫</m:t>
                          </m:r>
                          <m:r>
                            <a:rPr lang="en-US" b="1" i="1" smtClean="0">
                              <a:solidFill>
                                <a:srgbClr val="0000FF"/>
                              </a:solidFill>
                              <a:latin typeface="Cambria Math" panose="02040503050406030204" pitchFamily="18" charset="0"/>
                            </a:rPr>
                            <m:t>𝟐</m:t>
                          </m:r>
                        </m:sub>
                      </m:sSub>
                      <m:r>
                        <a:rPr lang="en-US" b="1" i="1">
                          <a:latin typeface="Cambria Math" panose="02040503050406030204" pitchFamily="18" charset="0"/>
                        </a:rPr>
                        <m:t>+</m:t>
                      </m:r>
                    </m:oMath>
                  </m:oMathPara>
                </a14:m>
                <a:endParaRPr lang="en-US" b="1" dirty="0"/>
              </a:p>
            </p:txBody>
          </p:sp>
        </mc:Choice>
        <mc:Fallback xmlns="">
          <p:sp>
            <p:nvSpPr>
              <p:cNvPr id="9" name="TextBox 8">
                <a:extLst>
                  <a:ext uri="{FF2B5EF4-FFF2-40B4-BE49-F238E27FC236}">
                    <a16:creationId xmlns:a16="http://schemas.microsoft.com/office/drawing/2014/main" id="{D20A4DB8-C231-7931-308F-7E00A6F02F20}"/>
                  </a:ext>
                </a:extLst>
              </p:cNvPr>
              <p:cNvSpPr txBox="1">
                <a:spLocks noRot="1" noChangeAspect="1" noMove="1" noResize="1" noEditPoints="1" noAdjustHandles="1" noChangeArrowheads="1" noChangeShapeType="1" noTextEdit="1"/>
              </p:cNvSpPr>
              <p:nvPr/>
            </p:nvSpPr>
            <p:spPr>
              <a:xfrm>
                <a:off x="9812165" y="2895163"/>
                <a:ext cx="1010148"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049E905E-CFCA-6DFE-D181-C7181F207411}"/>
                  </a:ext>
                </a:extLst>
              </p:cNvPr>
              <p:cNvSpPr txBox="1"/>
              <p:nvPr/>
            </p:nvSpPr>
            <p:spPr>
              <a:xfrm>
                <a:off x="865517" y="1340087"/>
                <a:ext cx="10515600" cy="860172"/>
              </a:xfrm>
              <a:prstGeom prst="rect">
                <a:avLst/>
              </a:prstGeom>
              <a:noFill/>
            </p:spPr>
            <p:txBody>
              <a:bodyPr wrap="square" rtlCol="0">
                <a:spAutoFit/>
              </a:bodyPr>
              <a:lstStyle/>
              <a:p>
                <a:r>
                  <a:rPr lang="en-US" sz="2400" dirty="0">
                    <a:solidFill>
                      <a:schemeClr val="accent1">
                        <a:lumMod val="75000"/>
                      </a:schemeClr>
                    </a:solidFill>
                  </a:rPr>
                  <a:t>Example 9: Analyze the circuit to find </a:t>
                </a:r>
                <a14:m>
                  <m:oMath xmlns:m="http://schemas.openxmlformats.org/officeDocument/2006/math">
                    <m:sSub>
                      <m:sSubPr>
                        <m:ctrlPr>
                          <a:rPr lang="en-US" sz="2400" b="0" i="1" smtClean="0">
                            <a:solidFill>
                              <a:schemeClr val="accent1">
                                <a:lumMod val="75000"/>
                              </a:schemeClr>
                            </a:solidFill>
                            <a:latin typeface="Cambria Math" panose="02040503050406030204" pitchFamily="18" charset="0"/>
                          </a:rPr>
                        </m:ctrlPr>
                      </m:sSubPr>
                      <m:e>
                        <m:r>
                          <a:rPr lang="en-US" sz="2400" b="0" i="1" smtClean="0">
                            <a:solidFill>
                              <a:schemeClr val="accent1">
                                <a:lumMod val="75000"/>
                              </a:schemeClr>
                            </a:solidFill>
                            <a:latin typeface="Cambria Math" panose="02040503050406030204" pitchFamily="18" charset="0"/>
                          </a:rPr>
                          <m:t>𝐼</m:t>
                        </m:r>
                      </m:e>
                      <m:sub>
                        <m:r>
                          <a:rPr lang="en-US" sz="2400" b="0" i="1" smtClean="0">
                            <a:solidFill>
                              <a:schemeClr val="accent1">
                                <a:lumMod val="75000"/>
                              </a:schemeClr>
                            </a:solidFill>
                            <a:latin typeface="Cambria Math" panose="02040503050406030204" pitchFamily="18" charset="0"/>
                          </a:rPr>
                          <m:t>𝐷</m:t>
                        </m:r>
                        <m:r>
                          <a:rPr lang="en-US" sz="2400" b="0" i="1" smtClean="0">
                            <a:solidFill>
                              <a:schemeClr val="accent1">
                                <a:lumMod val="75000"/>
                              </a:schemeClr>
                            </a:solidFill>
                            <a:latin typeface="Cambria Math" panose="02040503050406030204" pitchFamily="18" charset="0"/>
                          </a:rPr>
                          <m:t>1</m:t>
                        </m:r>
                      </m:sub>
                    </m:sSub>
                    <m:r>
                      <a:rPr lang="en-US" sz="2400" b="0" i="1" smtClean="0">
                        <a:solidFill>
                          <a:schemeClr val="accent1">
                            <a:lumMod val="75000"/>
                          </a:schemeClr>
                        </a:solidFill>
                        <a:latin typeface="Cambria Math" panose="02040503050406030204" pitchFamily="18" charset="0"/>
                      </a:rPr>
                      <m:t>, </m:t>
                    </m:r>
                    <m:sSub>
                      <m:sSubPr>
                        <m:ctrlPr>
                          <a:rPr lang="en-US" sz="2400" b="0" i="1" smtClean="0">
                            <a:solidFill>
                              <a:schemeClr val="accent1">
                                <a:lumMod val="75000"/>
                              </a:schemeClr>
                            </a:solidFill>
                            <a:latin typeface="Cambria Math" panose="02040503050406030204" pitchFamily="18" charset="0"/>
                          </a:rPr>
                        </m:ctrlPr>
                      </m:sSubPr>
                      <m:e>
                        <m:r>
                          <a:rPr lang="en-US" sz="2400" b="0" i="1" smtClean="0">
                            <a:solidFill>
                              <a:schemeClr val="accent1">
                                <a:lumMod val="75000"/>
                              </a:schemeClr>
                            </a:solidFill>
                            <a:latin typeface="Cambria Math" panose="02040503050406030204" pitchFamily="18" charset="0"/>
                          </a:rPr>
                          <m:t>𝐼</m:t>
                        </m:r>
                      </m:e>
                      <m:sub>
                        <m:r>
                          <a:rPr lang="en-US" sz="2400" b="0" i="1" smtClean="0">
                            <a:solidFill>
                              <a:schemeClr val="accent1">
                                <a:lumMod val="75000"/>
                              </a:schemeClr>
                            </a:solidFill>
                            <a:latin typeface="Cambria Math" panose="02040503050406030204" pitchFamily="18" charset="0"/>
                          </a:rPr>
                          <m:t>𝐷</m:t>
                        </m:r>
                        <m:r>
                          <a:rPr lang="en-US" sz="2400" b="0" i="1" smtClean="0">
                            <a:solidFill>
                              <a:schemeClr val="accent1">
                                <a:lumMod val="75000"/>
                              </a:schemeClr>
                            </a:solidFill>
                            <a:latin typeface="Cambria Math" panose="02040503050406030204" pitchFamily="18" charset="0"/>
                          </a:rPr>
                          <m:t>2</m:t>
                        </m:r>
                      </m:sub>
                    </m:sSub>
                    <m:r>
                      <a:rPr lang="en-US" sz="2400" b="0" i="1" smtClean="0">
                        <a:solidFill>
                          <a:schemeClr val="accent1">
                            <a:lumMod val="75000"/>
                          </a:schemeClr>
                        </a:solidFill>
                        <a:latin typeface="Cambria Math" panose="02040503050406030204" pitchFamily="18" charset="0"/>
                      </a:rPr>
                      <m:t>, </m:t>
                    </m:r>
                    <m:sSub>
                      <m:sSubPr>
                        <m:ctrlPr>
                          <a:rPr lang="en-US" sz="2400" b="0" i="1" smtClean="0">
                            <a:solidFill>
                              <a:schemeClr val="accent1">
                                <a:lumMod val="75000"/>
                              </a:schemeClr>
                            </a:solidFill>
                            <a:latin typeface="Cambria Math" panose="02040503050406030204" pitchFamily="18" charset="0"/>
                          </a:rPr>
                        </m:ctrlPr>
                      </m:sSubPr>
                      <m:e>
                        <m:r>
                          <a:rPr lang="en-US" sz="2400" b="0" i="1" smtClean="0">
                            <a:solidFill>
                              <a:schemeClr val="accent1">
                                <a:lumMod val="75000"/>
                              </a:schemeClr>
                            </a:solidFill>
                            <a:latin typeface="Cambria Math" panose="02040503050406030204" pitchFamily="18" charset="0"/>
                          </a:rPr>
                          <m:t>𝑣</m:t>
                        </m:r>
                      </m:e>
                      <m:sub>
                        <m:r>
                          <a:rPr lang="en-US" sz="2400" b="0" i="1" smtClean="0">
                            <a:solidFill>
                              <a:schemeClr val="accent1">
                                <a:lumMod val="75000"/>
                              </a:schemeClr>
                            </a:solidFill>
                            <a:latin typeface="Cambria Math" panose="02040503050406030204" pitchFamily="18" charset="0"/>
                          </a:rPr>
                          <m:t>𝑥</m:t>
                        </m:r>
                      </m:sub>
                    </m:sSub>
                  </m:oMath>
                </a14:m>
                <a:r>
                  <a:rPr lang="en-US" sz="2400" dirty="0">
                    <a:solidFill>
                      <a:schemeClr val="accent1">
                        <a:lumMod val="75000"/>
                      </a:schemeClr>
                    </a:solidFill>
                  </a:rPr>
                  <a:t> and </a:t>
                </a:r>
                <a14:m>
                  <m:oMath xmlns:m="http://schemas.openxmlformats.org/officeDocument/2006/math">
                    <m:sSub>
                      <m:sSubPr>
                        <m:ctrlPr>
                          <a:rPr lang="en-US" sz="2400" b="0" i="1" smtClean="0">
                            <a:solidFill>
                              <a:schemeClr val="accent1">
                                <a:lumMod val="75000"/>
                              </a:schemeClr>
                            </a:solidFill>
                            <a:latin typeface="Cambria Math" panose="02040503050406030204" pitchFamily="18" charset="0"/>
                          </a:rPr>
                        </m:ctrlPr>
                      </m:sSubPr>
                      <m:e>
                        <m:r>
                          <a:rPr lang="en-US" sz="2400" b="0" i="1" smtClean="0">
                            <a:solidFill>
                              <a:schemeClr val="accent1">
                                <a:lumMod val="75000"/>
                              </a:schemeClr>
                            </a:solidFill>
                            <a:latin typeface="Cambria Math" panose="02040503050406030204" pitchFamily="18" charset="0"/>
                          </a:rPr>
                          <m:t>𝑣</m:t>
                        </m:r>
                      </m:e>
                      <m:sub>
                        <m:r>
                          <a:rPr lang="en-US" sz="2400" b="0" i="1" smtClean="0">
                            <a:solidFill>
                              <a:schemeClr val="accent1">
                                <a:lumMod val="75000"/>
                              </a:schemeClr>
                            </a:solidFill>
                            <a:latin typeface="Cambria Math" panose="02040503050406030204" pitchFamily="18" charset="0"/>
                          </a:rPr>
                          <m:t>𝑦</m:t>
                        </m:r>
                      </m:sub>
                    </m:sSub>
                  </m:oMath>
                </a14:m>
                <a:r>
                  <a:rPr lang="en-US" sz="2400" dirty="0">
                    <a:solidFill>
                      <a:schemeClr val="accent1">
                        <a:lumMod val="75000"/>
                      </a:schemeClr>
                    </a:solidFill>
                  </a:rPr>
                  <a:t>. Consider </a:t>
                </a:r>
                <a14:m>
                  <m:oMath xmlns:m="http://schemas.openxmlformats.org/officeDocument/2006/math">
                    <m:sSub>
                      <m:sSubPr>
                        <m:ctrlPr>
                          <a:rPr lang="en-US" sz="2400" b="1" i="1" smtClean="0">
                            <a:solidFill>
                              <a:schemeClr val="accent1">
                                <a:lumMod val="75000"/>
                              </a:schemeClr>
                            </a:solidFill>
                            <a:latin typeface="Cambria Math" panose="02040503050406030204" pitchFamily="18" charset="0"/>
                          </a:rPr>
                        </m:ctrlPr>
                      </m:sSubPr>
                      <m:e>
                        <m:r>
                          <a:rPr lang="en-US" sz="2400" b="1" i="1" smtClean="0">
                            <a:solidFill>
                              <a:schemeClr val="accent1">
                                <a:lumMod val="75000"/>
                              </a:schemeClr>
                            </a:solidFill>
                            <a:latin typeface="Cambria Math" panose="02040503050406030204" pitchFamily="18" charset="0"/>
                          </a:rPr>
                          <m:t>𝑽</m:t>
                        </m:r>
                      </m:e>
                      <m:sub>
                        <m:r>
                          <a:rPr lang="en-US" sz="2400" b="1" i="1" smtClean="0">
                            <a:solidFill>
                              <a:schemeClr val="accent1">
                                <a:lumMod val="75000"/>
                              </a:schemeClr>
                            </a:solidFill>
                            <a:latin typeface="Cambria Math" panose="02040503050406030204" pitchFamily="18" charset="0"/>
                          </a:rPr>
                          <m:t>𝑫𝑶</m:t>
                        </m:r>
                      </m:sub>
                    </m:sSub>
                    <m:r>
                      <a:rPr lang="en-US" sz="2400" b="1" i="1" smtClean="0">
                        <a:solidFill>
                          <a:schemeClr val="accent1">
                            <a:lumMod val="75000"/>
                          </a:schemeClr>
                        </a:solidFill>
                        <a:latin typeface="Cambria Math" panose="02040503050406030204" pitchFamily="18" charset="0"/>
                      </a:rPr>
                      <m:t>=</m:t>
                    </m:r>
                    <m:r>
                      <a:rPr lang="en-US" sz="2400" b="1" i="1" smtClean="0">
                        <a:solidFill>
                          <a:schemeClr val="accent1">
                            <a:lumMod val="75000"/>
                          </a:schemeClr>
                        </a:solidFill>
                        <a:latin typeface="Cambria Math" panose="02040503050406030204" pitchFamily="18" charset="0"/>
                      </a:rPr>
                      <m:t>𝟎</m:t>
                    </m:r>
                    <m:r>
                      <a:rPr lang="en-US" sz="2400" b="1" i="1" smtClean="0">
                        <a:solidFill>
                          <a:schemeClr val="accent1">
                            <a:lumMod val="75000"/>
                          </a:schemeClr>
                        </a:solidFill>
                        <a:latin typeface="Cambria Math" panose="02040503050406030204" pitchFamily="18" charset="0"/>
                      </a:rPr>
                      <m:t>.</m:t>
                    </m:r>
                    <m:r>
                      <a:rPr lang="en-US" sz="2400" b="1" i="1" smtClean="0">
                        <a:solidFill>
                          <a:schemeClr val="accent1">
                            <a:lumMod val="75000"/>
                          </a:schemeClr>
                        </a:solidFill>
                        <a:latin typeface="Cambria Math" panose="02040503050406030204" pitchFamily="18" charset="0"/>
                      </a:rPr>
                      <m:t>𝟓</m:t>
                    </m:r>
                    <m:r>
                      <a:rPr lang="en-US" sz="2400" b="1" i="1" smtClean="0">
                        <a:solidFill>
                          <a:schemeClr val="accent1">
                            <a:lumMod val="75000"/>
                          </a:schemeClr>
                        </a:solidFill>
                        <a:latin typeface="Cambria Math" panose="02040503050406030204" pitchFamily="18" charset="0"/>
                      </a:rPr>
                      <m:t> </m:t>
                    </m:r>
                    <m:r>
                      <a:rPr lang="en-US" sz="2400" b="1" i="0" smtClean="0">
                        <a:solidFill>
                          <a:schemeClr val="accent1">
                            <a:lumMod val="75000"/>
                          </a:schemeClr>
                        </a:solidFill>
                        <a:latin typeface="Cambria Math" panose="02040503050406030204" pitchFamily="18" charset="0"/>
                      </a:rPr>
                      <m:t>𝐕</m:t>
                    </m:r>
                  </m:oMath>
                </a14:m>
                <a:r>
                  <a:rPr lang="en-US" sz="2400" b="1" dirty="0">
                    <a:solidFill>
                      <a:schemeClr val="accent1">
                        <a:lumMod val="75000"/>
                      </a:schemeClr>
                    </a:solidFill>
                  </a:rPr>
                  <a:t>. [Validate Assumptions]</a:t>
                </a:r>
              </a:p>
            </p:txBody>
          </p:sp>
        </mc:Choice>
        <mc:Fallback xmlns="">
          <p:sp>
            <p:nvSpPr>
              <p:cNvPr id="10" name="TextBox 9">
                <a:extLst>
                  <a:ext uri="{FF2B5EF4-FFF2-40B4-BE49-F238E27FC236}">
                    <a16:creationId xmlns:a16="http://schemas.microsoft.com/office/drawing/2014/main" id="{049E905E-CFCA-6DFE-D181-C7181F207411}"/>
                  </a:ext>
                </a:extLst>
              </p:cNvPr>
              <p:cNvSpPr txBox="1">
                <a:spLocks noRot="1" noChangeAspect="1" noMove="1" noResize="1" noEditPoints="1" noAdjustHandles="1" noChangeArrowheads="1" noChangeShapeType="1" noTextEdit="1"/>
              </p:cNvSpPr>
              <p:nvPr/>
            </p:nvSpPr>
            <p:spPr>
              <a:xfrm>
                <a:off x="865517" y="1340087"/>
                <a:ext cx="10515600" cy="860172"/>
              </a:xfrm>
              <a:prstGeom prst="rect">
                <a:avLst/>
              </a:prstGeom>
              <a:blipFill>
                <a:blip r:embed="rId6"/>
                <a:stretch>
                  <a:fillRect l="-928" t="-4965" b="-15603"/>
                </a:stretch>
              </a:blipFill>
            </p:spPr>
            <p:txBody>
              <a:bodyPr/>
              <a:lstStyle/>
              <a:p>
                <a:r>
                  <a:rPr lang="en-US">
                    <a:noFill/>
                  </a:rPr>
                  <a:t> </a:t>
                </a:r>
              </a:p>
            </p:txBody>
          </p:sp>
        </mc:Fallback>
      </mc:AlternateContent>
      <p:sp>
        <p:nvSpPr>
          <p:cNvPr id="13" name="Rectangle: Rounded Corners 12">
            <a:extLst>
              <a:ext uri="{FF2B5EF4-FFF2-40B4-BE49-F238E27FC236}">
                <a16:creationId xmlns:a16="http://schemas.microsoft.com/office/drawing/2014/main" id="{92B4AA22-728B-8464-AF0F-E355C2CC16F1}"/>
              </a:ext>
            </a:extLst>
          </p:cNvPr>
          <p:cNvSpPr/>
          <p:nvPr/>
        </p:nvSpPr>
        <p:spPr>
          <a:xfrm>
            <a:off x="4705547" y="5203292"/>
            <a:ext cx="1490868" cy="536021"/>
          </a:xfrm>
          <a:custGeom>
            <a:avLst/>
            <a:gdLst>
              <a:gd name="connsiteX0" fmla="*/ 0 w 1490868"/>
              <a:gd name="connsiteY0" fmla="*/ 89339 h 536021"/>
              <a:gd name="connsiteX1" fmla="*/ 89339 w 1490868"/>
              <a:gd name="connsiteY1" fmla="*/ 0 h 536021"/>
              <a:gd name="connsiteX2" fmla="*/ 500492 w 1490868"/>
              <a:gd name="connsiteY2" fmla="*/ 0 h 536021"/>
              <a:gd name="connsiteX3" fmla="*/ 924767 w 1490868"/>
              <a:gd name="connsiteY3" fmla="*/ 0 h 536021"/>
              <a:gd name="connsiteX4" fmla="*/ 1401529 w 1490868"/>
              <a:gd name="connsiteY4" fmla="*/ 0 h 536021"/>
              <a:gd name="connsiteX5" fmla="*/ 1490868 w 1490868"/>
              <a:gd name="connsiteY5" fmla="*/ 89339 h 536021"/>
              <a:gd name="connsiteX6" fmla="*/ 1490868 w 1490868"/>
              <a:gd name="connsiteY6" fmla="*/ 446682 h 536021"/>
              <a:gd name="connsiteX7" fmla="*/ 1401529 w 1490868"/>
              <a:gd name="connsiteY7" fmla="*/ 536021 h 536021"/>
              <a:gd name="connsiteX8" fmla="*/ 951010 w 1490868"/>
              <a:gd name="connsiteY8" fmla="*/ 536021 h 536021"/>
              <a:gd name="connsiteX9" fmla="*/ 526736 w 1490868"/>
              <a:gd name="connsiteY9" fmla="*/ 536021 h 536021"/>
              <a:gd name="connsiteX10" fmla="*/ 89339 w 1490868"/>
              <a:gd name="connsiteY10" fmla="*/ 536021 h 536021"/>
              <a:gd name="connsiteX11" fmla="*/ 0 w 1490868"/>
              <a:gd name="connsiteY11" fmla="*/ 446682 h 536021"/>
              <a:gd name="connsiteX12" fmla="*/ 0 w 1490868"/>
              <a:gd name="connsiteY12" fmla="*/ 89339 h 536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90868" h="536021" extrusionOk="0">
                <a:moveTo>
                  <a:pt x="0" y="89339"/>
                </a:moveTo>
                <a:cubicBezTo>
                  <a:pt x="8180" y="40969"/>
                  <a:pt x="32617" y="-9930"/>
                  <a:pt x="89339" y="0"/>
                </a:cubicBezTo>
                <a:cubicBezTo>
                  <a:pt x="283323" y="-48645"/>
                  <a:pt x="385851" y="48766"/>
                  <a:pt x="500492" y="0"/>
                </a:cubicBezTo>
                <a:cubicBezTo>
                  <a:pt x="615133" y="-48766"/>
                  <a:pt x="822060" y="29575"/>
                  <a:pt x="924767" y="0"/>
                </a:cubicBezTo>
                <a:cubicBezTo>
                  <a:pt x="1027475" y="-29575"/>
                  <a:pt x="1186409" y="35215"/>
                  <a:pt x="1401529" y="0"/>
                </a:cubicBezTo>
                <a:cubicBezTo>
                  <a:pt x="1451251" y="1158"/>
                  <a:pt x="1491127" y="47664"/>
                  <a:pt x="1490868" y="89339"/>
                </a:cubicBezTo>
                <a:cubicBezTo>
                  <a:pt x="1492084" y="168421"/>
                  <a:pt x="1472168" y="273188"/>
                  <a:pt x="1490868" y="446682"/>
                </a:cubicBezTo>
                <a:cubicBezTo>
                  <a:pt x="1491809" y="496906"/>
                  <a:pt x="1448932" y="534046"/>
                  <a:pt x="1401529" y="536021"/>
                </a:cubicBezTo>
                <a:cubicBezTo>
                  <a:pt x="1272843" y="548475"/>
                  <a:pt x="1099709" y="514917"/>
                  <a:pt x="951010" y="536021"/>
                </a:cubicBezTo>
                <a:cubicBezTo>
                  <a:pt x="802311" y="557125"/>
                  <a:pt x="688892" y="491036"/>
                  <a:pt x="526736" y="536021"/>
                </a:cubicBezTo>
                <a:cubicBezTo>
                  <a:pt x="364580" y="581006"/>
                  <a:pt x="266626" y="496896"/>
                  <a:pt x="89339" y="536021"/>
                </a:cubicBezTo>
                <a:cubicBezTo>
                  <a:pt x="42601" y="548728"/>
                  <a:pt x="9353" y="507021"/>
                  <a:pt x="0" y="446682"/>
                </a:cubicBezTo>
                <a:cubicBezTo>
                  <a:pt x="-3435" y="374809"/>
                  <a:pt x="13297" y="192268"/>
                  <a:pt x="0" y="89339"/>
                </a:cubicBezTo>
                <a:close/>
              </a:path>
            </a:pathLst>
          </a:custGeom>
          <a:noFill/>
          <a:ln w="38100">
            <a:solidFill>
              <a:srgbClr val="00B050"/>
            </a:solidFill>
            <a:extLst>
              <a:ext uri="{C807C97D-BFC1-408E-A445-0C87EB9F89A2}">
                <ask:lineSketchStyleProps xmlns:ask="http://schemas.microsoft.com/office/drawing/2018/sketchyshapes" sd="2214188587">
                  <a:prstGeom prst="round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a:extLst>
              <a:ext uri="{FF2B5EF4-FFF2-40B4-BE49-F238E27FC236}">
                <a16:creationId xmlns:a16="http://schemas.microsoft.com/office/drawing/2014/main" id="{E741AEB1-BD57-8D4C-8096-221F39F4373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93127" y="4417823"/>
            <a:ext cx="4487103" cy="20061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85325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7" grpId="0" animBg="1"/>
      <p:bldP spid="13"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C26F58-7581-1261-A029-926DFB2624FB}"/>
            </a:ext>
          </a:extLst>
        </p:cNvPr>
        <p:cNvGrpSpPr/>
        <p:nvPr/>
      </p:nvGrpSpPr>
      <p:grpSpPr>
        <a:xfrm>
          <a:off x="0" y="0"/>
          <a:ext cx="0" cy="0"/>
          <a:chOff x="0" y="0"/>
          <a:chExt cx="0" cy="0"/>
        </a:xfrm>
      </p:grpSpPr>
      <p:pic>
        <p:nvPicPr>
          <p:cNvPr id="6" name="Picture 2">
            <a:extLst>
              <a:ext uri="{FF2B5EF4-FFF2-40B4-BE49-F238E27FC236}">
                <a16:creationId xmlns:a16="http://schemas.microsoft.com/office/drawing/2014/main" id="{68B1B11C-5A7F-1E95-FC0F-F50071338A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19558" y="1745360"/>
            <a:ext cx="4434242" cy="1982545"/>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a:extLst>
              <a:ext uri="{FF2B5EF4-FFF2-40B4-BE49-F238E27FC236}">
                <a16:creationId xmlns:a16="http://schemas.microsoft.com/office/drawing/2014/main" id="{3B205B4A-8CE8-5E4E-EFD3-AD7F65EE7535}"/>
              </a:ext>
            </a:extLst>
          </p:cNvPr>
          <p:cNvSpPr>
            <a:spLocks noGrp="1"/>
          </p:cNvSpPr>
          <p:nvPr>
            <p:ph type="title"/>
          </p:nvPr>
        </p:nvSpPr>
        <p:spPr>
          <a:xfrm>
            <a:off x="838200" y="365125"/>
            <a:ext cx="10515600" cy="1325563"/>
          </a:xfrm>
        </p:spPr>
        <p:txBody>
          <a:bodyPr/>
          <a:lstStyle/>
          <a:p>
            <a:r>
              <a:rPr lang="en-US" dirty="0"/>
              <a:t>Solving Circuits with diodes (9)</a:t>
            </a:r>
          </a:p>
        </p:txBody>
      </p:sp>
      <p:sp>
        <p:nvSpPr>
          <p:cNvPr id="11" name="Arrow: Right 10">
            <a:extLst>
              <a:ext uri="{FF2B5EF4-FFF2-40B4-BE49-F238E27FC236}">
                <a16:creationId xmlns:a16="http://schemas.microsoft.com/office/drawing/2014/main" id="{F75B1E87-5F32-71A0-9EA4-F5DC3AA670B9}"/>
              </a:ext>
            </a:extLst>
          </p:cNvPr>
          <p:cNvSpPr/>
          <p:nvPr/>
        </p:nvSpPr>
        <p:spPr>
          <a:xfrm rot="5400000">
            <a:off x="8060356" y="3655947"/>
            <a:ext cx="461661" cy="336784"/>
          </a:xfrm>
          <a:prstGeom prst="rightArrow">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3FCBED8-8744-5374-CA55-DE17647681B0}"/>
                  </a:ext>
                </a:extLst>
              </p:cNvPr>
              <p:cNvSpPr txBox="1"/>
              <p:nvPr/>
            </p:nvSpPr>
            <p:spPr>
              <a:xfrm>
                <a:off x="865517" y="2108014"/>
                <a:ext cx="6565093" cy="3989425"/>
              </a:xfrm>
              <a:prstGeom prst="rect">
                <a:avLst/>
              </a:prstGeom>
              <a:noFill/>
            </p:spPr>
            <p:txBody>
              <a:bodyPr wrap="square">
                <a:spAutoFit/>
              </a:bodyPr>
              <a:lstStyle/>
              <a:p>
                <a:pPr marL="25400">
                  <a:spcBef>
                    <a:spcPts val="145"/>
                  </a:spcBef>
                  <a:tabLst>
                    <a:tab pos="711200" algn="l"/>
                  </a:tabLst>
                </a:pPr>
                <a:r>
                  <a:rPr lang="en-US" sz="2000" b="1" spc="-5" dirty="0">
                    <a:solidFill>
                      <a:srgbClr val="FF0000"/>
                    </a:solidFill>
                    <a:cs typeface="Calibri"/>
                  </a:rPr>
                  <a:t>Assume</a:t>
                </a:r>
                <a:r>
                  <a:rPr lang="en-US" sz="2000" spc="-5" dirty="0">
                    <a:solidFill>
                      <a:srgbClr val="FF0000"/>
                    </a:solidFill>
                    <a:cs typeface="Calibri"/>
                  </a:rPr>
                  <a:t>:</a:t>
                </a:r>
                <a:endParaRPr lang="en-US" sz="2000" spc="-15" dirty="0">
                  <a:cs typeface="Calibri"/>
                </a:endParaRPr>
              </a:p>
              <a:p>
                <a:pPr marL="482600" lvl="1">
                  <a:spcBef>
                    <a:spcPts val="145"/>
                  </a:spcBef>
                  <a:tabLst>
                    <a:tab pos="711200" algn="l"/>
                  </a:tabLst>
                </a:pPr>
                <a:r>
                  <a:rPr lang="en-US" sz="1600" b="1" i="0" spc="-15" dirty="0">
                    <a:cs typeface="Calibri"/>
                  </a:rPr>
                  <a:t>		D1</a:t>
                </a:r>
                <a:r>
                  <a:rPr lang="en-US" sz="1600" spc="-15" dirty="0">
                    <a:cs typeface="Calibri"/>
                  </a:rPr>
                  <a:t> in </a:t>
                </a:r>
                <a:r>
                  <a:rPr lang="en-US" sz="1600" b="1" spc="-15" dirty="0">
                    <a:cs typeface="Calibri"/>
                  </a:rPr>
                  <a:t>RB			</a:t>
                </a:r>
                <a:r>
                  <a:rPr lang="en-US" sz="1600" b="1" i="0" spc="-15" dirty="0">
                    <a:cs typeface="Calibri"/>
                  </a:rPr>
                  <a:t>D2</a:t>
                </a:r>
                <a:r>
                  <a:rPr lang="en-US" sz="1600" b="1" spc="-15" dirty="0">
                    <a:cs typeface="Calibri"/>
                  </a:rPr>
                  <a:t> </a:t>
                </a:r>
                <a:r>
                  <a:rPr lang="en-US" sz="1600" spc="-15" dirty="0">
                    <a:cs typeface="Calibri"/>
                  </a:rPr>
                  <a:t>are in </a:t>
                </a:r>
                <a:r>
                  <a:rPr lang="en-US" sz="1600" b="1" spc="-15" dirty="0">
                    <a:cs typeface="Calibri"/>
                  </a:rPr>
                  <a:t>FB</a:t>
                </a:r>
                <a:endParaRPr lang="en-US" sz="1600" spc="-15" dirty="0">
                  <a:cs typeface="Calibri"/>
                </a:endParaRPr>
              </a:p>
              <a:p>
                <a:pPr marL="482600" lvl="1">
                  <a:spcBef>
                    <a:spcPts val="145"/>
                  </a:spcBef>
                  <a:tabLst>
                    <a:tab pos="711200" algn="l"/>
                  </a:tabLst>
                </a:pPr>
                <a:r>
                  <a:rPr lang="en-US" sz="1600" spc="-15" dirty="0">
                    <a:cs typeface="Calibri"/>
                  </a:rPr>
                  <a:t>		</a:t>
                </a:r>
                <a14:m>
                  <m:oMath xmlns:m="http://schemas.openxmlformats.org/officeDocument/2006/math">
                    <m:sSub>
                      <m:sSubPr>
                        <m:ctrlPr>
                          <a:rPr lang="en-US" sz="1600" b="1" i="1" spc="-15">
                            <a:solidFill>
                              <a:srgbClr val="FF0000"/>
                            </a:solidFill>
                            <a:latin typeface="Cambria Math" panose="02040503050406030204" pitchFamily="18" charset="0"/>
                            <a:cs typeface="Calibri"/>
                          </a:rPr>
                        </m:ctrlPr>
                      </m:sSubPr>
                      <m:e>
                        <m:r>
                          <a:rPr lang="en-US" sz="1600" b="1" i="1" spc="-15">
                            <a:solidFill>
                              <a:srgbClr val="FF0000"/>
                            </a:solidFill>
                            <a:latin typeface="Cambria Math" panose="02040503050406030204" pitchFamily="18" charset="0"/>
                            <a:cs typeface="Calibri"/>
                          </a:rPr>
                          <m:t>𝑰</m:t>
                        </m:r>
                      </m:e>
                      <m:sub>
                        <m:r>
                          <a:rPr lang="en-US" sz="1600" b="1" i="1" spc="-15">
                            <a:solidFill>
                              <a:srgbClr val="FF0000"/>
                            </a:solidFill>
                            <a:latin typeface="Cambria Math" panose="02040503050406030204" pitchFamily="18" charset="0"/>
                            <a:cs typeface="Calibri"/>
                          </a:rPr>
                          <m:t>𝑫</m:t>
                        </m:r>
                        <m:r>
                          <a:rPr lang="en-US" sz="1600" b="1" i="1" spc="-15">
                            <a:solidFill>
                              <a:srgbClr val="FF0000"/>
                            </a:solidFill>
                            <a:latin typeface="Cambria Math" panose="02040503050406030204" pitchFamily="18" charset="0"/>
                            <a:cs typeface="Calibri"/>
                          </a:rPr>
                          <m:t>𝟏</m:t>
                        </m:r>
                      </m:sub>
                    </m:sSub>
                    <m:r>
                      <a:rPr lang="en-US" sz="1600" b="0" i="1" spc="-15" smtClean="0">
                        <a:solidFill>
                          <a:srgbClr val="FF0000"/>
                        </a:solidFill>
                        <a:latin typeface="Cambria Math" panose="02040503050406030204" pitchFamily="18" charset="0"/>
                        <a:cs typeface="Calibri"/>
                      </a:rPr>
                      <m:t>=</m:t>
                    </m:r>
                    <m:r>
                      <a:rPr lang="en-US" sz="1600" i="1" spc="-15">
                        <a:latin typeface="Cambria Math" panose="02040503050406030204" pitchFamily="18" charset="0"/>
                        <a:cs typeface="Calibri"/>
                      </a:rPr>
                      <m:t>0 </m:t>
                    </m:r>
                    <m:r>
                      <a:rPr lang="en-US" sz="1600" b="1" spc="-15">
                        <a:latin typeface="Cambria Math" panose="02040503050406030204" pitchFamily="18" charset="0"/>
                        <a:cs typeface="Calibri"/>
                      </a:rPr>
                      <m:t>𝐦𝐀</m:t>
                    </m:r>
                  </m:oMath>
                </a14:m>
                <a:r>
                  <a:rPr lang="en-US" sz="1600" spc="-15" dirty="0">
                    <a:latin typeface="Cambria Math" panose="02040503050406030204" pitchFamily="18" charset="0"/>
                    <a:cs typeface="Calibri"/>
                  </a:rPr>
                  <a:t>, 	</a:t>
                </a:r>
                <a:r>
                  <a:rPr lang="en-US" sz="1600" dirty="0">
                    <a:cs typeface="Calibri"/>
                  </a:rPr>
                  <a:t>||	</a:t>
                </a:r>
                <a:r>
                  <a:rPr lang="en-US" sz="1600" spc="-15" dirty="0">
                    <a:latin typeface="Cambria Math" panose="02040503050406030204" pitchFamily="18" charset="0"/>
                    <a:cs typeface="Calibri"/>
                  </a:rPr>
                  <a:t> </a:t>
                </a:r>
                <a14:m>
                  <m:oMath xmlns:m="http://schemas.openxmlformats.org/officeDocument/2006/math">
                    <m:sSub>
                      <m:sSubPr>
                        <m:ctrlPr>
                          <a:rPr lang="en-US" sz="1600" b="1" i="1" spc="-15">
                            <a:solidFill>
                              <a:srgbClr val="0000FF"/>
                            </a:solidFill>
                            <a:latin typeface="Cambria Math" panose="02040503050406030204" pitchFamily="18" charset="0"/>
                            <a:cs typeface="Calibri"/>
                          </a:rPr>
                        </m:ctrlPr>
                      </m:sSubPr>
                      <m:e>
                        <m:r>
                          <a:rPr lang="en-US" sz="1600" b="1" i="1" spc="-15">
                            <a:solidFill>
                              <a:srgbClr val="0000FF"/>
                            </a:solidFill>
                            <a:latin typeface="Cambria Math" panose="02040503050406030204" pitchFamily="18" charset="0"/>
                            <a:cs typeface="Calibri"/>
                          </a:rPr>
                          <m:t>𝒗</m:t>
                        </m:r>
                      </m:e>
                      <m:sub>
                        <m:r>
                          <a:rPr lang="en-US" sz="1600" b="1" i="1" spc="-15">
                            <a:solidFill>
                              <a:srgbClr val="0000FF"/>
                            </a:solidFill>
                            <a:latin typeface="Cambria Math" panose="02040503050406030204" pitchFamily="18" charset="0"/>
                            <a:cs typeface="Calibri"/>
                          </a:rPr>
                          <m:t>𝑫</m:t>
                        </m:r>
                        <m:r>
                          <a:rPr lang="en-US" sz="1600" b="1" i="1" spc="-15">
                            <a:solidFill>
                              <a:srgbClr val="0000FF"/>
                            </a:solidFill>
                            <a:latin typeface="Cambria Math" panose="02040503050406030204" pitchFamily="18" charset="0"/>
                            <a:cs typeface="Calibri"/>
                          </a:rPr>
                          <m:t>𝟐</m:t>
                        </m:r>
                      </m:sub>
                    </m:sSub>
                    <m:r>
                      <a:rPr lang="en-US" sz="1600" b="1" i="1" spc="-15">
                        <a:solidFill>
                          <a:srgbClr val="0000FF"/>
                        </a:solidFill>
                        <a:latin typeface="Cambria Math" panose="02040503050406030204" pitchFamily="18" charset="0"/>
                        <a:cs typeface="Calibri"/>
                      </a:rPr>
                      <m:t>=</m:t>
                    </m:r>
                    <m:r>
                      <a:rPr lang="en-US" sz="1600" i="1" spc="-15">
                        <a:solidFill>
                          <a:srgbClr val="0000FF"/>
                        </a:solidFill>
                        <a:latin typeface="Cambria Math" panose="02040503050406030204" pitchFamily="18" charset="0"/>
                        <a:cs typeface="Calibri"/>
                      </a:rPr>
                      <m:t>0.5</m:t>
                    </m:r>
                    <m:r>
                      <a:rPr lang="en-US" sz="1600" i="1" spc="-15">
                        <a:latin typeface="Cambria Math" panose="02040503050406030204" pitchFamily="18" charset="0"/>
                        <a:cs typeface="Calibri"/>
                      </a:rPr>
                      <m:t> </m:t>
                    </m:r>
                    <m:r>
                      <a:rPr lang="en-US" sz="1600" b="1" spc="-15">
                        <a:solidFill>
                          <a:srgbClr val="0000FF"/>
                        </a:solidFill>
                        <a:latin typeface="Cambria Math" panose="02040503050406030204" pitchFamily="18" charset="0"/>
                        <a:cs typeface="Calibri"/>
                      </a:rPr>
                      <m:t>𝐕</m:t>
                    </m:r>
                  </m:oMath>
                </a14:m>
                <a:endParaRPr lang="en-US" sz="1600" spc="-15" dirty="0">
                  <a:latin typeface="Cambria Math" panose="02040503050406030204" pitchFamily="18" charset="0"/>
                  <a:cs typeface="Calibri"/>
                </a:endParaRPr>
              </a:p>
              <a:p>
                <a:pPr marL="482600" lvl="1">
                  <a:spcBef>
                    <a:spcPts val="145"/>
                  </a:spcBef>
                  <a:tabLst>
                    <a:tab pos="711200" algn="l"/>
                  </a:tabLst>
                </a:pPr>
                <a:r>
                  <a:rPr lang="en-US" sz="1600" spc="-15" dirty="0">
                    <a:cs typeface="Calibri"/>
                  </a:rPr>
                  <a:t>		</a:t>
                </a:r>
                <a14:m>
                  <m:oMath xmlns:m="http://schemas.openxmlformats.org/officeDocument/2006/math">
                    <m:sSub>
                      <m:sSubPr>
                        <m:ctrlPr>
                          <a:rPr lang="en-US" sz="1600" b="1" i="1" spc="-15">
                            <a:solidFill>
                              <a:srgbClr val="0000FF"/>
                            </a:solidFill>
                            <a:latin typeface="Cambria Math" panose="02040503050406030204" pitchFamily="18" charset="0"/>
                            <a:cs typeface="Calibri"/>
                          </a:rPr>
                        </m:ctrlPr>
                      </m:sSubPr>
                      <m:e>
                        <m:r>
                          <a:rPr lang="en-US" sz="1600" b="1" i="1" spc="-15">
                            <a:solidFill>
                              <a:srgbClr val="0000FF"/>
                            </a:solidFill>
                            <a:latin typeface="Cambria Math" panose="02040503050406030204" pitchFamily="18" charset="0"/>
                            <a:cs typeface="Calibri"/>
                          </a:rPr>
                          <m:t>𝒗</m:t>
                        </m:r>
                      </m:e>
                      <m:sub>
                        <m:r>
                          <a:rPr lang="en-US" sz="1600" b="1" i="1" spc="-15">
                            <a:solidFill>
                              <a:srgbClr val="0000FF"/>
                            </a:solidFill>
                            <a:latin typeface="Cambria Math" panose="02040503050406030204" pitchFamily="18" charset="0"/>
                            <a:cs typeface="Calibri"/>
                          </a:rPr>
                          <m:t>𝑫</m:t>
                        </m:r>
                        <m:r>
                          <a:rPr lang="en-US" sz="1600" b="1" i="1" spc="-15">
                            <a:solidFill>
                              <a:srgbClr val="0000FF"/>
                            </a:solidFill>
                            <a:latin typeface="Cambria Math" panose="02040503050406030204" pitchFamily="18" charset="0"/>
                            <a:cs typeface="Calibri"/>
                          </a:rPr>
                          <m:t>𝟏</m:t>
                        </m:r>
                      </m:sub>
                    </m:sSub>
                    <m:r>
                      <a:rPr lang="en-US" sz="1600" b="0" i="1" spc="-15" smtClean="0">
                        <a:solidFill>
                          <a:srgbClr val="0000FF"/>
                        </a:solidFill>
                        <a:latin typeface="Cambria Math" panose="02040503050406030204" pitchFamily="18" charset="0"/>
                        <a:cs typeface="Calibri"/>
                      </a:rPr>
                      <m:t>&lt;</m:t>
                    </m:r>
                    <m:r>
                      <a:rPr lang="en-US" sz="1600" i="1" spc="-15">
                        <a:solidFill>
                          <a:srgbClr val="0000FF"/>
                        </a:solidFill>
                        <a:latin typeface="Cambria Math" panose="02040503050406030204" pitchFamily="18" charset="0"/>
                        <a:cs typeface="Calibri"/>
                      </a:rPr>
                      <m:t>0.5</m:t>
                    </m:r>
                    <m:r>
                      <a:rPr lang="en-US" sz="1600" i="1" spc="-15">
                        <a:latin typeface="Cambria Math" panose="02040503050406030204" pitchFamily="18" charset="0"/>
                        <a:cs typeface="Calibri"/>
                      </a:rPr>
                      <m:t> </m:t>
                    </m:r>
                    <m:r>
                      <a:rPr lang="en-US" sz="1600" b="1" spc="-15">
                        <a:solidFill>
                          <a:srgbClr val="0000FF"/>
                        </a:solidFill>
                        <a:latin typeface="Cambria Math" panose="02040503050406030204" pitchFamily="18" charset="0"/>
                        <a:cs typeface="Calibri"/>
                      </a:rPr>
                      <m:t>𝐕</m:t>
                    </m:r>
                  </m:oMath>
                </a14:m>
                <a:r>
                  <a:rPr lang="en-US" sz="1600" dirty="0">
                    <a:cs typeface="Calibri"/>
                  </a:rPr>
                  <a:t>, 	|| 	</a:t>
                </a:r>
                <a14:m>
                  <m:oMath xmlns:m="http://schemas.openxmlformats.org/officeDocument/2006/math">
                    <m:sSub>
                      <m:sSubPr>
                        <m:ctrlPr>
                          <a:rPr lang="en-US" sz="1600" b="1" i="1" spc="-15">
                            <a:solidFill>
                              <a:srgbClr val="FF0000"/>
                            </a:solidFill>
                            <a:latin typeface="Cambria Math" panose="02040503050406030204" pitchFamily="18" charset="0"/>
                            <a:cs typeface="Calibri"/>
                          </a:rPr>
                        </m:ctrlPr>
                      </m:sSubPr>
                      <m:e>
                        <m:r>
                          <a:rPr lang="en-US" sz="1600" b="1" i="1" spc="-15">
                            <a:solidFill>
                              <a:srgbClr val="FF0000"/>
                            </a:solidFill>
                            <a:latin typeface="Cambria Math" panose="02040503050406030204" pitchFamily="18" charset="0"/>
                            <a:cs typeface="Calibri"/>
                          </a:rPr>
                          <m:t>𝑰</m:t>
                        </m:r>
                      </m:e>
                      <m:sub>
                        <m:r>
                          <a:rPr lang="en-US" sz="1600" b="1" i="1" spc="-15">
                            <a:solidFill>
                              <a:srgbClr val="FF0000"/>
                            </a:solidFill>
                            <a:latin typeface="Cambria Math" panose="02040503050406030204" pitchFamily="18" charset="0"/>
                            <a:cs typeface="Calibri"/>
                          </a:rPr>
                          <m:t>𝑫</m:t>
                        </m:r>
                        <m:r>
                          <a:rPr lang="en-US" sz="1600" b="1" i="1" spc="-15" smtClean="0">
                            <a:solidFill>
                              <a:srgbClr val="FF0000"/>
                            </a:solidFill>
                            <a:latin typeface="Cambria Math" panose="02040503050406030204" pitchFamily="18" charset="0"/>
                            <a:cs typeface="Calibri"/>
                          </a:rPr>
                          <m:t>𝟐</m:t>
                        </m:r>
                      </m:sub>
                    </m:sSub>
                    <m:r>
                      <a:rPr lang="en-US" sz="1600" i="1" spc="-15">
                        <a:solidFill>
                          <a:srgbClr val="FF0000"/>
                        </a:solidFill>
                        <a:latin typeface="Cambria Math" panose="02040503050406030204" pitchFamily="18" charset="0"/>
                        <a:cs typeface="Calibri"/>
                      </a:rPr>
                      <m:t>&gt;</m:t>
                    </m:r>
                    <m:r>
                      <a:rPr lang="en-US" sz="1600" i="1" spc="-15">
                        <a:latin typeface="Cambria Math" panose="02040503050406030204" pitchFamily="18" charset="0"/>
                        <a:cs typeface="Calibri"/>
                      </a:rPr>
                      <m:t>0 </m:t>
                    </m:r>
                    <m:r>
                      <a:rPr lang="en-US" sz="1600" b="1" spc="-15">
                        <a:latin typeface="Cambria Math" panose="02040503050406030204" pitchFamily="18" charset="0"/>
                        <a:cs typeface="Calibri"/>
                      </a:rPr>
                      <m:t>𝐦𝐀</m:t>
                    </m:r>
                  </m:oMath>
                </a14:m>
                <a:endParaRPr lang="en-US" sz="1600" dirty="0">
                  <a:cs typeface="Calibri"/>
                </a:endParaRPr>
              </a:p>
              <a:p>
                <a:r>
                  <a:rPr lang="en-US" sz="2000" b="1" dirty="0">
                    <a:solidFill>
                      <a:srgbClr val="FF0000"/>
                    </a:solidFill>
                  </a:rPr>
                  <a:t>Solve:</a:t>
                </a:r>
                <a:r>
                  <a:rPr lang="en-US" sz="2000" dirty="0"/>
                  <a:t> 	</a:t>
                </a:r>
              </a:p>
              <a:p>
                <a:pPr>
                  <a:lnSpc>
                    <a:spcPct val="150000"/>
                  </a:lnSpc>
                </a:pPr>
                <a14:m>
                  <m:oMathPara xmlns:m="http://schemas.openxmlformats.org/officeDocument/2006/math">
                    <m:oMathParaPr>
                      <m:jc m:val="centerGroup"/>
                    </m:oMathParaPr>
                    <m:oMath xmlns:m="http://schemas.openxmlformats.org/officeDocument/2006/math">
                      <m:sSub>
                        <m:sSubPr>
                          <m:ctrlPr>
                            <a:rPr lang="en-US" sz="1600" b="1" i="1" dirty="0">
                              <a:solidFill>
                                <a:srgbClr val="FF0000"/>
                              </a:solidFill>
                              <a:latin typeface="Cambria Math" panose="02040503050406030204" pitchFamily="18" charset="0"/>
                            </a:rPr>
                          </m:ctrlPr>
                        </m:sSubPr>
                        <m:e>
                          <m:r>
                            <a:rPr lang="en-US" sz="1600" b="1" i="1" dirty="0">
                              <a:solidFill>
                                <a:srgbClr val="FF0000"/>
                              </a:solidFill>
                              <a:latin typeface="Cambria Math" panose="02040503050406030204" pitchFamily="18" charset="0"/>
                            </a:rPr>
                            <m:t>𝒗</m:t>
                          </m:r>
                        </m:e>
                        <m:sub>
                          <m:r>
                            <a:rPr lang="en-US" sz="1600" b="1" i="1" dirty="0" smtClean="0">
                              <a:solidFill>
                                <a:srgbClr val="FF0000"/>
                              </a:solidFill>
                              <a:latin typeface="Cambria Math" panose="02040503050406030204" pitchFamily="18" charset="0"/>
                            </a:rPr>
                            <m:t>𝒚</m:t>
                          </m:r>
                        </m:sub>
                      </m:sSub>
                      <m:r>
                        <a:rPr lang="en-US" sz="1600" i="1" dirty="0">
                          <a:latin typeface="Cambria Math" panose="02040503050406030204" pitchFamily="18" charset="0"/>
                        </a:rPr>
                        <m:t>=</m:t>
                      </m:r>
                      <m:r>
                        <a:rPr lang="en-US" sz="1600" b="0" i="1" dirty="0" smtClean="0">
                          <a:latin typeface="Cambria Math" panose="02040503050406030204" pitchFamily="18" charset="0"/>
                        </a:rPr>
                        <m:t>10</m:t>
                      </m:r>
                      <m:r>
                        <a:rPr lang="en-US" sz="1600" i="1" dirty="0">
                          <a:latin typeface="Cambria Math" panose="02040503050406030204" pitchFamily="18" charset="0"/>
                        </a:rPr>
                        <m:t>.5−</m:t>
                      </m:r>
                      <m:sSub>
                        <m:sSubPr>
                          <m:ctrlPr>
                            <a:rPr lang="en-US" sz="1600" b="1" i="1" spc="-15">
                              <a:solidFill>
                                <a:srgbClr val="0000FF"/>
                              </a:solidFill>
                              <a:latin typeface="Cambria Math" panose="02040503050406030204" pitchFamily="18" charset="0"/>
                              <a:cs typeface="Calibri"/>
                            </a:rPr>
                          </m:ctrlPr>
                        </m:sSubPr>
                        <m:e>
                          <m:r>
                            <a:rPr lang="en-US" sz="1600" b="1" i="1" spc="-15">
                              <a:solidFill>
                                <a:srgbClr val="0000FF"/>
                              </a:solidFill>
                              <a:latin typeface="Cambria Math" panose="02040503050406030204" pitchFamily="18" charset="0"/>
                              <a:cs typeface="Calibri"/>
                            </a:rPr>
                            <m:t>𝒗</m:t>
                          </m:r>
                        </m:e>
                        <m:sub>
                          <m:r>
                            <a:rPr lang="en-US" sz="1600" b="1" i="1" spc="-15">
                              <a:solidFill>
                                <a:srgbClr val="0000FF"/>
                              </a:solidFill>
                              <a:latin typeface="Cambria Math" panose="02040503050406030204" pitchFamily="18" charset="0"/>
                              <a:cs typeface="Calibri"/>
                            </a:rPr>
                            <m:t>𝑫</m:t>
                          </m:r>
                          <m:r>
                            <a:rPr lang="en-US" sz="1600" b="1" i="1" spc="-15" smtClean="0">
                              <a:solidFill>
                                <a:srgbClr val="0000FF"/>
                              </a:solidFill>
                              <a:latin typeface="Cambria Math" panose="02040503050406030204" pitchFamily="18" charset="0"/>
                              <a:cs typeface="Calibri"/>
                            </a:rPr>
                            <m:t>𝟐</m:t>
                          </m:r>
                        </m:sub>
                      </m:sSub>
                      <m:r>
                        <a:rPr lang="en-US" sz="1600" i="1" dirty="0">
                          <a:latin typeface="Cambria Math" panose="02040503050406030204" pitchFamily="18" charset="0"/>
                        </a:rPr>
                        <m:t>=</m:t>
                      </m:r>
                      <m:r>
                        <a:rPr lang="en-US" sz="1600" b="0" i="1" dirty="0" smtClean="0">
                          <a:latin typeface="Cambria Math" panose="02040503050406030204" pitchFamily="18" charset="0"/>
                        </a:rPr>
                        <m:t>10</m:t>
                      </m:r>
                      <m:r>
                        <a:rPr lang="en-US" sz="1600" i="1" dirty="0">
                          <a:latin typeface="Cambria Math" panose="02040503050406030204" pitchFamily="18" charset="0"/>
                        </a:rPr>
                        <m:t> </m:t>
                      </m:r>
                      <m:r>
                        <a:rPr lang="en-US" sz="1600" b="1" i="1" dirty="0">
                          <a:latin typeface="Cambria Math" panose="02040503050406030204" pitchFamily="18" charset="0"/>
                        </a:rPr>
                        <m:t>𝐕</m:t>
                      </m:r>
                    </m:oMath>
                  </m:oMathPara>
                </a14:m>
                <a:endParaRPr lang="en-US" sz="1600" b="1" dirty="0"/>
              </a:p>
              <a:p>
                <a:pPr>
                  <a:lnSpc>
                    <a:spcPct val="150000"/>
                  </a:lnSpc>
                </a:pPr>
                <a14:m>
                  <m:oMathPara xmlns:m="http://schemas.openxmlformats.org/officeDocument/2006/math">
                    <m:oMathParaPr>
                      <m:jc m:val="centerGroup"/>
                    </m:oMathParaPr>
                    <m:oMath xmlns:m="http://schemas.openxmlformats.org/officeDocument/2006/math">
                      <m:sSub>
                        <m:sSubPr>
                          <m:ctrlPr>
                            <a:rPr lang="en-US" sz="1600" b="1" i="1" dirty="0" smtClean="0">
                              <a:solidFill>
                                <a:srgbClr val="FF0000"/>
                              </a:solidFill>
                              <a:latin typeface="Cambria Math" panose="02040503050406030204" pitchFamily="18" charset="0"/>
                            </a:rPr>
                          </m:ctrlPr>
                        </m:sSubPr>
                        <m:e>
                          <m:r>
                            <a:rPr lang="en-US" sz="1600" b="1" i="1" dirty="0">
                              <a:solidFill>
                                <a:srgbClr val="FF0000"/>
                              </a:solidFill>
                              <a:latin typeface="Cambria Math" panose="02040503050406030204" pitchFamily="18" charset="0"/>
                            </a:rPr>
                            <m:t>𝒗</m:t>
                          </m:r>
                        </m:e>
                        <m:sub>
                          <m:r>
                            <a:rPr lang="en-US" sz="1600" b="1" i="1" dirty="0" smtClean="0">
                              <a:solidFill>
                                <a:srgbClr val="FF0000"/>
                              </a:solidFill>
                              <a:latin typeface="Cambria Math" panose="02040503050406030204" pitchFamily="18" charset="0"/>
                            </a:rPr>
                            <m:t>𝒙</m:t>
                          </m:r>
                        </m:sub>
                      </m:sSub>
                      <m:r>
                        <a:rPr lang="en-US" sz="1600" i="1" dirty="0">
                          <a:latin typeface="Cambria Math" panose="02040503050406030204" pitchFamily="18" charset="0"/>
                        </a:rPr>
                        <m:t>=</m:t>
                      </m:r>
                      <m:sSub>
                        <m:sSubPr>
                          <m:ctrlPr>
                            <a:rPr lang="en-US" sz="1600" b="1" i="1" dirty="0">
                              <a:solidFill>
                                <a:srgbClr val="FF0000"/>
                              </a:solidFill>
                              <a:latin typeface="Cambria Math" panose="02040503050406030204" pitchFamily="18" charset="0"/>
                            </a:rPr>
                          </m:ctrlPr>
                        </m:sSubPr>
                        <m:e>
                          <m:r>
                            <a:rPr lang="en-US" sz="1600" b="1" i="1" dirty="0">
                              <a:solidFill>
                                <a:srgbClr val="FF0000"/>
                              </a:solidFill>
                              <a:latin typeface="Cambria Math" panose="02040503050406030204" pitchFamily="18" charset="0"/>
                            </a:rPr>
                            <m:t>𝒗</m:t>
                          </m:r>
                        </m:e>
                        <m:sub>
                          <m:r>
                            <a:rPr lang="en-US" sz="1600" b="1" i="1" dirty="0">
                              <a:solidFill>
                                <a:srgbClr val="FF0000"/>
                              </a:solidFill>
                              <a:latin typeface="Cambria Math" panose="02040503050406030204" pitchFamily="18" charset="0"/>
                            </a:rPr>
                            <m:t>𝒚</m:t>
                          </m:r>
                        </m:sub>
                      </m:sSub>
                      <m:r>
                        <a:rPr lang="en-US" sz="1600" b="1" i="1" dirty="0" smtClean="0">
                          <a:solidFill>
                            <a:schemeClr val="tx1"/>
                          </a:solidFill>
                          <a:latin typeface="Cambria Math" panose="02040503050406030204" pitchFamily="18" charset="0"/>
                        </a:rPr>
                        <m:t>=</m:t>
                      </m:r>
                      <m:r>
                        <a:rPr lang="en-US" sz="1600" b="1" i="1" dirty="0" smtClean="0">
                          <a:solidFill>
                            <a:schemeClr val="tx1"/>
                          </a:solidFill>
                          <a:latin typeface="Cambria Math" panose="02040503050406030204" pitchFamily="18" charset="0"/>
                        </a:rPr>
                        <m:t>𝟏𝟎</m:t>
                      </m:r>
                      <m:r>
                        <a:rPr lang="en-US" sz="1600" b="1" i="1" dirty="0" smtClean="0">
                          <a:solidFill>
                            <a:schemeClr val="tx1"/>
                          </a:solidFill>
                          <a:latin typeface="Cambria Math" panose="02040503050406030204" pitchFamily="18" charset="0"/>
                        </a:rPr>
                        <m:t> </m:t>
                      </m:r>
                      <m:r>
                        <a:rPr lang="en-US" sz="1600" b="1" i="0" dirty="0" smtClean="0">
                          <a:solidFill>
                            <a:schemeClr val="tx1"/>
                          </a:solidFill>
                          <a:latin typeface="Cambria Math" panose="02040503050406030204" pitchFamily="18" charset="0"/>
                        </a:rPr>
                        <m:t>𝐕</m:t>
                      </m:r>
                      <m:r>
                        <a:rPr lang="en-US" sz="1600" b="1" i="1" dirty="0" smtClean="0">
                          <a:solidFill>
                            <a:srgbClr val="FF0000"/>
                          </a:solidFill>
                          <a:latin typeface="Cambria Math" panose="02040503050406030204" pitchFamily="18" charset="0"/>
                        </a:rPr>
                        <m:t>, </m:t>
                      </m:r>
                      <m:r>
                        <a:rPr lang="en-US" sz="1600" b="1" i="0" dirty="0" smtClean="0">
                          <a:solidFill>
                            <a:schemeClr val="tx1"/>
                          </a:solidFill>
                          <a:latin typeface="Cambria Math" panose="02040503050406030204" pitchFamily="18" charset="0"/>
                          <a:ea typeface="Cambria Math" panose="02040503050406030204" pitchFamily="18" charset="0"/>
                        </a:rPr>
                        <m:t>𝐚𝐬</m:t>
                      </m:r>
                      <m:r>
                        <a:rPr lang="en-US" sz="1600" b="1" i="1" dirty="0" smtClean="0">
                          <a:solidFill>
                            <a:srgbClr val="FF0000"/>
                          </a:solidFill>
                          <a:latin typeface="Cambria Math" panose="02040503050406030204" pitchFamily="18" charset="0"/>
                        </a:rPr>
                        <m:t> </m:t>
                      </m:r>
                      <m:sSub>
                        <m:sSubPr>
                          <m:ctrlPr>
                            <a:rPr lang="en-US" sz="1600" b="1" i="1" dirty="0" smtClean="0">
                              <a:solidFill>
                                <a:srgbClr val="FF0000"/>
                              </a:solidFill>
                              <a:latin typeface="Cambria Math" panose="02040503050406030204" pitchFamily="18" charset="0"/>
                            </a:rPr>
                          </m:ctrlPr>
                        </m:sSubPr>
                        <m:e>
                          <m:r>
                            <a:rPr lang="en-US" sz="1600" b="1" i="1" dirty="0" smtClean="0">
                              <a:solidFill>
                                <a:srgbClr val="FF0000"/>
                              </a:solidFill>
                              <a:latin typeface="Cambria Math" panose="02040503050406030204" pitchFamily="18" charset="0"/>
                            </a:rPr>
                            <m:t>𝑰</m:t>
                          </m:r>
                        </m:e>
                        <m:sub>
                          <m:r>
                            <a:rPr lang="en-US" sz="1600" b="1" i="1" dirty="0" smtClean="0">
                              <a:solidFill>
                                <a:srgbClr val="FF0000"/>
                              </a:solidFill>
                              <a:latin typeface="Cambria Math" panose="02040503050406030204" pitchFamily="18" charset="0"/>
                            </a:rPr>
                            <m:t>𝑫</m:t>
                          </m:r>
                          <m:r>
                            <a:rPr lang="en-US" sz="1600" b="1" i="1" dirty="0" smtClean="0">
                              <a:solidFill>
                                <a:srgbClr val="FF0000"/>
                              </a:solidFill>
                              <a:latin typeface="Cambria Math" panose="02040503050406030204" pitchFamily="18" charset="0"/>
                            </a:rPr>
                            <m:t>𝟏</m:t>
                          </m:r>
                        </m:sub>
                      </m:sSub>
                      <m:r>
                        <a:rPr lang="en-US" sz="1600" b="1" i="1" dirty="0" smtClean="0">
                          <a:solidFill>
                            <a:srgbClr val="FF0000"/>
                          </a:solidFill>
                          <a:latin typeface="Cambria Math" panose="02040503050406030204" pitchFamily="18" charset="0"/>
                        </a:rPr>
                        <m:t>=</m:t>
                      </m:r>
                      <m:r>
                        <a:rPr lang="en-US" sz="1600" b="1" i="1" dirty="0" smtClean="0">
                          <a:solidFill>
                            <a:srgbClr val="FF0000"/>
                          </a:solidFill>
                          <a:latin typeface="Cambria Math" panose="02040503050406030204" pitchFamily="18" charset="0"/>
                        </a:rPr>
                        <m:t>𝟎</m:t>
                      </m:r>
                    </m:oMath>
                  </m:oMathPara>
                </a14:m>
                <a:endParaRPr lang="en-US" sz="1600" b="1" dirty="0"/>
              </a:p>
              <a:p>
                <a:pPr>
                  <a:lnSpc>
                    <a:spcPct val="150000"/>
                  </a:lnSpc>
                </a:pPr>
                <a14:m>
                  <m:oMathPara xmlns:m="http://schemas.openxmlformats.org/officeDocument/2006/math">
                    <m:oMathParaPr>
                      <m:jc m:val="centerGroup"/>
                    </m:oMathParaPr>
                    <m:oMath xmlns:m="http://schemas.openxmlformats.org/officeDocument/2006/math">
                      <m:sSub>
                        <m:sSubPr>
                          <m:ctrlPr>
                            <a:rPr lang="en-US" sz="1600" b="1" i="1" spc="-15">
                              <a:solidFill>
                                <a:srgbClr val="0000FF"/>
                              </a:solidFill>
                              <a:latin typeface="Cambria Math" panose="02040503050406030204" pitchFamily="18" charset="0"/>
                              <a:cs typeface="Calibri"/>
                            </a:rPr>
                          </m:ctrlPr>
                        </m:sSubPr>
                        <m:e>
                          <m:r>
                            <a:rPr lang="en-US" sz="1600" b="1" i="1" spc="-15">
                              <a:solidFill>
                                <a:srgbClr val="0000FF"/>
                              </a:solidFill>
                              <a:latin typeface="Cambria Math" panose="02040503050406030204" pitchFamily="18" charset="0"/>
                              <a:cs typeface="Calibri"/>
                            </a:rPr>
                            <m:t>𝒗</m:t>
                          </m:r>
                        </m:e>
                        <m:sub>
                          <m:r>
                            <a:rPr lang="en-US" sz="1600" b="1" i="1" spc="-15">
                              <a:solidFill>
                                <a:srgbClr val="0000FF"/>
                              </a:solidFill>
                              <a:latin typeface="Cambria Math" panose="02040503050406030204" pitchFamily="18" charset="0"/>
                              <a:cs typeface="Calibri"/>
                            </a:rPr>
                            <m:t>𝑫</m:t>
                          </m:r>
                          <m:r>
                            <a:rPr lang="en-US" sz="1600" b="1" i="1" spc="-15">
                              <a:solidFill>
                                <a:srgbClr val="0000FF"/>
                              </a:solidFill>
                              <a:latin typeface="Cambria Math" panose="02040503050406030204" pitchFamily="18" charset="0"/>
                              <a:cs typeface="Calibri"/>
                            </a:rPr>
                            <m:t>𝟏</m:t>
                          </m:r>
                        </m:sub>
                      </m:sSub>
                      <m:r>
                        <a:rPr lang="en-US" sz="1600" b="1" i="1" spc="-15" smtClean="0">
                          <a:solidFill>
                            <a:srgbClr val="0000FF"/>
                          </a:solidFill>
                          <a:latin typeface="Cambria Math" panose="02040503050406030204" pitchFamily="18" charset="0"/>
                          <a:cs typeface="Calibri"/>
                        </a:rPr>
                        <m:t>=</m:t>
                      </m:r>
                      <m:r>
                        <a:rPr lang="en-US" sz="1600" b="1" i="1" spc="-15" smtClean="0">
                          <a:solidFill>
                            <a:srgbClr val="0000FF"/>
                          </a:solidFill>
                          <a:latin typeface="Cambria Math" panose="02040503050406030204" pitchFamily="18" charset="0"/>
                          <a:cs typeface="Calibri"/>
                        </a:rPr>
                        <m:t>𝟓</m:t>
                      </m:r>
                      <m:r>
                        <a:rPr lang="en-US" sz="1600" b="1" i="1" spc="-15" smtClean="0">
                          <a:solidFill>
                            <a:srgbClr val="0000FF"/>
                          </a:solidFill>
                          <a:latin typeface="Cambria Math" panose="02040503050406030204" pitchFamily="18" charset="0"/>
                          <a:cs typeface="Calibri"/>
                        </a:rPr>
                        <m:t>.</m:t>
                      </m:r>
                      <m:r>
                        <a:rPr lang="en-US" sz="1600" b="1" i="1" spc="-15" smtClean="0">
                          <a:solidFill>
                            <a:srgbClr val="0000FF"/>
                          </a:solidFill>
                          <a:latin typeface="Cambria Math" panose="02040503050406030204" pitchFamily="18" charset="0"/>
                          <a:cs typeface="Calibri"/>
                        </a:rPr>
                        <m:t>𝟓</m:t>
                      </m:r>
                      <m:r>
                        <a:rPr lang="en-US" sz="1600" b="1" i="1" spc="-15" smtClean="0">
                          <a:solidFill>
                            <a:srgbClr val="0000FF"/>
                          </a:solidFill>
                          <a:latin typeface="Cambria Math" panose="02040503050406030204" pitchFamily="18" charset="0"/>
                          <a:cs typeface="Calibri"/>
                        </a:rPr>
                        <m:t> −</m:t>
                      </m:r>
                      <m:sSub>
                        <m:sSubPr>
                          <m:ctrlPr>
                            <a:rPr lang="en-US" sz="1600" b="1" i="1" dirty="0">
                              <a:solidFill>
                                <a:srgbClr val="FF0000"/>
                              </a:solidFill>
                              <a:latin typeface="Cambria Math" panose="02040503050406030204" pitchFamily="18" charset="0"/>
                            </a:rPr>
                          </m:ctrlPr>
                        </m:sSubPr>
                        <m:e>
                          <m:r>
                            <a:rPr lang="en-US" sz="1600" b="1" i="1" dirty="0">
                              <a:solidFill>
                                <a:srgbClr val="FF0000"/>
                              </a:solidFill>
                              <a:latin typeface="Cambria Math" panose="02040503050406030204" pitchFamily="18" charset="0"/>
                            </a:rPr>
                            <m:t>𝒗</m:t>
                          </m:r>
                        </m:e>
                        <m:sub>
                          <m:r>
                            <a:rPr lang="en-US" sz="1600" b="1" i="1" dirty="0">
                              <a:solidFill>
                                <a:srgbClr val="FF0000"/>
                              </a:solidFill>
                              <a:latin typeface="Cambria Math" panose="02040503050406030204" pitchFamily="18" charset="0"/>
                            </a:rPr>
                            <m:t>𝒙</m:t>
                          </m:r>
                        </m:sub>
                      </m:sSub>
                      <m:r>
                        <a:rPr lang="en-US" sz="1600" b="1" i="1" dirty="0" smtClean="0">
                          <a:solidFill>
                            <a:schemeClr val="tx1"/>
                          </a:solidFill>
                          <a:latin typeface="Cambria Math" panose="02040503050406030204" pitchFamily="18" charset="0"/>
                        </a:rPr>
                        <m:t>=</m:t>
                      </m:r>
                      <m:r>
                        <a:rPr lang="en-US" sz="1600" b="1" i="1" dirty="0" smtClean="0">
                          <a:solidFill>
                            <a:srgbClr val="00B050"/>
                          </a:solidFill>
                          <a:latin typeface="Cambria Math" panose="02040503050406030204" pitchFamily="18" charset="0"/>
                        </a:rPr>
                        <m:t>−</m:t>
                      </m:r>
                      <m:r>
                        <a:rPr lang="en-US" sz="1600" b="1" i="1" dirty="0" smtClean="0">
                          <a:solidFill>
                            <a:srgbClr val="00B050"/>
                          </a:solidFill>
                          <a:latin typeface="Cambria Math" panose="02040503050406030204" pitchFamily="18" charset="0"/>
                        </a:rPr>
                        <m:t>𝟒</m:t>
                      </m:r>
                      <m:r>
                        <a:rPr lang="en-US" sz="1600" b="1" i="1" dirty="0" smtClean="0">
                          <a:solidFill>
                            <a:srgbClr val="00B050"/>
                          </a:solidFill>
                          <a:latin typeface="Cambria Math" panose="02040503050406030204" pitchFamily="18" charset="0"/>
                        </a:rPr>
                        <m:t>.</m:t>
                      </m:r>
                      <m:r>
                        <a:rPr lang="en-US" sz="1600" b="1" i="1" dirty="0" smtClean="0">
                          <a:solidFill>
                            <a:srgbClr val="00B050"/>
                          </a:solidFill>
                          <a:latin typeface="Cambria Math" panose="02040503050406030204" pitchFamily="18" charset="0"/>
                        </a:rPr>
                        <m:t>𝟓</m:t>
                      </m:r>
                      <m:r>
                        <a:rPr lang="en-US" sz="1600" b="1" i="1" dirty="0" smtClean="0">
                          <a:solidFill>
                            <a:srgbClr val="00B050"/>
                          </a:solidFill>
                          <a:latin typeface="Cambria Math" panose="02040503050406030204" pitchFamily="18" charset="0"/>
                        </a:rPr>
                        <m:t> </m:t>
                      </m:r>
                      <m:r>
                        <a:rPr lang="en-US" sz="1600" b="1" i="0" dirty="0" smtClean="0">
                          <a:solidFill>
                            <a:srgbClr val="00B050"/>
                          </a:solidFill>
                          <a:latin typeface="Cambria Math" panose="02040503050406030204" pitchFamily="18" charset="0"/>
                        </a:rPr>
                        <m:t>𝐕</m:t>
                      </m:r>
                      <m:r>
                        <a:rPr lang="en-US" sz="1600" b="1" i="0" dirty="0" smtClean="0">
                          <a:solidFill>
                            <a:srgbClr val="00B050"/>
                          </a:solidFill>
                          <a:latin typeface="Cambria Math" panose="02040503050406030204" pitchFamily="18" charset="0"/>
                        </a:rPr>
                        <m:t>&lt;</m:t>
                      </m:r>
                      <m:r>
                        <a:rPr lang="en-US" sz="1600" b="1" i="0" dirty="0" smtClean="0">
                          <a:solidFill>
                            <a:srgbClr val="00B050"/>
                          </a:solidFill>
                          <a:latin typeface="Cambria Math" panose="02040503050406030204" pitchFamily="18" charset="0"/>
                        </a:rPr>
                        <m:t>𝟎</m:t>
                      </m:r>
                      <m:r>
                        <a:rPr lang="en-US" sz="1600" b="1" i="0" dirty="0" smtClean="0">
                          <a:solidFill>
                            <a:srgbClr val="00B050"/>
                          </a:solidFill>
                          <a:latin typeface="Cambria Math" panose="02040503050406030204" pitchFamily="18" charset="0"/>
                        </a:rPr>
                        <m:t>.</m:t>
                      </m:r>
                      <m:r>
                        <a:rPr lang="en-US" sz="1600" b="1" i="0" dirty="0" smtClean="0">
                          <a:solidFill>
                            <a:srgbClr val="00B050"/>
                          </a:solidFill>
                          <a:latin typeface="Cambria Math" panose="02040503050406030204" pitchFamily="18" charset="0"/>
                        </a:rPr>
                        <m:t>𝟓</m:t>
                      </m:r>
                      <m:r>
                        <a:rPr lang="en-US" sz="1600" b="1" i="0" dirty="0" smtClean="0">
                          <a:solidFill>
                            <a:srgbClr val="00B050"/>
                          </a:solidFill>
                          <a:latin typeface="Cambria Math" panose="02040503050406030204" pitchFamily="18" charset="0"/>
                        </a:rPr>
                        <m:t> </m:t>
                      </m:r>
                      <m:r>
                        <a:rPr lang="en-US" sz="1600" b="1" i="0" dirty="0" smtClean="0">
                          <a:solidFill>
                            <a:srgbClr val="00B050"/>
                          </a:solidFill>
                          <a:latin typeface="Cambria Math" panose="02040503050406030204" pitchFamily="18" charset="0"/>
                        </a:rPr>
                        <m:t>𝐕</m:t>
                      </m:r>
                    </m:oMath>
                  </m:oMathPara>
                </a14:m>
                <a:endParaRPr lang="en-US" sz="1600" b="1" dirty="0"/>
              </a:p>
              <a:p>
                <a:pPr>
                  <a:lnSpc>
                    <a:spcPct val="150000"/>
                  </a:lnSpc>
                </a:pPr>
                <a14:m>
                  <m:oMathPara xmlns:m="http://schemas.openxmlformats.org/officeDocument/2006/math">
                    <m:oMathParaPr>
                      <m:jc m:val="centerGroup"/>
                    </m:oMathParaPr>
                    <m:oMath xmlns:m="http://schemas.openxmlformats.org/officeDocument/2006/math">
                      <m:sSub>
                        <m:sSubPr>
                          <m:ctrlPr>
                            <a:rPr lang="en-US" sz="1600" b="1" i="1" dirty="0">
                              <a:solidFill>
                                <a:srgbClr val="FF0000"/>
                              </a:solidFill>
                              <a:latin typeface="Cambria Math" panose="02040503050406030204" pitchFamily="18" charset="0"/>
                            </a:rPr>
                          </m:ctrlPr>
                        </m:sSubPr>
                        <m:e>
                          <m:r>
                            <a:rPr lang="en-US" sz="1600" b="1" i="1" dirty="0">
                              <a:solidFill>
                                <a:srgbClr val="FF0000"/>
                              </a:solidFill>
                              <a:latin typeface="Cambria Math" panose="02040503050406030204" pitchFamily="18" charset="0"/>
                            </a:rPr>
                            <m:t>𝑰</m:t>
                          </m:r>
                        </m:e>
                        <m:sub>
                          <m:r>
                            <a:rPr lang="en-US" sz="1600" b="1" i="1" dirty="0">
                              <a:solidFill>
                                <a:srgbClr val="FF0000"/>
                              </a:solidFill>
                              <a:latin typeface="Cambria Math" panose="02040503050406030204" pitchFamily="18" charset="0"/>
                            </a:rPr>
                            <m:t>𝑫</m:t>
                          </m:r>
                          <m:r>
                            <a:rPr lang="en-US" sz="1600" b="1" i="1" dirty="0" smtClean="0">
                              <a:solidFill>
                                <a:srgbClr val="FF0000"/>
                              </a:solidFill>
                              <a:latin typeface="Cambria Math" panose="02040503050406030204" pitchFamily="18" charset="0"/>
                            </a:rPr>
                            <m:t>𝟐</m:t>
                          </m:r>
                        </m:sub>
                      </m:sSub>
                      <m:r>
                        <a:rPr lang="en-US" sz="1600" i="1" dirty="0">
                          <a:latin typeface="Cambria Math" panose="02040503050406030204" pitchFamily="18" charset="0"/>
                        </a:rPr>
                        <m:t>=</m:t>
                      </m:r>
                      <m:f>
                        <m:fPr>
                          <m:ctrlPr>
                            <a:rPr lang="en-US" sz="1600" i="1" dirty="0">
                              <a:latin typeface="Cambria Math" panose="02040503050406030204" pitchFamily="18" charset="0"/>
                            </a:rPr>
                          </m:ctrlPr>
                        </m:fPr>
                        <m:num>
                          <m:sSub>
                            <m:sSubPr>
                              <m:ctrlPr>
                                <a:rPr lang="en-US" sz="1600" b="1" i="1" dirty="0">
                                  <a:solidFill>
                                    <a:srgbClr val="FF0000"/>
                                  </a:solidFill>
                                  <a:latin typeface="Cambria Math" panose="02040503050406030204" pitchFamily="18" charset="0"/>
                                </a:rPr>
                              </m:ctrlPr>
                            </m:sSubPr>
                            <m:e>
                              <m:r>
                                <a:rPr lang="en-US" sz="1600" b="1" i="1" dirty="0">
                                  <a:solidFill>
                                    <a:srgbClr val="FF0000"/>
                                  </a:solidFill>
                                  <a:latin typeface="Cambria Math" panose="02040503050406030204" pitchFamily="18" charset="0"/>
                                </a:rPr>
                                <m:t>𝒗</m:t>
                              </m:r>
                            </m:e>
                            <m:sub>
                              <m:r>
                                <a:rPr lang="en-US" sz="1600" b="1" i="1" dirty="0">
                                  <a:solidFill>
                                    <a:srgbClr val="FF0000"/>
                                  </a:solidFill>
                                  <a:latin typeface="Cambria Math" panose="02040503050406030204" pitchFamily="18" charset="0"/>
                                </a:rPr>
                                <m:t>𝒚</m:t>
                              </m:r>
                            </m:sub>
                          </m:sSub>
                        </m:num>
                        <m:den>
                          <m:sSub>
                            <m:sSubPr>
                              <m:ctrlPr>
                                <a:rPr lang="en-US" sz="1600" i="1" dirty="0">
                                  <a:latin typeface="Cambria Math" panose="02040503050406030204" pitchFamily="18" charset="0"/>
                                </a:rPr>
                              </m:ctrlPr>
                            </m:sSubPr>
                            <m:e>
                              <m:r>
                                <a:rPr lang="en-US" sz="1600" i="1" dirty="0">
                                  <a:latin typeface="Cambria Math" panose="02040503050406030204" pitchFamily="18" charset="0"/>
                                </a:rPr>
                                <m:t>𝑅</m:t>
                              </m:r>
                            </m:e>
                            <m:sub>
                              <m:r>
                                <a:rPr lang="en-US" sz="1600" i="1" dirty="0">
                                  <a:latin typeface="Cambria Math" panose="02040503050406030204" pitchFamily="18" charset="0"/>
                                </a:rPr>
                                <m:t>1</m:t>
                              </m:r>
                            </m:sub>
                          </m:sSub>
                        </m:den>
                      </m:f>
                      <m:r>
                        <a:rPr lang="en-US" sz="1600" i="1" dirty="0">
                          <a:latin typeface="Cambria Math" panose="02040503050406030204" pitchFamily="18" charset="0"/>
                        </a:rPr>
                        <m:t>=</m:t>
                      </m:r>
                      <m:f>
                        <m:fPr>
                          <m:ctrlPr>
                            <a:rPr lang="en-US" sz="1600" b="0" i="1" dirty="0" smtClean="0">
                              <a:solidFill>
                                <a:schemeClr val="tx1"/>
                              </a:solidFill>
                              <a:latin typeface="Cambria Math" panose="02040503050406030204" pitchFamily="18" charset="0"/>
                            </a:rPr>
                          </m:ctrlPr>
                        </m:fPr>
                        <m:num>
                          <m:r>
                            <a:rPr lang="en-US" sz="1600" b="0" i="1" dirty="0" smtClean="0">
                              <a:solidFill>
                                <a:schemeClr val="tx1"/>
                              </a:solidFill>
                              <a:latin typeface="Cambria Math" panose="02040503050406030204" pitchFamily="18" charset="0"/>
                            </a:rPr>
                            <m:t>10</m:t>
                          </m:r>
                        </m:num>
                        <m:den>
                          <m:r>
                            <a:rPr lang="en-US" sz="1600" b="0" i="1" dirty="0" smtClean="0">
                              <a:solidFill>
                                <a:schemeClr val="tx1"/>
                              </a:solidFill>
                              <a:latin typeface="Cambria Math" panose="02040503050406030204" pitchFamily="18" charset="0"/>
                            </a:rPr>
                            <m:t>2</m:t>
                          </m:r>
                        </m:den>
                      </m:f>
                      <m:r>
                        <a:rPr lang="en-US" sz="1600" i="1" dirty="0">
                          <a:latin typeface="Cambria Math" panose="02040503050406030204" pitchFamily="18" charset="0"/>
                          <a:sym typeface="Symbol" panose="05050102010706020507" pitchFamily="18" charset="2"/>
                        </a:rPr>
                        <m:t>=</m:t>
                      </m:r>
                      <m:r>
                        <a:rPr lang="en-US" sz="1600" b="0" i="1" dirty="0" smtClean="0">
                          <a:solidFill>
                            <a:srgbClr val="00B050"/>
                          </a:solidFill>
                          <a:latin typeface="Cambria Math" panose="02040503050406030204" pitchFamily="18" charset="0"/>
                          <a:sym typeface="Symbol" panose="05050102010706020507" pitchFamily="18" charset="2"/>
                        </a:rPr>
                        <m:t>5</m:t>
                      </m:r>
                      <m:r>
                        <a:rPr lang="en-US" sz="1600" i="1" dirty="0">
                          <a:solidFill>
                            <a:srgbClr val="00B050"/>
                          </a:solidFill>
                          <a:latin typeface="Cambria Math" panose="02040503050406030204" pitchFamily="18" charset="0"/>
                          <a:sym typeface="Symbol" panose="05050102010706020507" pitchFamily="18" charset="2"/>
                        </a:rPr>
                        <m:t> </m:t>
                      </m:r>
                      <m:r>
                        <a:rPr lang="en-US" sz="1600" b="1" dirty="0">
                          <a:solidFill>
                            <a:srgbClr val="00B050"/>
                          </a:solidFill>
                          <a:latin typeface="Cambria Math" panose="02040503050406030204" pitchFamily="18" charset="0"/>
                          <a:sym typeface="Symbol" panose="05050102010706020507" pitchFamily="18" charset="2"/>
                        </a:rPr>
                        <m:t>𝐦𝐀</m:t>
                      </m:r>
                      <m:r>
                        <a:rPr lang="en-US" sz="1600" b="1" i="1" dirty="0" smtClean="0">
                          <a:solidFill>
                            <a:srgbClr val="00B050"/>
                          </a:solidFill>
                          <a:latin typeface="Cambria Math" panose="02040503050406030204" pitchFamily="18" charset="0"/>
                          <a:sym typeface="Symbol" panose="05050102010706020507" pitchFamily="18" charset="2"/>
                        </a:rPr>
                        <m:t>&gt;</m:t>
                      </m:r>
                      <m:r>
                        <a:rPr lang="en-US" sz="1600" b="1" i="1" dirty="0">
                          <a:solidFill>
                            <a:srgbClr val="00B050"/>
                          </a:solidFill>
                          <a:latin typeface="Cambria Math" panose="02040503050406030204" pitchFamily="18" charset="0"/>
                          <a:sym typeface="Symbol" panose="05050102010706020507" pitchFamily="18" charset="2"/>
                        </a:rPr>
                        <m:t>𝟎</m:t>
                      </m:r>
                    </m:oMath>
                  </m:oMathPara>
                </a14:m>
                <a:endParaRPr lang="en-US" sz="1600" b="1" dirty="0"/>
              </a:p>
              <a:p>
                <a:pPr marL="25400">
                  <a:spcBef>
                    <a:spcPts val="145"/>
                  </a:spcBef>
                  <a:tabLst>
                    <a:tab pos="711200" algn="l"/>
                  </a:tabLst>
                </a:pPr>
                <a:r>
                  <a:rPr lang="en-US" sz="2000" b="1" dirty="0">
                    <a:solidFill>
                      <a:srgbClr val="FF0000"/>
                    </a:solidFill>
                  </a:rPr>
                  <a:t>Verify:</a:t>
                </a:r>
                <a:r>
                  <a:rPr lang="en-US" sz="1600" b="1" dirty="0">
                    <a:solidFill>
                      <a:srgbClr val="FF0000"/>
                    </a:solidFill>
                  </a:rPr>
                  <a:t>	</a:t>
                </a:r>
                <a14:m>
                  <m:oMath xmlns:m="http://schemas.openxmlformats.org/officeDocument/2006/math">
                    <m:sSub>
                      <m:sSubPr>
                        <m:ctrlPr>
                          <a:rPr lang="en-US" sz="1600" b="1" i="1" spc="-15">
                            <a:solidFill>
                              <a:srgbClr val="0000FF"/>
                            </a:solidFill>
                            <a:latin typeface="Cambria Math" panose="02040503050406030204" pitchFamily="18" charset="0"/>
                            <a:cs typeface="Calibri"/>
                          </a:rPr>
                        </m:ctrlPr>
                      </m:sSubPr>
                      <m:e>
                        <m:r>
                          <a:rPr lang="en-US" sz="1600" b="1" i="1" spc="-15">
                            <a:solidFill>
                              <a:srgbClr val="0000FF"/>
                            </a:solidFill>
                            <a:latin typeface="Cambria Math" panose="02040503050406030204" pitchFamily="18" charset="0"/>
                            <a:cs typeface="Calibri"/>
                          </a:rPr>
                          <m:t>𝒗</m:t>
                        </m:r>
                      </m:e>
                      <m:sub>
                        <m:r>
                          <a:rPr lang="en-US" sz="1600" b="1" i="1" spc="-15">
                            <a:solidFill>
                              <a:srgbClr val="0000FF"/>
                            </a:solidFill>
                            <a:latin typeface="Cambria Math" panose="02040503050406030204" pitchFamily="18" charset="0"/>
                            <a:cs typeface="Calibri"/>
                          </a:rPr>
                          <m:t>𝑫</m:t>
                        </m:r>
                        <m:r>
                          <a:rPr lang="en-US" sz="1600" b="1" i="1" spc="-15">
                            <a:solidFill>
                              <a:srgbClr val="0000FF"/>
                            </a:solidFill>
                            <a:latin typeface="Cambria Math" panose="02040503050406030204" pitchFamily="18" charset="0"/>
                            <a:cs typeface="Calibri"/>
                          </a:rPr>
                          <m:t>𝟏</m:t>
                        </m:r>
                      </m:sub>
                    </m:sSub>
                    <m:r>
                      <a:rPr lang="en-US" sz="1600" i="1" spc="-15">
                        <a:solidFill>
                          <a:srgbClr val="0000FF"/>
                        </a:solidFill>
                        <a:latin typeface="Cambria Math" panose="02040503050406030204" pitchFamily="18" charset="0"/>
                        <a:cs typeface="Calibri"/>
                      </a:rPr>
                      <m:t>&lt;0.5</m:t>
                    </m:r>
                    <m:r>
                      <a:rPr lang="en-US" sz="1600" i="1" spc="-15">
                        <a:latin typeface="Cambria Math" panose="02040503050406030204" pitchFamily="18" charset="0"/>
                        <a:cs typeface="Calibri"/>
                      </a:rPr>
                      <m:t> </m:t>
                    </m:r>
                    <m:r>
                      <a:rPr lang="en-US" sz="1600" b="1" spc="-15">
                        <a:solidFill>
                          <a:srgbClr val="0000FF"/>
                        </a:solidFill>
                        <a:latin typeface="Cambria Math" panose="02040503050406030204" pitchFamily="18" charset="0"/>
                        <a:cs typeface="Calibri"/>
                      </a:rPr>
                      <m:t>𝐕</m:t>
                    </m:r>
                  </m:oMath>
                </a14:m>
                <a:r>
                  <a:rPr lang="en-US" sz="1600" dirty="0">
                    <a:cs typeface="Calibri"/>
                  </a:rPr>
                  <a:t>, 	|| 	</a:t>
                </a:r>
                <a14:m>
                  <m:oMath xmlns:m="http://schemas.openxmlformats.org/officeDocument/2006/math">
                    <m:sSub>
                      <m:sSubPr>
                        <m:ctrlPr>
                          <a:rPr lang="en-US" sz="1600" b="1" i="1" spc="-15">
                            <a:solidFill>
                              <a:srgbClr val="FF0000"/>
                            </a:solidFill>
                            <a:latin typeface="Cambria Math" panose="02040503050406030204" pitchFamily="18" charset="0"/>
                            <a:cs typeface="Calibri"/>
                          </a:rPr>
                        </m:ctrlPr>
                      </m:sSubPr>
                      <m:e>
                        <m:r>
                          <a:rPr lang="en-US" sz="1600" b="1" i="1" spc="-15">
                            <a:solidFill>
                              <a:srgbClr val="FF0000"/>
                            </a:solidFill>
                            <a:latin typeface="Cambria Math" panose="02040503050406030204" pitchFamily="18" charset="0"/>
                            <a:cs typeface="Calibri"/>
                          </a:rPr>
                          <m:t>𝑰</m:t>
                        </m:r>
                      </m:e>
                      <m:sub>
                        <m:r>
                          <a:rPr lang="en-US" sz="1600" b="1" i="1" spc="-15">
                            <a:solidFill>
                              <a:srgbClr val="FF0000"/>
                            </a:solidFill>
                            <a:latin typeface="Cambria Math" panose="02040503050406030204" pitchFamily="18" charset="0"/>
                            <a:cs typeface="Calibri"/>
                          </a:rPr>
                          <m:t>𝑫</m:t>
                        </m:r>
                        <m:r>
                          <a:rPr lang="en-US" sz="1600" b="1" i="1" spc="-15">
                            <a:solidFill>
                              <a:srgbClr val="FF0000"/>
                            </a:solidFill>
                            <a:latin typeface="Cambria Math" panose="02040503050406030204" pitchFamily="18" charset="0"/>
                            <a:cs typeface="Calibri"/>
                          </a:rPr>
                          <m:t>𝟐</m:t>
                        </m:r>
                      </m:sub>
                    </m:sSub>
                    <m:r>
                      <a:rPr lang="en-US" sz="1600" i="1" spc="-15">
                        <a:solidFill>
                          <a:srgbClr val="FF0000"/>
                        </a:solidFill>
                        <a:latin typeface="Cambria Math" panose="02040503050406030204" pitchFamily="18" charset="0"/>
                        <a:cs typeface="Calibri"/>
                      </a:rPr>
                      <m:t>&gt;</m:t>
                    </m:r>
                    <m:r>
                      <a:rPr lang="en-US" sz="1600" i="1" spc="-15">
                        <a:latin typeface="Cambria Math" panose="02040503050406030204" pitchFamily="18" charset="0"/>
                        <a:cs typeface="Calibri"/>
                      </a:rPr>
                      <m:t>0 </m:t>
                    </m:r>
                    <m:r>
                      <a:rPr lang="en-US" sz="1600" b="1" spc="-15">
                        <a:latin typeface="Cambria Math" panose="02040503050406030204" pitchFamily="18" charset="0"/>
                        <a:cs typeface="Calibri"/>
                      </a:rPr>
                      <m:t>𝐦𝐀</m:t>
                    </m:r>
                  </m:oMath>
                </a14:m>
                <a:endParaRPr lang="en-US" sz="1600" dirty="0">
                  <a:cs typeface="Calibri"/>
                </a:endParaRPr>
              </a:p>
              <a:p>
                <a:r>
                  <a:rPr lang="en-US" sz="1600" b="1" dirty="0"/>
                  <a:t>	</a:t>
                </a:r>
                <a:r>
                  <a:rPr lang="en-US" sz="1600" b="1" dirty="0">
                    <a:solidFill>
                      <a:srgbClr val="008000"/>
                    </a:solidFill>
                  </a:rPr>
                  <a:t> Assumption is Correct!</a:t>
                </a:r>
                <a:r>
                  <a:rPr lang="en-US" sz="1600" b="1" dirty="0"/>
                  <a:t> </a:t>
                </a:r>
              </a:p>
            </p:txBody>
          </p:sp>
        </mc:Choice>
        <mc:Fallback xmlns="">
          <p:sp>
            <p:nvSpPr>
              <p:cNvPr id="7" name="TextBox 6">
                <a:extLst>
                  <a:ext uri="{FF2B5EF4-FFF2-40B4-BE49-F238E27FC236}">
                    <a16:creationId xmlns:a16="http://schemas.microsoft.com/office/drawing/2014/main" id="{B3FCBED8-8744-5374-CA55-DE17647681B0}"/>
                  </a:ext>
                </a:extLst>
              </p:cNvPr>
              <p:cNvSpPr txBox="1">
                <a:spLocks noRot="1" noChangeAspect="1" noMove="1" noResize="1" noEditPoints="1" noAdjustHandles="1" noChangeArrowheads="1" noChangeShapeType="1" noTextEdit="1"/>
              </p:cNvSpPr>
              <p:nvPr/>
            </p:nvSpPr>
            <p:spPr>
              <a:xfrm>
                <a:off x="865517" y="2108014"/>
                <a:ext cx="6565093" cy="3989425"/>
              </a:xfrm>
              <a:prstGeom prst="rect">
                <a:avLst/>
              </a:prstGeom>
              <a:blipFill>
                <a:blip r:embed="rId3"/>
                <a:stretch>
                  <a:fillRect l="-1021" t="-917" b="-9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B88FA94-0AE6-5AB2-571C-052FBCCF2FFB}"/>
                  </a:ext>
                </a:extLst>
              </p:cNvPr>
              <p:cNvSpPr txBox="1"/>
              <p:nvPr/>
            </p:nvSpPr>
            <p:spPr>
              <a:xfrm>
                <a:off x="7159797" y="2895163"/>
                <a:ext cx="116403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   </m:t>
                      </m:r>
                      <m:sSub>
                        <m:sSubPr>
                          <m:ctrlPr>
                            <a:rPr lang="en-US" b="1" i="1" smtClean="0">
                              <a:solidFill>
                                <a:srgbClr val="0000FF"/>
                              </a:solidFill>
                              <a:latin typeface="Cambria Math" panose="02040503050406030204" pitchFamily="18" charset="0"/>
                            </a:rPr>
                          </m:ctrlPr>
                        </m:sSubPr>
                        <m:e>
                          <m:r>
                            <a:rPr lang="en-US" b="1" i="1" smtClean="0">
                              <a:solidFill>
                                <a:srgbClr val="0000FF"/>
                              </a:solidFill>
                              <a:latin typeface="Cambria Math" panose="02040503050406030204" pitchFamily="18" charset="0"/>
                            </a:rPr>
                            <m:t>𝒗</m:t>
                          </m:r>
                        </m:e>
                        <m:sub>
                          <m:r>
                            <a:rPr lang="en-US" b="1" i="1" smtClean="0">
                              <a:solidFill>
                                <a:srgbClr val="0000FF"/>
                              </a:solidFill>
                              <a:latin typeface="Cambria Math" panose="02040503050406030204" pitchFamily="18" charset="0"/>
                            </a:rPr>
                            <m:t>𝑫</m:t>
                          </m:r>
                          <m:r>
                            <a:rPr lang="en-US" b="1" i="1" smtClean="0">
                              <a:solidFill>
                                <a:srgbClr val="0000FF"/>
                              </a:solidFill>
                              <a:latin typeface="Cambria Math" panose="02040503050406030204" pitchFamily="18" charset="0"/>
                            </a:rPr>
                            <m:t>𝟏</m:t>
                          </m:r>
                        </m:sub>
                      </m:sSub>
                      <m:r>
                        <a:rPr lang="en-US" b="1" i="1">
                          <a:latin typeface="Cambria Math" panose="02040503050406030204" pitchFamily="18" charset="0"/>
                        </a:rPr>
                        <m:t>−</m:t>
                      </m:r>
                    </m:oMath>
                  </m:oMathPara>
                </a14:m>
                <a:endParaRPr lang="en-US" b="1" dirty="0"/>
              </a:p>
            </p:txBody>
          </p:sp>
        </mc:Choice>
        <mc:Fallback xmlns="">
          <p:sp>
            <p:nvSpPr>
              <p:cNvPr id="14" name="TextBox 13">
                <a:extLst>
                  <a:ext uri="{FF2B5EF4-FFF2-40B4-BE49-F238E27FC236}">
                    <a16:creationId xmlns:a16="http://schemas.microsoft.com/office/drawing/2014/main" id="{7B88FA94-0AE6-5AB2-571C-052FBCCF2FFB}"/>
                  </a:ext>
                </a:extLst>
              </p:cNvPr>
              <p:cNvSpPr txBox="1">
                <a:spLocks noRot="1" noChangeAspect="1" noMove="1" noResize="1" noEditPoints="1" noAdjustHandles="1" noChangeArrowheads="1" noChangeShapeType="1" noTextEdit="1"/>
              </p:cNvSpPr>
              <p:nvPr/>
            </p:nvSpPr>
            <p:spPr>
              <a:xfrm>
                <a:off x="7159797" y="2895163"/>
                <a:ext cx="1164037"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4A1735D1-C8FD-5DE6-89BA-89556FE13B9B}"/>
                  </a:ext>
                </a:extLst>
              </p:cNvPr>
              <p:cNvSpPr txBox="1"/>
              <p:nvPr/>
            </p:nvSpPr>
            <p:spPr>
              <a:xfrm>
                <a:off x="9812165" y="2895163"/>
                <a:ext cx="101014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solidFill>
                                <a:srgbClr val="0000FF"/>
                              </a:solidFill>
                              <a:latin typeface="Cambria Math" panose="02040503050406030204" pitchFamily="18" charset="0"/>
                            </a:rPr>
                          </m:ctrlPr>
                        </m:sSubPr>
                        <m:e>
                          <m:r>
                            <a:rPr lang="en-US" b="1" i="1">
                              <a:latin typeface="Cambria Math" panose="02040503050406030204" pitchFamily="18" charset="0"/>
                            </a:rPr>
                            <m:t>−</m:t>
                          </m:r>
                          <m:r>
                            <a:rPr lang="en-US" b="1" i="1" smtClean="0">
                              <a:solidFill>
                                <a:srgbClr val="0000FF"/>
                              </a:solidFill>
                              <a:latin typeface="Cambria Math" panose="02040503050406030204" pitchFamily="18" charset="0"/>
                            </a:rPr>
                            <m:t>𝒗</m:t>
                          </m:r>
                        </m:e>
                        <m:sub>
                          <m:r>
                            <a:rPr lang="en-US" b="1" i="1" smtClean="0">
                              <a:solidFill>
                                <a:srgbClr val="0000FF"/>
                              </a:solidFill>
                              <a:latin typeface="Cambria Math" panose="02040503050406030204" pitchFamily="18" charset="0"/>
                            </a:rPr>
                            <m:t>𝑫</m:t>
                          </m:r>
                          <m:r>
                            <a:rPr lang="en-US" b="1" i="1" smtClean="0">
                              <a:solidFill>
                                <a:srgbClr val="0000FF"/>
                              </a:solidFill>
                              <a:latin typeface="Cambria Math" panose="02040503050406030204" pitchFamily="18" charset="0"/>
                            </a:rPr>
                            <m:t>𝟐</m:t>
                          </m:r>
                        </m:sub>
                      </m:sSub>
                      <m:r>
                        <a:rPr lang="en-US" b="1" i="1">
                          <a:latin typeface="Cambria Math" panose="02040503050406030204" pitchFamily="18" charset="0"/>
                        </a:rPr>
                        <m:t>+</m:t>
                      </m:r>
                    </m:oMath>
                  </m:oMathPara>
                </a14:m>
                <a:endParaRPr lang="en-US" b="1" dirty="0"/>
              </a:p>
            </p:txBody>
          </p:sp>
        </mc:Choice>
        <mc:Fallback xmlns="">
          <p:sp>
            <p:nvSpPr>
              <p:cNvPr id="9" name="TextBox 8">
                <a:extLst>
                  <a:ext uri="{FF2B5EF4-FFF2-40B4-BE49-F238E27FC236}">
                    <a16:creationId xmlns:a16="http://schemas.microsoft.com/office/drawing/2014/main" id="{4A1735D1-C8FD-5DE6-89BA-89556FE13B9B}"/>
                  </a:ext>
                </a:extLst>
              </p:cNvPr>
              <p:cNvSpPr txBox="1">
                <a:spLocks noRot="1" noChangeAspect="1" noMove="1" noResize="1" noEditPoints="1" noAdjustHandles="1" noChangeArrowheads="1" noChangeShapeType="1" noTextEdit="1"/>
              </p:cNvSpPr>
              <p:nvPr/>
            </p:nvSpPr>
            <p:spPr>
              <a:xfrm>
                <a:off x="9812165" y="2895163"/>
                <a:ext cx="1010148"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46439F55-3126-88B9-F45D-7AD8C86F3DCC}"/>
                  </a:ext>
                </a:extLst>
              </p:cNvPr>
              <p:cNvSpPr txBox="1"/>
              <p:nvPr/>
            </p:nvSpPr>
            <p:spPr>
              <a:xfrm>
                <a:off x="865517" y="1340087"/>
                <a:ext cx="10515600" cy="860172"/>
              </a:xfrm>
              <a:prstGeom prst="rect">
                <a:avLst/>
              </a:prstGeom>
              <a:noFill/>
            </p:spPr>
            <p:txBody>
              <a:bodyPr wrap="square" rtlCol="0">
                <a:spAutoFit/>
              </a:bodyPr>
              <a:lstStyle/>
              <a:p>
                <a:r>
                  <a:rPr lang="en-US" sz="2400" dirty="0">
                    <a:solidFill>
                      <a:schemeClr val="accent1">
                        <a:lumMod val="75000"/>
                      </a:schemeClr>
                    </a:solidFill>
                  </a:rPr>
                  <a:t>Example 9: Analyze the circuit to find </a:t>
                </a:r>
                <a14:m>
                  <m:oMath xmlns:m="http://schemas.openxmlformats.org/officeDocument/2006/math">
                    <m:sSub>
                      <m:sSubPr>
                        <m:ctrlPr>
                          <a:rPr lang="en-US" sz="2400" b="0" i="1" smtClean="0">
                            <a:solidFill>
                              <a:schemeClr val="accent1">
                                <a:lumMod val="75000"/>
                              </a:schemeClr>
                            </a:solidFill>
                            <a:latin typeface="Cambria Math" panose="02040503050406030204" pitchFamily="18" charset="0"/>
                          </a:rPr>
                        </m:ctrlPr>
                      </m:sSubPr>
                      <m:e>
                        <m:r>
                          <a:rPr lang="en-US" sz="2400" b="0" i="1" smtClean="0">
                            <a:solidFill>
                              <a:schemeClr val="accent1">
                                <a:lumMod val="75000"/>
                              </a:schemeClr>
                            </a:solidFill>
                            <a:latin typeface="Cambria Math" panose="02040503050406030204" pitchFamily="18" charset="0"/>
                          </a:rPr>
                          <m:t>𝐼</m:t>
                        </m:r>
                      </m:e>
                      <m:sub>
                        <m:r>
                          <a:rPr lang="en-US" sz="2400" b="0" i="1" smtClean="0">
                            <a:solidFill>
                              <a:schemeClr val="accent1">
                                <a:lumMod val="75000"/>
                              </a:schemeClr>
                            </a:solidFill>
                            <a:latin typeface="Cambria Math" panose="02040503050406030204" pitchFamily="18" charset="0"/>
                          </a:rPr>
                          <m:t>𝐷</m:t>
                        </m:r>
                        <m:r>
                          <a:rPr lang="en-US" sz="2400" b="0" i="1" smtClean="0">
                            <a:solidFill>
                              <a:schemeClr val="accent1">
                                <a:lumMod val="75000"/>
                              </a:schemeClr>
                            </a:solidFill>
                            <a:latin typeface="Cambria Math" panose="02040503050406030204" pitchFamily="18" charset="0"/>
                          </a:rPr>
                          <m:t>1</m:t>
                        </m:r>
                      </m:sub>
                    </m:sSub>
                    <m:r>
                      <a:rPr lang="en-US" sz="2400" b="0" i="1" smtClean="0">
                        <a:solidFill>
                          <a:schemeClr val="accent1">
                            <a:lumMod val="75000"/>
                          </a:schemeClr>
                        </a:solidFill>
                        <a:latin typeface="Cambria Math" panose="02040503050406030204" pitchFamily="18" charset="0"/>
                      </a:rPr>
                      <m:t>, </m:t>
                    </m:r>
                    <m:sSub>
                      <m:sSubPr>
                        <m:ctrlPr>
                          <a:rPr lang="en-US" sz="2400" b="0" i="1" smtClean="0">
                            <a:solidFill>
                              <a:schemeClr val="accent1">
                                <a:lumMod val="75000"/>
                              </a:schemeClr>
                            </a:solidFill>
                            <a:latin typeface="Cambria Math" panose="02040503050406030204" pitchFamily="18" charset="0"/>
                          </a:rPr>
                        </m:ctrlPr>
                      </m:sSubPr>
                      <m:e>
                        <m:r>
                          <a:rPr lang="en-US" sz="2400" b="0" i="1" smtClean="0">
                            <a:solidFill>
                              <a:schemeClr val="accent1">
                                <a:lumMod val="75000"/>
                              </a:schemeClr>
                            </a:solidFill>
                            <a:latin typeface="Cambria Math" panose="02040503050406030204" pitchFamily="18" charset="0"/>
                          </a:rPr>
                          <m:t>𝐼</m:t>
                        </m:r>
                      </m:e>
                      <m:sub>
                        <m:r>
                          <a:rPr lang="en-US" sz="2400" b="0" i="1" smtClean="0">
                            <a:solidFill>
                              <a:schemeClr val="accent1">
                                <a:lumMod val="75000"/>
                              </a:schemeClr>
                            </a:solidFill>
                            <a:latin typeface="Cambria Math" panose="02040503050406030204" pitchFamily="18" charset="0"/>
                          </a:rPr>
                          <m:t>𝐷</m:t>
                        </m:r>
                        <m:r>
                          <a:rPr lang="en-US" sz="2400" b="0" i="1" smtClean="0">
                            <a:solidFill>
                              <a:schemeClr val="accent1">
                                <a:lumMod val="75000"/>
                              </a:schemeClr>
                            </a:solidFill>
                            <a:latin typeface="Cambria Math" panose="02040503050406030204" pitchFamily="18" charset="0"/>
                          </a:rPr>
                          <m:t>2</m:t>
                        </m:r>
                      </m:sub>
                    </m:sSub>
                    <m:r>
                      <a:rPr lang="en-US" sz="2400" b="0" i="1" smtClean="0">
                        <a:solidFill>
                          <a:schemeClr val="accent1">
                            <a:lumMod val="75000"/>
                          </a:schemeClr>
                        </a:solidFill>
                        <a:latin typeface="Cambria Math" panose="02040503050406030204" pitchFamily="18" charset="0"/>
                      </a:rPr>
                      <m:t>, </m:t>
                    </m:r>
                    <m:sSub>
                      <m:sSubPr>
                        <m:ctrlPr>
                          <a:rPr lang="en-US" sz="2400" b="0" i="1" smtClean="0">
                            <a:solidFill>
                              <a:schemeClr val="accent1">
                                <a:lumMod val="75000"/>
                              </a:schemeClr>
                            </a:solidFill>
                            <a:latin typeface="Cambria Math" panose="02040503050406030204" pitchFamily="18" charset="0"/>
                          </a:rPr>
                        </m:ctrlPr>
                      </m:sSubPr>
                      <m:e>
                        <m:r>
                          <a:rPr lang="en-US" sz="2400" b="0" i="1" smtClean="0">
                            <a:solidFill>
                              <a:schemeClr val="accent1">
                                <a:lumMod val="75000"/>
                              </a:schemeClr>
                            </a:solidFill>
                            <a:latin typeface="Cambria Math" panose="02040503050406030204" pitchFamily="18" charset="0"/>
                          </a:rPr>
                          <m:t>𝑣</m:t>
                        </m:r>
                      </m:e>
                      <m:sub>
                        <m:r>
                          <a:rPr lang="en-US" sz="2400" b="0" i="1" smtClean="0">
                            <a:solidFill>
                              <a:schemeClr val="accent1">
                                <a:lumMod val="75000"/>
                              </a:schemeClr>
                            </a:solidFill>
                            <a:latin typeface="Cambria Math" panose="02040503050406030204" pitchFamily="18" charset="0"/>
                          </a:rPr>
                          <m:t>𝑥</m:t>
                        </m:r>
                      </m:sub>
                    </m:sSub>
                  </m:oMath>
                </a14:m>
                <a:r>
                  <a:rPr lang="en-US" sz="2400" dirty="0">
                    <a:solidFill>
                      <a:schemeClr val="accent1">
                        <a:lumMod val="75000"/>
                      </a:schemeClr>
                    </a:solidFill>
                  </a:rPr>
                  <a:t> and </a:t>
                </a:r>
                <a14:m>
                  <m:oMath xmlns:m="http://schemas.openxmlformats.org/officeDocument/2006/math">
                    <m:sSub>
                      <m:sSubPr>
                        <m:ctrlPr>
                          <a:rPr lang="en-US" sz="2400" b="0" i="1" smtClean="0">
                            <a:solidFill>
                              <a:schemeClr val="accent1">
                                <a:lumMod val="75000"/>
                              </a:schemeClr>
                            </a:solidFill>
                            <a:latin typeface="Cambria Math" panose="02040503050406030204" pitchFamily="18" charset="0"/>
                          </a:rPr>
                        </m:ctrlPr>
                      </m:sSubPr>
                      <m:e>
                        <m:r>
                          <a:rPr lang="en-US" sz="2400" b="0" i="1" smtClean="0">
                            <a:solidFill>
                              <a:schemeClr val="accent1">
                                <a:lumMod val="75000"/>
                              </a:schemeClr>
                            </a:solidFill>
                            <a:latin typeface="Cambria Math" panose="02040503050406030204" pitchFamily="18" charset="0"/>
                          </a:rPr>
                          <m:t>𝑣</m:t>
                        </m:r>
                      </m:e>
                      <m:sub>
                        <m:r>
                          <a:rPr lang="en-US" sz="2400" b="0" i="1" smtClean="0">
                            <a:solidFill>
                              <a:schemeClr val="accent1">
                                <a:lumMod val="75000"/>
                              </a:schemeClr>
                            </a:solidFill>
                            <a:latin typeface="Cambria Math" panose="02040503050406030204" pitchFamily="18" charset="0"/>
                          </a:rPr>
                          <m:t>𝑦</m:t>
                        </m:r>
                      </m:sub>
                    </m:sSub>
                  </m:oMath>
                </a14:m>
                <a:r>
                  <a:rPr lang="en-US" sz="2400" dirty="0">
                    <a:solidFill>
                      <a:schemeClr val="accent1">
                        <a:lumMod val="75000"/>
                      </a:schemeClr>
                    </a:solidFill>
                  </a:rPr>
                  <a:t>. Consider </a:t>
                </a:r>
                <a14:m>
                  <m:oMath xmlns:m="http://schemas.openxmlformats.org/officeDocument/2006/math">
                    <m:sSub>
                      <m:sSubPr>
                        <m:ctrlPr>
                          <a:rPr lang="en-US" sz="2400" b="1" i="1" smtClean="0">
                            <a:solidFill>
                              <a:schemeClr val="accent1">
                                <a:lumMod val="75000"/>
                              </a:schemeClr>
                            </a:solidFill>
                            <a:latin typeface="Cambria Math" panose="02040503050406030204" pitchFamily="18" charset="0"/>
                          </a:rPr>
                        </m:ctrlPr>
                      </m:sSubPr>
                      <m:e>
                        <m:r>
                          <a:rPr lang="en-US" sz="2400" b="1" i="1" smtClean="0">
                            <a:solidFill>
                              <a:schemeClr val="accent1">
                                <a:lumMod val="75000"/>
                              </a:schemeClr>
                            </a:solidFill>
                            <a:latin typeface="Cambria Math" panose="02040503050406030204" pitchFamily="18" charset="0"/>
                          </a:rPr>
                          <m:t>𝑽</m:t>
                        </m:r>
                      </m:e>
                      <m:sub>
                        <m:r>
                          <a:rPr lang="en-US" sz="2400" b="1" i="1" smtClean="0">
                            <a:solidFill>
                              <a:schemeClr val="accent1">
                                <a:lumMod val="75000"/>
                              </a:schemeClr>
                            </a:solidFill>
                            <a:latin typeface="Cambria Math" panose="02040503050406030204" pitchFamily="18" charset="0"/>
                          </a:rPr>
                          <m:t>𝑫𝑶</m:t>
                        </m:r>
                      </m:sub>
                    </m:sSub>
                    <m:r>
                      <a:rPr lang="en-US" sz="2400" b="1" i="1" smtClean="0">
                        <a:solidFill>
                          <a:schemeClr val="accent1">
                            <a:lumMod val="75000"/>
                          </a:schemeClr>
                        </a:solidFill>
                        <a:latin typeface="Cambria Math" panose="02040503050406030204" pitchFamily="18" charset="0"/>
                      </a:rPr>
                      <m:t>=</m:t>
                    </m:r>
                    <m:r>
                      <a:rPr lang="en-US" sz="2400" b="1" i="1" smtClean="0">
                        <a:solidFill>
                          <a:schemeClr val="accent1">
                            <a:lumMod val="75000"/>
                          </a:schemeClr>
                        </a:solidFill>
                        <a:latin typeface="Cambria Math" panose="02040503050406030204" pitchFamily="18" charset="0"/>
                      </a:rPr>
                      <m:t>𝟎</m:t>
                    </m:r>
                    <m:r>
                      <a:rPr lang="en-US" sz="2400" b="1" i="1" smtClean="0">
                        <a:solidFill>
                          <a:schemeClr val="accent1">
                            <a:lumMod val="75000"/>
                          </a:schemeClr>
                        </a:solidFill>
                        <a:latin typeface="Cambria Math" panose="02040503050406030204" pitchFamily="18" charset="0"/>
                      </a:rPr>
                      <m:t>.</m:t>
                    </m:r>
                    <m:r>
                      <a:rPr lang="en-US" sz="2400" b="1" i="1" smtClean="0">
                        <a:solidFill>
                          <a:schemeClr val="accent1">
                            <a:lumMod val="75000"/>
                          </a:schemeClr>
                        </a:solidFill>
                        <a:latin typeface="Cambria Math" panose="02040503050406030204" pitchFamily="18" charset="0"/>
                      </a:rPr>
                      <m:t>𝟓</m:t>
                    </m:r>
                    <m:r>
                      <a:rPr lang="en-US" sz="2400" b="1" i="1" smtClean="0">
                        <a:solidFill>
                          <a:schemeClr val="accent1">
                            <a:lumMod val="75000"/>
                          </a:schemeClr>
                        </a:solidFill>
                        <a:latin typeface="Cambria Math" panose="02040503050406030204" pitchFamily="18" charset="0"/>
                      </a:rPr>
                      <m:t> </m:t>
                    </m:r>
                    <m:r>
                      <a:rPr lang="en-US" sz="2400" b="1" i="0" smtClean="0">
                        <a:solidFill>
                          <a:schemeClr val="accent1">
                            <a:lumMod val="75000"/>
                          </a:schemeClr>
                        </a:solidFill>
                        <a:latin typeface="Cambria Math" panose="02040503050406030204" pitchFamily="18" charset="0"/>
                      </a:rPr>
                      <m:t>𝐕</m:t>
                    </m:r>
                  </m:oMath>
                </a14:m>
                <a:r>
                  <a:rPr lang="en-US" sz="2400" b="1" dirty="0">
                    <a:solidFill>
                      <a:schemeClr val="accent1">
                        <a:lumMod val="75000"/>
                      </a:schemeClr>
                    </a:solidFill>
                  </a:rPr>
                  <a:t>. [Validate Assumptions]</a:t>
                </a:r>
              </a:p>
            </p:txBody>
          </p:sp>
        </mc:Choice>
        <mc:Fallback xmlns="">
          <p:sp>
            <p:nvSpPr>
              <p:cNvPr id="10" name="TextBox 9">
                <a:extLst>
                  <a:ext uri="{FF2B5EF4-FFF2-40B4-BE49-F238E27FC236}">
                    <a16:creationId xmlns:a16="http://schemas.microsoft.com/office/drawing/2014/main" id="{46439F55-3126-88B9-F45D-7AD8C86F3DCC}"/>
                  </a:ext>
                </a:extLst>
              </p:cNvPr>
              <p:cNvSpPr txBox="1">
                <a:spLocks noRot="1" noChangeAspect="1" noMove="1" noResize="1" noEditPoints="1" noAdjustHandles="1" noChangeArrowheads="1" noChangeShapeType="1" noTextEdit="1"/>
              </p:cNvSpPr>
              <p:nvPr/>
            </p:nvSpPr>
            <p:spPr>
              <a:xfrm>
                <a:off x="865517" y="1340087"/>
                <a:ext cx="10515600" cy="860172"/>
              </a:xfrm>
              <a:prstGeom prst="rect">
                <a:avLst/>
              </a:prstGeom>
              <a:blipFill>
                <a:blip r:embed="rId6"/>
                <a:stretch>
                  <a:fillRect l="-928" t="-4965" b="-15603"/>
                </a:stretch>
              </a:blipFill>
            </p:spPr>
            <p:txBody>
              <a:bodyPr/>
              <a:lstStyle/>
              <a:p>
                <a:r>
                  <a:rPr lang="en-US">
                    <a:noFill/>
                  </a:rPr>
                  <a:t> </a:t>
                </a:r>
              </a:p>
            </p:txBody>
          </p:sp>
        </mc:Fallback>
      </mc:AlternateContent>
      <p:sp>
        <p:nvSpPr>
          <p:cNvPr id="13" name="Rectangle: Rounded Corners 12">
            <a:extLst>
              <a:ext uri="{FF2B5EF4-FFF2-40B4-BE49-F238E27FC236}">
                <a16:creationId xmlns:a16="http://schemas.microsoft.com/office/drawing/2014/main" id="{4539E29A-7302-2F7C-617E-79303DEB32C8}"/>
              </a:ext>
            </a:extLst>
          </p:cNvPr>
          <p:cNvSpPr/>
          <p:nvPr/>
        </p:nvSpPr>
        <p:spPr>
          <a:xfrm>
            <a:off x="4035287" y="4341954"/>
            <a:ext cx="1728549" cy="385396"/>
          </a:xfrm>
          <a:custGeom>
            <a:avLst/>
            <a:gdLst>
              <a:gd name="connsiteX0" fmla="*/ 0 w 1728549"/>
              <a:gd name="connsiteY0" fmla="*/ 64234 h 385396"/>
              <a:gd name="connsiteX1" fmla="*/ 64234 w 1728549"/>
              <a:gd name="connsiteY1" fmla="*/ 0 h 385396"/>
              <a:gd name="connsiteX2" fmla="*/ 565593 w 1728549"/>
              <a:gd name="connsiteY2" fmla="*/ 0 h 385396"/>
              <a:gd name="connsiteX3" fmla="*/ 1082952 w 1728549"/>
              <a:gd name="connsiteY3" fmla="*/ 0 h 385396"/>
              <a:gd name="connsiteX4" fmla="*/ 1664315 w 1728549"/>
              <a:gd name="connsiteY4" fmla="*/ 0 h 385396"/>
              <a:gd name="connsiteX5" fmla="*/ 1728549 w 1728549"/>
              <a:gd name="connsiteY5" fmla="*/ 64234 h 385396"/>
              <a:gd name="connsiteX6" fmla="*/ 1728549 w 1728549"/>
              <a:gd name="connsiteY6" fmla="*/ 321162 h 385396"/>
              <a:gd name="connsiteX7" fmla="*/ 1664315 w 1728549"/>
              <a:gd name="connsiteY7" fmla="*/ 385396 h 385396"/>
              <a:gd name="connsiteX8" fmla="*/ 1114954 w 1728549"/>
              <a:gd name="connsiteY8" fmla="*/ 385396 h 385396"/>
              <a:gd name="connsiteX9" fmla="*/ 597594 w 1728549"/>
              <a:gd name="connsiteY9" fmla="*/ 385396 h 385396"/>
              <a:gd name="connsiteX10" fmla="*/ 64234 w 1728549"/>
              <a:gd name="connsiteY10" fmla="*/ 385396 h 385396"/>
              <a:gd name="connsiteX11" fmla="*/ 0 w 1728549"/>
              <a:gd name="connsiteY11" fmla="*/ 321162 h 385396"/>
              <a:gd name="connsiteX12" fmla="*/ 0 w 1728549"/>
              <a:gd name="connsiteY12" fmla="*/ 64234 h 385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28549" h="385396" extrusionOk="0">
                <a:moveTo>
                  <a:pt x="0" y="64234"/>
                </a:moveTo>
                <a:cubicBezTo>
                  <a:pt x="1800" y="28973"/>
                  <a:pt x="23011" y="-7733"/>
                  <a:pt x="64234" y="0"/>
                </a:cubicBezTo>
                <a:cubicBezTo>
                  <a:pt x="304693" y="-47433"/>
                  <a:pt x="334664" y="6904"/>
                  <a:pt x="565593" y="0"/>
                </a:cubicBezTo>
                <a:cubicBezTo>
                  <a:pt x="796522" y="-6904"/>
                  <a:pt x="905034" y="32828"/>
                  <a:pt x="1082952" y="0"/>
                </a:cubicBezTo>
                <a:cubicBezTo>
                  <a:pt x="1260870" y="-32828"/>
                  <a:pt x="1486465" y="54193"/>
                  <a:pt x="1664315" y="0"/>
                </a:cubicBezTo>
                <a:cubicBezTo>
                  <a:pt x="1702446" y="8079"/>
                  <a:pt x="1728703" y="33325"/>
                  <a:pt x="1728549" y="64234"/>
                </a:cubicBezTo>
                <a:cubicBezTo>
                  <a:pt x="1741985" y="127884"/>
                  <a:pt x="1723711" y="229414"/>
                  <a:pt x="1728549" y="321162"/>
                </a:cubicBezTo>
                <a:cubicBezTo>
                  <a:pt x="1729166" y="357216"/>
                  <a:pt x="1693947" y="379441"/>
                  <a:pt x="1664315" y="385396"/>
                </a:cubicBezTo>
                <a:cubicBezTo>
                  <a:pt x="1442176" y="449314"/>
                  <a:pt x="1375148" y="374569"/>
                  <a:pt x="1114954" y="385396"/>
                </a:cubicBezTo>
                <a:cubicBezTo>
                  <a:pt x="854760" y="396223"/>
                  <a:pt x="743209" y="383390"/>
                  <a:pt x="597594" y="385396"/>
                </a:cubicBezTo>
                <a:cubicBezTo>
                  <a:pt x="451979" y="387402"/>
                  <a:pt x="177246" y="379354"/>
                  <a:pt x="64234" y="385396"/>
                </a:cubicBezTo>
                <a:cubicBezTo>
                  <a:pt x="30120" y="392041"/>
                  <a:pt x="1987" y="358973"/>
                  <a:pt x="0" y="321162"/>
                </a:cubicBezTo>
                <a:cubicBezTo>
                  <a:pt x="-18979" y="217562"/>
                  <a:pt x="6885" y="181854"/>
                  <a:pt x="0" y="64234"/>
                </a:cubicBezTo>
                <a:close/>
              </a:path>
            </a:pathLst>
          </a:custGeom>
          <a:noFill/>
          <a:ln w="38100">
            <a:solidFill>
              <a:srgbClr val="00B050"/>
            </a:solidFill>
            <a:extLst>
              <a:ext uri="{C807C97D-BFC1-408E-A445-0C87EB9F89A2}">
                <ask:lineSketchStyleProps xmlns:ask="http://schemas.microsoft.com/office/drawing/2018/sketchyshapes" sd="2214188587">
                  <a:prstGeom prst="round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a:extLst>
              <a:ext uri="{FF2B5EF4-FFF2-40B4-BE49-F238E27FC236}">
                <a16:creationId xmlns:a16="http://schemas.microsoft.com/office/drawing/2014/main" id="{DFF7A4EA-DE16-A889-7240-EF54FD85202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45854" y="3967910"/>
            <a:ext cx="5581650" cy="249555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20AB088E-77E8-55E3-2857-40B147523D60}"/>
                  </a:ext>
                </a:extLst>
              </p:cNvPr>
              <p:cNvSpPr txBox="1"/>
              <p:nvPr/>
            </p:nvSpPr>
            <p:spPr>
              <a:xfrm>
                <a:off x="6848591" y="4358018"/>
                <a:ext cx="116403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   </m:t>
                      </m:r>
                      <m:sSub>
                        <m:sSubPr>
                          <m:ctrlPr>
                            <a:rPr lang="en-US" b="1" i="1" smtClean="0">
                              <a:solidFill>
                                <a:srgbClr val="0000FF"/>
                              </a:solidFill>
                              <a:latin typeface="Cambria Math" panose="02040503050406030204" pitchFamily="18" charset="0"/>
                            </a:rPr>
                          </m:ctrlPr>
                        </m:sSubPr>
                        <m:e>
                          <m:r>
                            <a:rPr lang="en-US" b="1" i="1" smtClean="0">
                              <a:solidFill>
                                <a:srgbClr val="0000FF"/>
                              </a:solidFill>
                              <a:latin typeface="Cambria Math" panose="02040503050406030204" pitchFamily="18" charset="0"/>
                            </a:rPr>
                            <m:t>𝒗</m:t>
                          </m:r>
                        </m:e>
                        <m:sub>
                          <m:r>
                            <a:rPr lang="en-US" b="1" i="1" smtClean="0">
                              <a:solidFill>
                                <a:srgbClr val="0000FF"/>
                              </a:solidFill>
                              <a:latin typeface="Cambria Math" panose="02040503050406030204" pitchFamily="18" charset="0"/>
                            </a:rPr>
                            <m:t>𝑫</m:t>
                          </m:r>
                          <m:r>
                            <a:rPr lang="en-US" b="1" i="1" smtClean="0">
                              <a:solidFill>
                                <a:srgbClr val="0000FF"/>
                              </a:solidFill>
                              <a:latin typeface="Cambria Math" panose="02040503050406030204" pitchFamily="18" charset="0"/>
                            </a:rPr>
                            <m:t>𝟏</m:t>
                          </m:r>
                        </m:sub>
                      </m:sSub>
                      <m:r>
                        <a:rPr lang="en-US" b="1" i="1">
                          <a:latin typeface="Cambria Math" panose="02040503050406030204" pitchFamily="18" charset="0"/>
                        </a:rPr>
                        <m:t>−</m:t>
                      </m:r>
                    </m:oMath>
                  </m:oMathPara>
                </a14:m>
                <a:endParaRPr lang="en-US" b="1" dirty="0"/>
              </a:p>
            </p:txBody>
          </p:sp>
        </mc:Choice>
        <mc:Fallback xmlns="">
          <p:sp>
            <p:nvSpPr>
              <p:cNvPr id="2" name="TextBox 1">
                <a:extLst>
                  <a:ext uri="{FF2B5EF4-FFF2-40B4-BE49-F238E27FC236}">
                    <a16:creationId xmlns:a16="http://schemas.microsoft.com/office/drawing/2014/main" id="{20AB088E-77E8-55E3-2857-40B147523D60}"/>
                  </a:ext>
                </a:extLst>
              </p:cNvPr>
              <p:cNvSpPr txBox="1">
                <a:spLocks noRot="1" noChangeAspect="1" noMove="1" noResize="1" noEditPoints="1" noAdjustHandles="1" noChangeArrowheads="1" noChangeShapeType="1" noTextEdit="1"/>
              </p:cNvSpPr>
              <p:nvPr/>
            </p:nvSpPr>
            <p:spPr>
              <a:xfrm>
                <a:off x="6848591" y="4358018"/>
                <a:ext cx="1164037" cy="369332"/>
              </a:xfrm>
              <a:prstGeom prst="rect">
                <a:avLst/>
              </a:prstGeom>
              <a:blipFill>
                <a:blip r:embed="rId8"/>
                <a:stretch>
                  <a:fillRect/>
                </a:stretch>
              </a:blipFill>
            </p:spPr>
            <p:txBody>
              <a:bodyPr/>
              <a:lstStyle/>
              <a:p>
                <a:r>
                  <a:rPr lang="en-US">
                    <a:noFill/>
                  </a:rPr>
                  <a:t> </a:t>
                </a:r>
              </a:p>
            </p:txBody>
          </p:sp>
        </mc:Fallback>
      </mc:AlternateContent>
      <p:sp>
        <p:nvSpPr>
          <p:cNvPr id="3" name="Rectangle: Rounded Corners 2">
            <a:extLst>
              <a:ext uri="{FF2B5EF4-FFF2-40B4-BE49-F238E27FC236}">
                <a16:creationId xmlns:a16="http://schemas.microsoft.com/office/drawing/2014/main" id="{F795D5D6-78B2-F52C-DDD5-4675ADCD5222}"/>
              </a:ext>
            </a:extLst>
          </p:cNvPr>
          <p:cNvSpPr/>
          <p:nvPr/>
        </p:nvSpPr>
        <p:spPr>
          <a:xfrm>
            <a:off x="4400312" y="4928095"/>
            <a:ext cx="1052318" cy="433164"/>
          </a:xfrm>
          <a:custGeom>
            <a:avLst/>
            <a:gdLst>
              <a:gd name="connsiteX0" fmla="*/ 0 w 1052318"/>
              <a:gd name="connsiteY0" fmla="*/ 72195 h 433164"/>
              <a:gd name="connsiteX1" fmla="*/ 72195 w 1052318"/>
              <a:gd name="connsiteY1" fmla="*/ 0 h 433164"/>
              <a:gd name="connsiteX2" fmla="*/ 508000 w 1052318"/>
              <a:gd name="connsiteY2" fmla="*/ 0 h 433164"/>
              <a:gd name="connsiteX3" fmla="*/ 980123 w 1052318"/>
              <a:gd name="connsiteY3" fmla="*/ 0 h 433164"/>
              <a:gd name="connsiteX4" fmla="*/ 1052318 w 1052318"/>
              <a:gd name="connsiteY4" fmla="*/ 72195 h 433164"/>
              <a:gd name="connsiteX5" fmla="*/ 1052318 w 1052318"/>
              <a:gd name="connsiteY5" fmla="*/ 360969 h 433164"/>
              <a:gd name="connsiteX6" fmla="*/ 980123 w 1052318"/>
              <a:gd name="connsiteY6" fmla="*/ 433164 h 433164"/>
              <a:gd name="connsiteX7" fmla="*/ 508000 w 1052318"/>
              <a:gd name="connsiteY7" fmla="*/ 433164 h 433164"/>
              <a:gd name="connsiteX8" fmla="*/ 72195 w 1052318"/>
              <a:gd name="connsiteY8" fmla="*/ 433164 h 433164"/>
              <a:gd name="connsiteX9" fmla="*/ 0 w 1052318"/>
              <a:gd name="connsiteY9" fmla="*/ 360969 h 433164"/>
              <a:gd name="connsiteX10" fmla="*/ 0 w 1052318"/>
              <a:gd name="connsiteY10" fmla="*/ 72195 h 433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52318" h="433164" extrusionOk="0">
                <a:moveTo>
                  <a:pt x="0" y="72195"/>
                </a:moveTo>
                <a:cubicBezTo>
                  <a:pt x="9058" y="33399"/>
                  <a:pt x="29574" y="-3699"/>
                  <a:pt x="72195" y="0"/>
                </a:cubicBezTo>
                <a:cubicBezTo>
                  <a:pt x="278546" y="-24270"/>
                  <a:pt x="384212" y="18144"/>
                  <a:pt x="508000" y="0"/>
                </a:cubicBezTo>
                <a:cubicBezTo>
                  <a:pt x="631788" y="-18144"/>
                  <a:pt x="823815" y="28466"/>
                  <a:pt x="980123" y="0"/>
                </a:cubicBezTo>
                <a:cubicBezTo>
                  <a:pt x="1018904" y="4881"/>
                  <a:pt x="1046892" y="33228"/>
                  <a:pt x="1052318" y="72195"/>
                </a:cubicBezTo>
                <a:cubicBezTo>
                  <a:pt x="1071664" y="201962"/>
                  <a:pt x="1021384" y="268764"/>
                  <a:pt x="1052318" y="360969"/>
                </a:cubicBezTo>
                <a:cubicBezTo>
                  <a:pt x="1061548" y="406784"/>
                  <a:pt x="1021872" y="430945"/>
                  <a:pt x="980123" y="433164"/>
                </a:cubicBezTo>
                <a:cubicBezTo>
                  <a:pt x="874258" y="456416"/>
                  <a:pt x="709772" y="402942"/>
                  <a:pt x="508000" y="433164"/>
                </a:cubicBezTo>
                <a:cubicBezTo>
                  <a:pt x="306228" y="463386"/>
                  <a:pt x="196379" y="398247"/>
                  <a:pt x="72195" y="433164"/>
                </a:cubicBezTo>
                <a:cubicBezTo>
                  <a:pt x="32050" y="429884"/>
                  <a:pt x="0" y="398754"/>
                  <a:pt x="0" y="360969"/>
                </a:cubicBezTo>
                <a:cubicBezTo>
                  <a:pt x="-4670" y="249496"/>
                  <a:pt x="1811" y="211845"/>
                  <a:pt x="0" y="72195"/>
                </a:cubicBezTo>
                <a:close/>
              </a:path>
            </a:pathLst>
          </a:custGeom>
          <a:noFill/>
          <a:ln w="38100">
            <a:solidFill>
              <a:srgbClr val="00B050"/>
            </a:solidFill>
            <a:extLst>
              <a:ext uri="{C807C97D-BFC1-408E-A445-0C87EB9F89A2}">
                <ask:lineSketchStyleProps xmlns:ask="http://schemas.microsoft.com/office/drawing/2018/sketchyshapes" sd="2214188587">
                  <a:prstGeom prst="round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442457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3" grpId="0" animBg="1"/>
      <p:bldP spid="3"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278A0F-EDE8-0406-20AB-F725A9698E30}"/>
              </a:ext>
            </a:extLst>
          </p:cNvPr>
          <p:cNvSpPr>
            <a:spLocks noGrp="1"/>
          </p:cNvSpPr>
          <p:nvPr>
            <p:ph type="title"/>
          </p:nvPr>
        </p:nvSpPr>
        <p:spPr/>
        <p:txBody>
          <a:bodyPr/>
          <a:lstStyle/>
          <a:p>
            <a:r>
              <a:rPr lang="en-US" dirty="0"/>
              <a:t>Solving Circuits with diodes (10)</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E7FA3D0-8ABD-78BE-A0CD-19369BC3371C}"/>
                  </a:ext>
                </a:extLst>
              </p:cNvPr>
              <p:cNvSpPr txBox="1"/>
              <p:nvPr/>
            </p:nvSpPr>
            <p:spPr>
              <a:xfrm>
                <a:off x="838200" y="4827824"/>
                <a:ext cx="10515599" cy="860172"/>
              </a:xfrm>
              <a:prstGeom prst="rect">
                <a:avLst/>
              </a:prstGeom>
              <a:noFill/>
            </p:spPr>
            <p:txBody>
              <a:bodyPr wrap="square" rtlCol="0">
                <a:spAutoFit/>
              </a:bodyPr>
              <a:lstStyle/>
              <a:p>
                <a:r>
                  <a:rPr lang="en-US" sz="2400" dirty="0"/>
                  <a:t>Example 10: Analyze the circuit to find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𝐼</m:t>
                        </m:r>
                      </m:e>
                      <m:sub>
                        <m:r>
                          <a:rPr lang="en-US" sz="2400" b="0" i="1" smtClean="0">
                            <a:latin typeface="Cambria Math" panose="02040503050406030204" pitchFamily="18" charset="0"/>
                          </a:rPr>
                          <m:t>𝐷</m:t>
                        </m:r>
                        <m:r>
                          <a:rPr lang="en-US" sz="2400" b="0" i="1" smtClean="0">
                            <a:latin typeface="Cambria Math" panose="02040503050406030204" pitchFamily="18" charset="0"/>
                          </a:rPr>
                          <m:t>1</m:t>
                        </m:r>
                      </m:sub>
                    </m:sSub>
                    <m:r>
                      <a:rPr lang="en-US" sz="2400" b="0" i="1" smtClean="0">
                        <a:latin typeface="Cambria Math" panose="02040503050406030204" pitchFamily="18" charset="0"/>
                      </a:rPr>
                      <m:t>, </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𝐼</m:t>
                        </m:r>
                      </m:e>
                      <m:sub>
                        <m:r>
                          <a:rPr lang="en-US" sz="2400" b="0" i="1" smtClean="0">
                            <a:latin typeface="Cambria Math" panose="02040503050406030204" pitchFamily="18" charset="0"/>
                          </a:rPr>
                          <m:t>𝐷</m:t>
                        </m:r>
                        <m:r>
                          <a:rPr lang="en-US" sz="2400" b="0" i="1" smtClean="0">
                            <a:latin typeface="Cambria Math" panose="02040503050406030204" pitchFamily="18" charset="0"/>
                          </a:rPr>
                          <m:t>2</m:t>
                        </m:r>
                      </m:sub>
                    </m:sSub>
                    <m:r>
                      <a:rPr lang="en-US" sz="2400" b="0" i="1" smtClean="0">
                        <a:latin typeface="Cambria Math" panose="02040503050406030204" pitchFamily="18" charset="0"/>
                      </a:rPr>
                      <m:t>, </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𝑣</m:t>
                        </m:r>
                      </m:e>
                      <m:sub>
                        <m:r>
                          <a:rPr lang="en-US" sz="2400" b="0" i="1" smtClean="0">
                            <a:latin typeface="Cambria Math" panose="02040503050406030204" pitchFamily="18" charset="0"/>
                          </a:rPr>
                          <m:t>𝑥</m:t>
                        </m:r>
                      </m:sub>
                    </m:sSub>
                  </m:oMath>
                </a14:m>
                <a:r>
                  <a:rPr lang="en-US" sz="2400" dirty="0"/>
                  <a:t> and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𝑣</m:t>
                        </m:r>
                      </m:e>
                      <m:sub>
                        <m:r>
                          <a:rPr lang="en-US" sz="2400" b="0" i="1" smtClean="0">
                            <a:latin typeface="Cambria Math" panose="02040503050406030204" pitchFamily="18" charset="0"/>
                          </a:rPr>
                          <m:t>𝑦</m:t>
                        </m:r>
                      </m:sub>
                    </m:sSub>
                  </m:oMath>
                </a14:m>
                <a:r>
                  <a:rPr lang="en-US" sz="2400" dirty="0"/>
                  <a:t>. Consider </a:t>
                </a:r>
                <a14:m>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𝑽</m:t>
                        </m:r>
                      </m:e>
                      <m:sub>
                        <m:r>
                          <a:rPr lang="en-US" sz="2400" b="1" i="1" smtClean="0">
                            <a:latin typeface="Cambria Math" panose="02040503050406030204" pitchFamily="18" charset="0"/>
                          </a:rPr>
                          <m:t>𝑫𝑶</m:t>
                        </m:r>
                      </m:sub>
                    </m:sSub>
                    <m:r>
                      <a:rPr lang="en-US" sz="2400" b="1" i="1" smtClean="0">
                        <a:latin typeface="Cambria Math" panose="02040503050406030204" pitchFamily="18" charset="0"/>
                      </a:rPr>
                      <m:t>=</m:t>
                    </m:r>
                    <m:r>
                      <a:rPr lang="en-US" sz="2400" b="1" i="1" smtClean="0">
                        <a:latin typeface="Cambria Math" panose="02040503050406030204" pitchFamily="18" charset="0"/>
                      </a:rPr>
                      <m:t>𝟏</m:t>
                    </m:r>
                    <m:r>
                      <a:rPr lang="en-US" sz="2400" b="1" i="1" smtClean="0">
                        <a:latin typeface="Cambria Math" panose="02040503050406030204" pitchFamily="18" charset="0"/>
                      </a:rPr>
                      <m:t> </m:t>
                    </m:r>
                    <m:r>
                      <a:rPr lang="en-US" sz="2400" b="1" i="0" smtClean="0">
                        <a:latin typeface="Cambria Math" panose="02040503050406030204" pitchFamily="18" charset="0"/>
                      </a:rPr>
                      <m:t>𝐕</m:t>
                    </m:r>
                  </m:oMath>
                </a14:m>
                <a:r>
                  <a:rPr lang="en-US" sz="2400" b="1" dirty="0"/>
                  <a:t>. [Validate Assumptions]. </a:t>
                </a:r>
                <a:r>
                  <a:rPr lang="en-US" sz="2400" dirty="0"/>
                  <a:t>Are the diodes consuming power or delivering power?</a:t>
                </a:r>
              </a:p>
            </p:txBody>
          </p:sp>
        </mc:Choice>
        <mc:Fallback xmlns="">
          <p:sp>
            <p:nvSpPr>
              <p:cNvPr id="7" name="TextBox 6">
                <a:extLst>
                  <a:ext uri="{FF2B5EF4-FFF2-40B4-BE49-F238E27FC236}">
                    <a16:creationId xmlns:a16="http://schemas.microsoft.com/office/drawing/2014/main" id="{3E7FA3D0-8ABD-78BE-A0CD-19369BC3371C}"/>
                  </a:ext>
                </a:extLst>
              </p:cNvPr>
              <p:cNvSpPr txBox="1">
                <a:spLocks noRot="1" noChangeAspect="1" noMove="1" noResize="1" noEditPoints="1" noAdjustHandles="1" noChangeArrowheads="1" noChangeShapeType="1" noTextEdit="1"/>
              </p:cNvSpPr>
              <p:nvPr/>
            </p:nvSpPr>
            <p:spPr>
              <a:xfrm>
                <a:off x="838200" y="4827824"/>
                <a:ext cx="10515599" cy="860172"/>
              </a:xfrm>
              <a:prstGeom prst="rect">
                <a:avLst/>
              </a:prstGeom>
              <a:blipFill>
                <a:blip r:embed="rId2"/>
                <a:stretch>
                  <a:fillRect l="-928" t="-4965" b="-15603"/>
                </a:stretch>
              </a:blipFill>
            </p:spPr>
            <p:txBody>
              <a:bodyPr/>
              <a:lstStyle/>
              <a:p>
                <a:r>
                  <a:rPr lang="en-US">
                    <a:noFill/>
                  </a:rPr>
                  <a:t> </a:t>
                </a:r>
              </a:p>
            </p:txBody>
          </p:sp>
        </mc:Fallback>
      </mc:AlternateContent>
      <p:pic>
        <p:nvPicPr>
          <p:cNvPr id="7170" name="Picture 2">
            <a:extLst>
              <a:ext uri="{FF2B5EF4-FFF2-40B4-BE49-F238E27FC236}">
                <a16:creationId xmlns:a16="http://schemas.microsoft.com/office/drawing/2014/main" id="{6E4A6A97-D36A-2193-95F3-9E62C66692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9944" y="1118619"/>
            <a:ext cx="6531427" cy="37092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768429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6E2D37-0828-9122-3455-1D6DDE21377B}"/>
            </a:ext>
          </a:extLst>
        </p:cNvPr>
        <p:cNvGrpSpPr/>
        <p:nvPr/>
      </p:nvGrpSpPr>
      <p:grpSpPr>
        <a:xfrm>
          <a:off x="0" y="0"/>
          <a:ext cx="0" cy="0"/>
          <a:chOff x="0" y="0"/>
          <a:chExt cx="0" cy="0"/>
        </a:xfrm>
      </p:grpSpPr>
      <p:pic>
        <p:nvPicPr>
          <p:cNvPr id="2" name="Picture 2">
            <a:extLst>
              <a:ext uri="{FF2B5EF4-FFF2-40B4-BE49-F238E27FC236}">
                <a16:creationId xmlns:a16="http://schemas.microsoft.com/office/drawing/2014/main" id="{6748CDC6-85BD-DE9C-4F46-C17696F7DA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72498" y="2108367"/>
            <a:ext cx="4489117" cy="2549375"/>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a:extLst>
              <a:ext uri="{FF2B5EF4-FFF2-40B4-BE49-F238E27FC236}">
                <a16:creationId xmlns:a16="http://schemas.microsoft.com/office/drawing/2014/main" id="{82F0399F-95A8-D2B1-20DD-7A093F41529F}"/>
              </a:ext>
            </a:extLst>
          </p:cNvPr>
          <p:cNvSpPr>
            <a:spLocks noGrp="1"/>
          </p:cNvSpPr>
          <p:nvPr>
            <p:ph type="title"/>
          </p:nvPr>
        </p:nvSpPr>
        <p:spPr>
          <a:xfrm>
            <a:off x="838200" y="365125"/>
            <a:ext cx="10515600" cy="1325563"/>
          </a:xfrm>
        </p:spPr>
        <p:txBody>
          <a:bodyPr/>
          <a:lstStyle/>
          <a:p>
            <a:r>
              <a:rPr lang="en-US" dirty="0"/>
              <a:t>Solving Circuits with diodes (11)</a:t>
            </a:r>
          </a:p>
        </p:txBody>
      </p:sp>
      <p:sp>
        <p:nvSpPr>
          <p:cNvPr id="11" name="Arrow: Right 10">
            <a:extLst>
              <a:ext uri="{FF2B5EF4-FFF2-40B4-BE49-F238E27FC236}">
                <a16:creationId xmlns:a16="http://schemas.microsoft.com/office/drawing/2014/main" id="{B6829121-CA20-F746-E719-B9089534E3E8}"/>
              </a:ext>
            </a:extLst>
          </p:cNvPr>
          <p:cNvSpPr/>
          <p:nvPr/>
        </p:nvSpPr>
        <p:spPr>
          <a:xfrm rot="5400000">
            <a:off x="9939465" y="3838939"/>
            <a:ext cx="711223" cy="336784"/>
          </a:xfrm>
          <a:prstGeom prst="rightArrow">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952DD4BE-E2E7-C6E8-DF74-0F04F100756A}"/>
                  </a:ext>
                </a:extLst>
              </p:cNvPr>
              <p:cNvSpPr txBox="1"/>
              <p:nvPr/>
            </p:nvSpPr>
            <p:spPr>
              <a:xfrm>
                <a:off x="865517" y="2108014"/>
                <a:ext cx="6565093" cy="4355295"/>
              </a:xfrm>
              <a:prstGeom prst="rect">
                <a:avLst/>
              </a:prstGeom>
              <a:noFill/>
            </p:spPr>
            <p:txBody>
              <a:bodyPr wrap="square">
                <a:spAutoFit/>
              </a:bodyPr>
              <a:lstStyle/>
              <a:p>
                <a:pPr marL="25400">
                  <a:spcBef>
                    <a:spcPts val="145"/>
                  </a:spcBef>
                  <a:tabLst>
                    <a:tab pos="711200" algn="l"/>
                  </a:tabLst>
                </a:pPr>
                <a:r>
                  <a:rPr lang="en-US" sz="2000" b="1" spc="-5" dirty="0">
                    <a:solidFill>
                      <a:srgbClr val="FF0000"/>
                    </a:solidFill>
                    <a:cs typeface="Calibri"/>
                  </a:rPr>
                  <a:t>Assume</a:t>
                </a:r>
                <a:r>
                  <a:rPr lang="en-US" sz="2000" spc="-5" dirty="0">
                    <a:solidFill>
                      <a:srgbClr val="FF0000"/>
                    </a:solidFill>
                    <a:cs typeface="Calibri"/>
                  </a:rPr>
                  <a:t>:</a:t>
                </a:r>
                <a:endParaRPr lang="en-US" sz="2000" spc="-15" dirty="0">
                  <a:cs typeface="Calibri"/>
                </a:endParaRPr>
              </a:p>
              <a:p>
                <a:pPr marL="482600" lvl="1">
                  <a:spcBef>
                    <a:spcPts val="145"/>
                  </a:spcBef>
                  <a:tabLst>
                    <a:tab pos="711200" algn="l"/>
                  </a:tabLst>
                </a:pPr>
                <a:r>
                  <a:rPr lang="en-US" sz="1600" b="1" i="0" spc="-15" dirty="0">
                    <a:cs typeface="Calibri"/>
                  </a:rPr>
                  <a:t>D1, D2</a:t>
                </a:r>
                <a:r>
                  <a:rPr lang="en-US" sz="1600" b="1" spc="-15" dirty="0">
                    <a:cs typeface="Calibri"/>
                  </a:rPr>
                  <a:t> </a:t>
                </a:r>
                <a:r>
                  <a:rPr lang="en-US" sz="1600" spc="-15" dirty="0">
                    <a:cs typeface="Calibri"/>
                  </a:rPr>
                  <a:t>are in </a:t>
                </a:r>
                <a:r>
                  <a:rPr lang="en-US" sz="1600" b="1" spc="-15" dirty="0">
                    <a:cs typeface="Calibri"/>
                  </a:rPr>
                  <a:t>FB:</a:t>
                </a:r>
                <a:r>
                  <a:rPr lang="en-US" sz="1600" spc="-15" dirty="0">
                    <a:cs typeface="Calibri"/>
                  </a:rPr>
                  <a:t>  A </a:t>
                </a:r>
                <a:r>
                  <a:rPr lang="en-US" sz="1600" b="1" spc="-15" dirty="0">
                    <a:cs typeface="Calibri"/>
                  </a:rPr>
                  <a:t>constant voltage source of </a:t>
                </a:r>
                <a14:m>
                  <m:oMath xmlns:m="http://schemas.openxmlformats.org/officeDocument/2006/math">
                    <m:sSub>
                      <m:sSubPr>
                        <m:ctrlPr>
                          <a:rPr lang="en-US" sz="1600" b="1" i="1" spc="-15">
                            <a:solidFill>
                              <a:srgbClr val="0000FF"/>
                            </a:solidFill>
                            <a:latin typeface="Cambria Math" panose="02040503050406030204" pitchFamily="18" charset="0"/>
                            <a:cs typeface="Calibri"/>
                          </a:rPr>
                        </m:ctrlPr>
                      </m:sSubPr>
                      <m:e>
                        <m:r>
                          <a:rPr lang="en-US" sz="1600" b="1" i="1" spc="-15">
                            <a:solidFill>
                              <a:srgbClr val="0000FF"/>
                            </a:solidFill>
                            <a:latin typeface="Cambria Math" panose="02040503050406030204" pitchFamily="18" charset="0"/>
                            <a:cs typeface="Calibri"/>
                          </a:rPr>
                          <m:t>𝑽</m:t>
                        </m:r>
                      </m:e>
                      <m:sub>
                        <m:r>
                          <a:rPr lang="en-US" sz="1600" b="1" i="1" spc="-15">
                            <a:solidFill>
                              <a:srgbClr val="0000FF"/>
                            </a:solidFill>
                            <a:latin typeface="Cambria Math" panose="02040503050406030204" pitchFamily="18" charset="0"/>
                            <a:cs typeface="Calibri"/>
                          </a:rPr>
                          <m:t>𝑫𝑶</m:t>
                        </m:r>
                      </m:sub>
                    </m:sSub>
                  </m:oMath>
                </a14:m>
                <a:r>
                  <a:rPr lang="en-US" sz="1600" spc="-15" dirty="0">
                    <a:solidFill>
                      <a:srgbClr val="0000FF"/>
                    </a:solidFill>
                    <a:cs typeface="Calibri"/>
                  </a:rPr>
                  <a:t> </a:t>
                </a:r>
                <a:r>
                  <a:rPr lang="en-US" sz="1600" spc="-15" dirty="0">
                    <a:cs typeface="Calibri"/>
                  </a:rPr>
                  <a:t>voltage,</a:t>
                </a:r>
              </a:p>
              <a:p>
                <a:pPr marL="482600" lvl="1">
                  <a:spcBef>
                    <a:spcPts val="145"/>
                  </a:spcBef>
                  <a:tabLst>
                    <a:tab pos="711200" algn="l"/>
                  </a:tabLst>
                </a:pPr>
                <a:r>
                  <a:rPr lang="en-US" sz="1600" spc="-15" dirty="0">
                    <a:cs typeface="Calibri"/>
                  </a:rPr>
                  <a:t>		</a:t>
                </a:r>
                <a14:m>
                  <m:oMath xmlns:m="http://schemas.openxmlformats.org/officeDocument/2006/math">
                    <m:sSub>
                      <m:sSubPr>
                        <m:ctrlPr>
                          <a:rPr lang="en-US" sz="1600" b="1" i="1" spc="-15" smtClean="0">
                            <a:solidFill>
                              <a:srgbClr val="0000FF"/>
                            </a:solidFill>
                            <a:latin typeface="Cambria Math" panose="02040503050406030204" pitchFamily="18" charset="0"/>
                            <a:cs typeface="Calibri"/>
                          </a:rPr>
                        </m:ctrlPr>
                      </m:sSubPr>
                      <m:e>
                        <m:r>
                          <a:rPr lang="en-US" sz="1600" b="1" i="1" spc="-15" smtClean="0">
                            <a:solidFill>
                              <a:srgbClr val="0000FF"/>
                            </a:solidFill>
                            <a:latin typeface="Cambria Math" panose="02040503050406030204" pitchFamily="18" charset="0"/>
                            <a:cs typeface="Calibri"/>
                          </a:rPr>
                          <m:t>𝒗</m:t>
                        </m:r>
                      </m:e>
                      <m:sub>
                        <m:r>
                          <a:rPr lang="en-US" sz="1600" b="1" i="1" spc="-15" smtClean="0">
                            <a:solidFill>
                              <a:srgbClr val="0000FF"/>
                            </a:solidFill>
                            <a:latin typeface="Cambria Math" panose="02040503050406030204" pitchFamily="18" charset="0"/>
                            <a:cs typeface="Calibri"/>
                          </a:rPr>
                          <m:t>𝑫</m:t>
                        </m:r>
                        <m:r>
                          <a:rPr lang="en-US" sz="1600" b="1" i="1" spc="-15" smtClean="0">
                            <a:solidFill>
                              <a:srgbClr val="0000FF"/>
                            </a:solidFill>
                            <a:latin typeface="Cambria Math" panose="02040503050406030204" pitchFamily="18" charset="0"/>
                            <a:cs typeface="Calibri"/>
                          </a:rPr>
                          <m:t>𝟏</m:t>
                        </m:r>
                      </m:sub>
                    </m:sSub>
                    <m:r>
                      <a:rPr lang="en-US" sz="1600" i="1" spc="-15">
                        <a:solidFill>
                          <a:srgbClr val="0000FF"/>
                        </a:solidFill>
                        <a:latin typeface="Cambria Math" panose="02040503050406030204" pitchFamily="18" charset="0"/>
                        <a:cs typeface="Calibri"/>
                      </a:rPr>
                      <m:t>=</m:t>
                    </m:r>
                    <m:r>
                      <a:rPr lang="en-US" sz="1600" i="1" spc="-15" smtClean="0">
                        <a:solidFill>
                          <a:srgbClr val="0000FF"/>
                        </a:solidFill>
                        <a:latin typeface="Cambria Math" panose="02040503050406030204" pitchFamily="18" charset="0"/>
                        <a:cs typeface="Calibri"/>
                      </a:rPr>
                      <m:t>1</m:t>
                    </m:r>
                    <m:r>
                      <a:rPr lang="en-US" sz="1600" i="1" spc="-15">
                        <a:latin typeface="Cambria Math" panose="02040503050406030204" pitchFamily="18" charset="0"/>
                        <a:cs typeface="Calibri"/>
                      </a:rPr>
                      <m:t> </m:t>
                    </m:r>
                    <m:r>
                      <a:rPr lang="en-US" sz="1600" b="1" spc="-15">
                        <a:solidFill>
                          <a:srgbClr val="0000FF"/>
                        </a:solidFill>
                        <a:latin typeface="Cambria Math" panose="02040503050406030204" pitchFamily="18" charset="0"/>
                        <a:cs typeface="Calibri"/>
                      </a:rPr>
                      <m:t>𝐕</m:t>
                    </m:r>
                  </m:oMath>
                </a14:m>
                <a:r>
                  <a:rPr lang="en-US" sz="1600" spc="-15" dirty="0">
                    <a:latin typeface="Cambria Math" panose="02040503050406030204" pitchFamily="18" charset="0"/>
                    <a:cs typeface="Calibri"/>
                  </a:rPr>
                  <a:t>, 	</a:t>
                </a:r>
                <a:r>
                  <a:rPr lang="en-US" sz="1600" dirty="0">
                    <a:cs typeface="Calibri"/>
                  </a:rPr>
                  <a:t>||	</a:t>
                </a:r>
                <a:r>
                  <a:rPr lang="en-US" sz="1600" spc="-15" dirty="0">
                    <a:latin typeface="Cambria Math" panose="02040503050406030204" pitchFamily="18" charset="0"/>
                    <a:cs typeface="Calibri"/>
                  </a:rPr>
                  <a:t> </a:t>
                </a:r>
                <a14:m>
                  <m:oMath xmlns:m="http://schemas.openxmlformats.org/officeDocument/2006/math">
                    <m:sSub>
                      <m:sSubPr>
                        <m:ctrlPr>
                          <a:rPr lang="en-US" sz="1600" b="1" i="1" spc="-15">
                            <a:solidFill>
                              <a:srgbClr val="0000FF"/>
                            </a:solidFill>
                            <a:latin typeface="Cambria Math" panose="02040503050406030204" pitchFamily="18" charset="0"/>
                            <a:cs typeface="Calibri"/>
                          </a:rPr>
                        </m:ctrlPr>
                      </m:sSubPr>
                      <m:e>
                        <m:r>
                          <a:rPr lang="en-US" sz="1600" b="1" i="1" spc="-15">
                            <a:solidFill>
                              <a:srgbClr val="0000FF"/>
                            </a:solidFill>
                            <a:latin typeface="Cambria Math" panose="02040503050406030204" pitchFamily="18" charset="0"/>
                            <a:cs typeface="Calibri"/>
                          </a:rPr>
                          <m:t>𝒗</m:t>
                        </m:r>
                      </m:e>
                      <m:sub>
                        <m:r>
                          <a:rPr lang="en-US" sz="1600" b="1" i="1" spc="-15">
                            <a:solidFill>
                              <a:srgbClr val="0000FF"/>
                            </a:solidFill>
                            <a:latin typeface="Cambria Math" panose="02040503050406030204" pitchFamily="18" charset="0"/>
                            <a:cs typeface="Calibri"/>
                          </a:rPr>
                          <m:t>𝑫</m:t>
                        </m:r>
                        <m:r>
                          <a:rPr lang="en-US" sz="1600" b="1" i="1" spc="-15">
                            <a:solidFill>
                              <a:srgbClr val="0000FF"/>
                            </a:solidFill>
                            <a:latin typeface="Cambria Math" panose="02040503050406030204" pitchFamily="18" charset="0"/>
                            <a:cs typeface="Calibri"/>
                          </a:rPr>
                          <m:t>𝟐</m:t>
                        </m:r>
                      </m:sub>
                    </m:sSub>
                    <m:r>
                      <a:rPr lang="en-US" sz="1600" b="1" i="1" spc="-15">
                        <a:solidFill>
                          <a:srgbClr val="0000FF"/>
                        </a:solidFill>
                        <a:latin typeface="Cambria Math" panose="02040503050406030204" pitchFamily="18" charset="0"/>
                        <a:cs typeface="Calibri"/>
                      </a:rPr>
                      <m:t>=</m:t>
                    </m:r>
                    <m:r>
                      <a:rPr lang="en-US" sz="1600" b="0" i="1" spc="-15" smtClean="0">
                        <a:solidFill>
                          <a:srgbClr val="0000FF"/>
                        </a:solidFill>
                        <a:latin typeface="Cambria Math" panose="02040503050406030204" pitchFamily="18" charset="0"/>
                        <a:cs typeface="Calibri"/>
                      </a:rPr>
                      <m:t>1</m:t>
                    </m:r>
                    <m:r>
                      <a:rPr lang="en-US" sz="1600" i="1" spc="-15">
                        <a:latin typeface="Cambria Math" panose="02040503050406030204" pitchFamily="18" charset="0"/>
                        <a:cs typeface="Calibri"/>
                      </a:rPr>
                      <m:t> </m:t>
                    </m:r>
                    <m:r>
                      <a:rPr lang="en-US" sz="1600" b="1" spc="-15">
                        <a:solidFill>
                          <a:srgbClr val="0000FF"/>
                        </a:solidFill>
                        <a:latin typeface="Cambria Math" panose="02040503050406030204" pitchFamily="18" charset="0"/>
                        <a:cs typeface="Calibri"/>
                      </a:rPr>
                      <m:t>𝐕</m:t>
                    </m:r>
                  </m:oMath>
                </a14:m>
                <a:endParaRPr lang="en-US" sz="1600" spc="-15" dirty="0">
                  <a:latin typeface="Cambria Math" panose="02040503050406030204" pitchFamily="18" charset="0"/>
                  <a:cs typeface="Calibri"/>
                </a:endParaRPr>
              </a:p>
              <a:p>
                <a:pPr marL="482600" lvl="1">
                  <a:spcBef>
                    <a:spcPts val="145"/>
                  </a:spcBef>
                  <a:tabLst>
                    <a:tab pos="711200" algn="l"/>
                  </a:tabLst>
                </a:pPr>
                <a:r>
                  <a:rPr lang="en-US" sz="1600" spc="-15" dirty="0">
                    <a:cs typeface="Calibri"/>
                  </a:rPr>
                  <a:t>		</a:t>
                </a:r>
                <a14:m>
                  <m:oMath xmlns:m="http://schemas.openxmlformats.org/officeDocument/2006/math">
                    <m:sSub>
                      <m:sSubPr>
                        <m:ctrlPr>
                          <a:rPr lang="en-US" sz="1600" b="1" i="1" spc="-15" smtClean="0">
                            <a:solidFill>
                              <a:srgbClr val="FF0000"/>
                            </a:solidFill>
                            <a:latin typeface="Cambria Math" panose="02040503050406030204" pitchFamily="18" charset="0"/>
                            <a:cs typeface="Calibri"/>
                          </a:rPr>
                        </m:ctrlPr>
                      </m:sSubPr>
                      <m:e>
                        <m:r>
                          <a:rPr lang="en-US" sz="1600" b="1" i="1" spc="-15" smtClean="0">
                            <a:solidFill>
                              <a:srgbClr val="FF0000"/>
                            </a:solidFill>
                            <a:latin typeface="Cambria Math" panose="02040503050406030204" pitchFamily="18" charset="0"/>
                            <a:cs typeface="Calibri"/>
                          </a:rPr>
                          <m:t>𝑰</m:t>
                        </m:r>
                      </m:e>
                      <m:sub>
                        <m:r>
                          <a:rPr lang="en-US" sz="1600" b="1" i="1" spc="-15" smtClean="0">
                            <a:solidFill>
                              <a:srgbClr val="FF0000"/>
                            </a:solidFill>
                            <a:latin typeface="Cambria Math" panose="02040503050406030204" pitchFamily="18" charset="0"/>
                            <a:cs typeface="Calibri"/>
                          </a:rPr>
                          <m:t>𝑫</m:t>
                        </m:r>
                        <m:r>
                          <a:rPr lang="en-US" sz="1600" b="1" i="1" spc="-15" smtClean="0">
                            <a:solidFill>
                              <a:srgbClr val="FF0000"/>
                            </a:solidFill>
                            <a:latin typeface="Cambria Math" panose="02040503050406030204" pitchFamily="18" charset="0"/>
                            <a:cs typeface="Calibri"/>
                          </a:rPr>
                          <m:t>𝟏</m:t>
                        </m:r>
                      </m:sub>
                    </m:sSub>
                    <m:r>
                      <a:rPr lang="en-US" sz="1600" b="0" i="1" spc="-15" smtClean="0">
                        <a:solidFill>
                          <a:srgbClr val="FF0000"/>
                        </a:solidFill>
                        <a:latin typeface="Cambria Math" panose="02040503050406030204" pitchFamily="18" charset="0"/>
                        <a:cs typeface="Calibri"/>
                      </a:rPr>
                      <m:t>&gt;</m:t>
                    </m:r>
                    <m:r>
                      <a:rPr lang="en-US" sz="1600" b="0" i="1" spc="-15" smtClean="0">
                        <a:latin typeface="Cambria Math" panose="02040503050406030204" pitchFamily="18" charset="0"/>
                        <a:cs typeface="Calibri"/>
                      </a:rPr>
                      <m:t>0 </m:t>
                    </m:r>
                    <m:r>
                      <a:rPr lang="en-US" sz="1600" b="1" i="0" spc="-15" smtClean="0">
                        <a:latin typeface="Cambria Math" panose="02040503050406030204" pitchFamily="18" charset="0"/>
                        <a:cs typeface="Calibri"/>
                      </a:rPr>
                      <m:t>𝐦𝐀</m:t>
                    </m:r>
                  </m:oMath>
                </a14:m>
                <a:r>
                  <a:rPr lang="en-US" sz="1600" dirty="0">
                    <a:cs typeface="Calibri"/>
                  </a:rPr>
                  <a:t>, 	|| 	</a:t>
                </a:r>
                <a14:m>
                  <m:oMath xmlns:m="http://schemas.openxmlformats.org/officeDocument/2006/math">
                    <m:sSub>
                      <m:sSubPr>
                        <m:ctrlPr>
                          <a:rPr lang="en-US" sz="1600" b="1" i="1" spc="-15">
                            <a:solidFill>
                              <a:srgbClr val="FF0000"/>
                            </a:solidFill>
                            <a:latin typeface="Cambria Math" panose="02040503050406030204" pitchFamily="18" charset="0"/>
                            <a:cs typeface="Calibri"/>
                          </a:rPr>
                        </m:ctrlPr>
                      </m:sSubPr>
                      <m:e>
                        <m:r>
                          <a:rPr lang="en-US" sz="1600" b="1" i="1" spc="-15">
                            <a:solidFill>
                              <a:srgbClr val="FF0000"/>
                            </a:solidFill>
                            <a:latin typeface="Cambria Math" panose="02040503050406030204" pitchFamily="18" charset="0"/>
                            <a:cs typeface="Calibri"/>
                          </a:rPr>
                          <m:t>𝑰</m:t>
                        </m:r>
                      </m:e>
                      <m:sub>
                        <m:r>
                          <a:rPr lang="en-US" sz="1600" b="1" i="1" spc="-15">
                            <a:solidFill>
                              <a:srgbClr val="FF0000"/>
                            </a:solidFill>
                            <a:latin typeface="Cambria Math" panose="02040503050406030204" pitchFamily="18" charset="0"/>
                            <a:cs typeface="Calibri"/>
                          </a:rPr>
                          <m:t>𝑫</m:t>
                        </m:r>
                        <m:r>
                          <a:rPr lang="en-US" sz="1600" b="1" i="1" spc="-15" smtClean="0">
                            <a:solidFill>
                              <a:srgbClr val="FF0000"/>
                            </a:solidFill>
                            <a:latin typeface="Cambria Math" panose="02040503050406030204" pitchFamily="18" charset="0"/>
                            <a:cs typeface="Calibri"/>
                          </a:rPr>
                          <m:t>𝟐</m:t>
                        </m:r>
                      </m:sub>
                    </m:sSub>
                    <m:r>
                      <a:rPr lang="en-US" sz="1600" i="1" spc="-15">
                        <a:solidFill>
                          <a:srgbClr val="FF0000"/>
                        </a:solidFill>
                        <a:latin typeface="Cambria Math" panose="02040503050406030204" pitchFamily="18" charset="0"/>
                        <a:cs typeface="Calibri"/>
                      </a:rPr>
                      <m:t>&gt;</m:t>
                    </m:r>
                    <m:r>
                      <a:rPr lang="en-US" sz="1600" i="1" spc="-15">
                        <a:latin typeface="Cambria Math" panose="02040503050406030204" pitchFamily="18" charset="0"/>
                        <a:cs typeface="Calibri"/>
                      </a:rPr>
                      <m:t>0 </m:t>
                    </m:r>
                    <m:r>
                      <a:rPr lang="en-US" sz="1600" b="1" spc="-15">
                        <a:latin typeface="Cambria Math" panose="02040503050406030204" pitchFamily="18" charset="0"/>
                        <a:cs typeface="Calibri"/>
                      </a:rPr>
                      <m:t>𝐦𝐀</m:t>
                    </m:r>
                  </m:oMath>
                </a14:m>
                <a:endParaRPr lang="en-US" sz="1600" dirty="0">
                  <a:cs typeface="Calibri"/>
                </a:endParaRPr>
              </a:p>
              <a:p>
                <a:r>
                  <a:rPr lang="en-US" sz="2000" b="1" dirty="0">
                    <a:solidFill>
                      <a:srgbClr val="FF0000"/>
                    </a:solidFill>
                  </a:rPr>
                  <a:t>Solve:</a:t>
                </a:r>
                <a:r>
                  <a:rPr lang="en-US" sz="2000" dirty="0"/>
                  <a:t> 	</a:t>
                </a:r>
              </a:p>
              <a:p>
                <a:pPr>
                  <a:lnSpc>
                    <a:spcPct val="150000"/>
                  </a:lnSpc>
                </a:pPr>
                <a14:m>
                  <m:oMathPara xmlns:m="http://schemas.openxmlformats.org/officeDocument/2006/math">
                    <m:oMathParaPr>
                      <m:jc m:val="centerGroup"/>
                    </m:oMathParaPr>
                    <m:oMath xmlns:m="http://schemas.openxmlformats.org/officeDocument/2006/math">
                      <m:sSub>
                        <m:sSubPr>
                          <m:ctrlPr>
                            <a:rPr lang="en-US" sz="1600" b="1" i="1" dirty="0" smtClean="0">
                              <a:solidFill>
                                <a:srgbClr val="FF0000"/>
                              </a:solidFill>
                              <a:latin typeface="Cambria Math" panose="02040503050406030204" pitchFamily="18" charset="0"/>
                            </a:rPr>
                          </m:ctrlPr>
                        </m:sSubPr>
                        <m:e>
                          <m:r>
                            <a:rPr lang="en-US" sz="1600" b="1" i="1" dirty="0">
                              <a:solidFill>
                                <a:srgbClr val="FF0000"/>
                              </a:solidFill>
                              <a:latin typeface="Cambria Math" panose="02040503050406030204" pitchFamily="18" charset="0"/>
                            </a:rPr>
                            <m:t>𝒗</m:t>
                          </m:r>
                        </m:e>
                        <m:sub>
                          <m:r>
                            <a:rPr lang="en-US" sz="1600" b="1" i="1" dirty="0" smtClean="0">
                              <a:solidFill>
                                <a:srgbClr val="FF0000"/>
                              </a:solidFill>
                              <a:latin typeface="Cambria Math" panose="02040503050406030204" pitchFamily="18" charset="0"/>
                            </a:rPr>
                            <m:t>𝒙</m:t>
                          </m:r>
                        </m:sub>
                      </m:sSub>
                      <m:r>
                        <a:rPr lang="en-US" sz="1600" i="1" dirty="0">
                          <a:latin typeface="Cambria Math" panose="02040503050406030204" pitchFamily="18" charset="0"/>
                        </a:rPr>
                        <m:t>=</m:t>
                      </m:r>
                      <m:sSub>
                        <m:sSubPr>
                          <m:ctrlPr>
                            <a:rPr lang="en-US" sz="1600" b="1" i="1" spc="-15">
                              <a:solidFill>
                                <a:srgbClr val="0000FF"/>
                              </a:solidFill>
                              <a:latin typeface="Cambria Math" panose="02040503050406030204" pitchFamily="18" charset="0"/>
                              <a:cs typeface="Calibri"/>
                            </a:rPr>
                          </m:ctrlPr>
                        </m:sSubPr>
                        <m:e>
                          <m:r>
                            <a:rPr lang="en-US" sz="1600" b="1" i="1" spc="-15">
                              <a:solidFill>
                                <a:srgbClr val="0000FF"/>
                              </a:solidFill>
                              <a:latin typeface="Cambria Math" panose="02040503050406030204" pitchFamily="18" charset="0"/>
                              <a:cs typeface="Calibri"/>
                            </a:rPr>
                            <m:t>𝒗</m:t>
                          </m:r>
                        </m:e>
                        <m:sub>
                          <m:r>
                            <a:rPr lang="en-US" sz="1600" b="1" i="1" spc="-15">
                              <a:solidFill>
                                <a:srgbClr val="0000FF"/>
                              </a:solidFill>
                              <a:latin typeface="Cambria Math" panose="02040503050406030204" pitchFamily="18" charset="0"/>
                              <a:cs typeface="Calibri"/>
                            </a:rPr>
                            <m:t>𝑫</m:t>
                          </m:r>
                          <m:r>
                            <a:rPr lang="en-US" sz="1600" b="1" i="1" spc="-15">
                              <a:solidFill>
                                <a:srgbClr val="0000FF"/>
                              </a:solidFill>
                              <a:latin typeface="Cambria Math" panose="02040503050406030204" pitchFamily="18" charset="0"/>
                              <a:cs typeface="Calibri"/>
                            </a:rPr>
                            <m:t>𝟏</m:t>
                          </m:r>
                        </m:sub>
                      </m:sSub>
                      <m:r>
                        <a:rPr lang="en-US" sz="1600" i="1" dirty="0">
                          <a:latin typeface="Cambria Math" panose="02040503050406030204" pitchFamily="18" charset="0"/>
                        </a:rPr>
                        <m:t>=</m:t>
                      </m:r>
                      <m:r>
                        <a:rPr lang="en-US" sz="1600" b="0" i="1" dirty="0" smtClean="0">
                          <a:latin typeface="Cambria Math" panose="02040503050406030204" pitchFamily="18" charset="0"/>
                        </a:rPr>
                        <m:t>1</m:t>
                      </m:r>
                      <m:r>
                        <a:rPr lang="en-US" sz="1600" i="1" dirty="0">
                          <a:latin typeface="Cambria Math" panose="02040503050406030204" pitchFamily="18" charset="0"/>
                        </a:rPr>
                        <m:t> </m:t>
                      </m:r>
                      <m:r>
                        <a:rPr lang="en-US" sz="1600" b="1" i="1" dirty="0">
                          <a:latin typeface="Cambria Math" panose="02040503050406030204" pitchFamily="18" charset="0"/>
                        </a:rPr>
                        <m:t>𝐕</m:t>
                      </m:r>
                    </m:oMath>
                  </m:oMathPara>
                </a14:m>
                <a:endParaRPr lang="en-US" sz="1600" b="1" dirty="0"/>
              </a:p>
              <a:p>
                <a:pPr>
                  <a:lnSpc>
                    <a:spcPct val="150000"/>
                  </a:lnSpc>
                </a:pPr>
                <a14:m>
                  <m:oMathPara xmlns:m="http://schemas.openxmlformats.org/officeDocument/2006/math">
                    <m:oMathParaPr>
                      <m:jc m:val="centerGroup"/>
                    </m:oMathParaPr>
                    <m:oMath xmlns:m="http://schemas.openxmlformats.org/officeDocument/2006/math">
                      <m:sSub>
                        <m:sSubPr>
                          <m:ctrlPr>
                            <a:rPr lang="en-US" sz="1600" b="1" i="1" dirty="0">
                              <a:solidFill>
                                <a:srgbClr val="FF0000"/>
                              </a:solidFill>
                              <a:latin typeface="Cambria Math" panose="02040503050406030204" pitchFamily="18" charset="0"/>
                            </a:rPr>
                          </m:ctrlPr>
                        </m:sSubPr>
                        <m:e>
                          <m:r>
                            <a:rPr lang="en-US" sz="1600" b="1" i="1" dirty="0">
                              <a:solidFill>
                                <a:srgbClr val="FF0000"/>
                              </a:solidFill>
                              <a:latin typeface="Cambria Math" panose="02040503050406030204" pitchFamily="18" charset="0"/>
                            </a:rPr>
                            <m:t>𝒗</m:t>
                          </m:r>
                        </m:e>
                        <m:sub>
                          <m:r>
                            <a:rPr lang="en-US" sz="1600" b="1" i="1" dirty="0" smtClean="0">
                              <a:solidFill>
                                <a:srgbClr val="FF0000"/>
                              </a:solidFill>
                              <a:latin typeface="Cambria Math" panose="02040503050406030204" pitchFamily="18" charset="0"/>
                            </a:rPr>
                            <m:t>𝒚</m:t>
                          </m:r>
                        </m:sub>
                      </m:sSub>
                      <m:r>
                        <a:rPr lang="en-US" sz="1600" i="1" dirty="0">
                          <a:latin typeface="Cambria Math" panose="02040503050406030204" pitchFamily="18" charset="0"/>
                        </a:rPr>
                        <m:t>=</m:t>
                      </m:r>
                      <m:sSub>
                        <m:sSubPr>
                          <m:ctrlPr>
                            <a:rPr lang="en-US" sz="1600" b="1" i="1" dirty="0">
                              <a:solidFill>
                                <a:srgbClr val="FF0000"/>
                              </a:solidFill>
                              <a:latin typeface="Cambria Math" panose="02040503050406030204" pitchFamily="18" charset="0"/>
                            </a:rPr>
                          </m:ctrlPr>
                        </m:sSubPr>
                        <m:e>
                          <m:r>
                            <a:rPr lang="en-US" sz="1600" b="1" i="1" dirty="0">
                              <a:solidFill>
                                <a:srgbClr val="FF0000"/>
                              </a:solidFill>
                              <a:latin typeface="Cambria Math" panose="02040503050406030204" pitchFamily="18" charset="0"/>
                            </a:rPr>
                            <m:t>𝒗</m:t>
                          </m:r>
                        </m:e>
                        <m:sub>
                          <m:r>
                            <a:rPr lang="en-US" sz="1600" b="1" i="1" dirty="0">
                              <a:solidFill>
                                <a:srgbClr val="FF0000"/>
                              </a:solidFill>
                              <a:latin typeface="Cambria Math" panose="02040503050406030204" pitchFamily="18" charset="0"/>
                            </a:rPr>
                            <m:t>𝒙</m:t>
                          </m:r>
                        </m:sub>
                      </m:sSub>
                      <m:r>
                        <a:rPr lang="en-US" sz="1600" b="0" i="1" dirty="0" smtClean="0">
                          <a:latin typeface="Cambria Math" panose="02040503050406030204" pitchFamily="18" charset="0"/>
                        </a:rPr>
                        <m:t>+</m:t>
                      </m:r>
                      <m:sSub>
                        <m:sSubPr>
                          <m:ctrlPr>
                            <a:rPr lang="en-US" sz="1600" b="1" i="1" spc="-15">
                              <a:solidFill>
                                <a:srgbClr val="0000FF"/>
                              </a:solidFill>
                              <a:latin typeface="Cambria Math" panose="02040503050406030204" pitchFamily="18" charset="0"/>
                              <a:cs typeface="Calibri"/>
                            </a:rPr>
                          </m:ctrlPr>
                        </m:sSubPr>
                        <m:e>
                          <m:r>
                            <a:rPr lang="en-US" sz="1600" b="1" i="1" spc="-15">
                              <a:solidFill>
                                <a:srgbClr val="0000FF"/>
                              </a:solidFill>
                              <a:latin typeface="Cambria Math" panose="02040503050406030204" pitchFamily="18" charset="0"/>
                              <a:cs typeface="Calibri"/>
                            </a:rPr>
                            <m:t>𝒗</m:t>
                          </m:r>
                        </m:e>
                        <m:sub>
                          <m:r>
                            <a:rPr lang="en-US" sz="1600" b="1" i="1" spc="-15">
                              <a:solidFill>
                                <a:srgbClr val="0000FF"/>
                              </a:solidFill>
                              <a:latin typeface="Cambria Math" panose="02040503050406030204" pitchFamily="18" charset="0"/>
                              <a:cs typeface="Calibri"/>
                            </a:rPr>
                            <m:t>𝑫</m:t>
                          </m:r>
                          <m:r>
                            <a:rPr lang="en-US" sz="1600" b="1" i="1" spc="-15" smtClean="0">
                              <a:solidFill>
                                <a:srgbClr val="0000FF"/>
                              </a:solidFill>
                              <a:latin typeface="Cambria Math" panose="02040503050406030204" pitchFamily="18" charset="0"/>
                              <a:cs typeface="Calibri"/>
                            </a:rPr>
                            <m:t>𝟐</m:t>
                          </m:r>
                        </m:sub>
                      </m:sSub>
                      <m:r>
                        <a:rPr lang="en-US" sz="1600" i="1" dirty="0">
                          <a:latin typeface="Cambria Math" panose="02040503050406030204" pitchFamily="18" charset="0"/>
                        </a:rPr>
                        <m:t>=</m:t>
                      </m:r>
                      <m:r>
                        <a:rPr lang="en-US" sz="1600" b="0" i="1" dirty="0" smtClean="0">
                          <a:latin typeface="Cambria Math" panose="02040503050406030204" pitchFamily="18" charset="0"/>
                        </a:rPr>
                        <m:t>2</m:t>
                      </m:r>
                      <m:r>
                        <a:rPr lang="en-US" sz="1600" i="1" dirty="0">
                          <a:latin typeface="Cambria Math" panose="02040503050406030204" pitchFamily="18" charset="0"/>
                        </a:rPr>
                        <m:t> </m:t>
                      </m:r>
                      <m:r>
                        <a:rPr lang="en-US" sz="1600" b="1" i="1" dirty="0">
                          <a:latin typeface="Cambria Math" panose="02040503050406030204" pitchFamily="18" charset="0"/>
                        </a:rPr>
                        <m:t>𝐕</m:t>
                      </m:r>
                    </m:oMath>
                  </m:oMathPara>
                </a14:m>
                <a:endParaRPr lang="en-US" sz="1600" b="1" dirty="0"/>
              </a:p>
              <a:p>
                <a:pPr>
                  <a:lnSpc>
                    <a:spcPct val="150000"/>
                  </a:lnSpc>
                </a:pPr>
                <a14:m>
                  <m:oMathPara xmlns:m="http://schemas.openxmlformats.org/officeDocument/2006/math">
                    <m:oMathParaPr>
                      <m:jc m:val="centerGroup"/>
                    </m:oMathParaPr>
                    <m:oMath xmlns:m="http://schemas.openxmlformats.org/officeDocument/2006/math">
                      <m:sSub>
                        <m:sSubPr>
                          <m:ctrlPr>
                            <a:rPr lang="en-US" sz="1600" b="1" i="1" dirty="0">
                              <a:solidFill>
                                <a:srgbClr val="FF0000"/>
                              </a:solidFill>
                              <a:latin typeface="Cambria Math" panose="02040503050406030204" pitchFamily="18" charset="0"/>
                            </a:rPr>
                          </m:ctrlPr>
                        </m:sSubPr>
                        <m:e>
                          <m:r>
                            <a:rPr lang="en-US" sz="1600" b="1" i="1" dirty="0">
                              <a:solidFill>
                                <a:srgbClr val="FF0000"/>
                              </a:solidFill>
                              <a:latin typeface="Cambria Math" panose="02040503050406030204" pitchFamily="18" charset="0"/>
                            </a:rPr>
                            <m:t>𝑰</m:t>
                          </m:r>
                        </m:e>
                        <m:sub>
                          <m:r>
                            <a:rPr lang="en-US" sz="1600" b="1" i="1" dirty="0">
                              <a:solidFill>
                                <a:srgbClr val="FF0000"/>
                              </a:solidFill>
                              <a:latin typeface="Cambria Math" panose="02040503050406030204" pitchFamily="18" charset="0"/>
                            </a:rPr>
                            <m:t>𝑫</m:t>
                          </m:r>
                          <m:r>
                            <a:rPr lang="en-US" sz="1600" b="1" i="1" dirty="0" smtClean="0">
                              <a:solidFill>
                                <a:srgbClr val="FF0000"/>
                              </a:solidFill>
                              <a:latin typeface="Cambria Math" panose="02040503050406030204" pitchFamily="18" charset="0"/>
                            </a:rPr>
                            <m:t>𝟐</m:t>
                          </m:r>
                        </m:sub>
                      </m:sSub>
                      <m:r>
                        <a:rPr lang="en-US" sz="1600" i="1" dirty="0">
                          <a:latin typeface="Cambria Math" panose="02040503050406030204" pitchFamily="18" charset="0"/>
                        </a:rPr>
                        <m:t>=</m:t>
                      </m:r>
                      <m:f>
                        <m:fPr>
                          <m:ctrlPr>
                            <a:rPr lang="en-US" sz="1600" i="1" dirty="0">
                              <a:latin typeface="Cambria Math" panose="02040503050406030204" pitchFamily="18" charset="0"/>
                            </a:rPr>
                          </m:ctrlPr>
                        </m:fPr>
                        <m:num>
                          <m:sSub>
                            <m:sSubPr>
                              <m:ctrlPr>
                                <a:rPr lang="en-US" sz="1600" b="1" i="1" dirty="0">
                                  <a:solidFill>
                                    <a:srgbClr val="FF0000"/>
                                  </a:solidFill>
                                  <a:latin typeface="Cambria Math" panose="02040503050406030204" pitchFamily="18" charset="0"/>
                                </a:rPr>
                              </m:ctrlPr>
                            </m:sSubPr>
                            <m:e>
                              <m:r>
                                <a:rPr lang="en-US" sz="1600" b="1" i="1" dirty="0" smtClean="0">
                                  <a:solidFill>
                                    <a:schemeClr val="tx1"/>
                                  </a:solidFill>
                                  <a:latin typeface="Cambria Math" panose="02040503050406030204" pitchFamily="18" charset="0"/>
                                </a:rPr>
                                <m:t>𝟏𝟐</m:t>
                              </m:r>
                              <m:r>
                                <a:rPr lang="en-US" sz="1600" b="1" i="1" dirty="0" smtClean="0">
                                  <a:solidFill>
                                    <a:schemeClr val="tx1"/>
                                  </a:solidFill>
                                  <a:latin typeface="Cambria Math" panose="02040503050406030204" pitchFamily="18" charset="0"/>
                                </a:rPr>
                                <m:t>−</m:t>
                              </m:r>
                              <m:r>
                                <a:rPr lang="en-US" sz="1600" b="1" i="1" dirty="0">
                                  <a:solidFill>
                                    <a:srgbClr val="FF0000"/>
                                  </a:solidFill>
                                  <a:latin typeface="Cambria Math" panose="02040503050406030204" pitchFamily="18" charset="0"/>
                                </a:rPr>
                                <m:t>𝒗</m:t>
                              </m:r>
                            </m:e>
                            <m:sub>
                              <m:r>
                                <a:rPr lang="en-US" sz="1600" b="1" i="1" dirty="0" smtClean="0">
                                  <a:solidFill>
                                    <a:srgbClr val="FF0000"/>
                                  </a:solidFill>
                                  <a:latin typeface="Cambria Math" panose="02040503050406030204" pitchFamily="18" charset="0"/>
                                </a:rPr>
                                <m:t>𝒚</m:t>
                              </m:r>
                            </m:sub>
                          </m:sSub>
                        </m:num>
                        <m:den>
                          <m:sSub>
                            <m:sSubPr>
                              <m:ctrlPr>
                                <a:rPr lang="en-US" sz="1600" i="1" dirty="0">
                                  <a:latin typeface="Cambria Math" panose="02040503050406030204" pitchFamily="18" charset="0"/>
                                </a:rPr>
                              </m:ctrlPr>
                            </m:sSubPr>
                            <m:e>
                              <m:r>
                                <a:rPr lang="en-US" sz="1600" i="1" dirty="0">
                                  <a:latin typeface="Cambria Math" panose="02040503050406030204" pitchFamily="18" charset="0"/>
                                </a:rPr>
                                <m:t>𝑅</m:t>
                              </m:r>
                            </m:e>
                            <m:sub>
                              <m:r>
                                <a:rPr lang="en-US" sz="1600" b="0" i="1" dirty="0" smtClean="0">
                                  <a:latin typeface="Cambria Math" panose="02040503050406030204" pitchFamily="18" charset="0"/>
                                </a:rPr>
                                <m:t>2</m:t>
                              </m:r>
                            </m:sub>
                          </m:sSub>
                        </m:den>
                      </m:f>
                      <m:r>
                        <a:rPr lang="en-US" sz="1600" i="1" dirty="0">
                          <a:latin typeface="Cambria Math" panose="02040503050406030204" pitchFamily="18" charset="0"/>
                        </a:rPr>
                        <m:t>=</m:t>
                      </m:r>
                      <m:f>
                        <m:fPr>
                          <m:ctrlPr>
                            <a:rPr lang="en-US" sz="1600" b="0" i="1" dirty="0" smtClean="0">
                              <a:solidFill>
                                <a:schemeClr val="tx1"/>
                              </a:solidFill>
                              <a:latin typeface="Cambria Math" panose="02040503050406030204" pitchFamily="18" charset="0"/>
                            </a:rPr>
                          </m:ctrlPr>
                        </m:fPr>
                        <m:num>
                          <m:r>
                            <a:rPr lang="en-US" sz="1600" b="0" i="1" dirty="0" smtClean="0">
                              <a:solidFill>
                                <a:schemeClr val="tx1"/>
                              </a:solidFill>
                              <a:latin typeface="Cambria Math" panose="02040503050406030204" pitchFamily="18" charset="0"/>
                            </a:rPr>
                            <m:t>10</m:t>
                          </m:r>
                        </m:num>
                        <m:den>
                          <m:r>
                            <a:rPr lang="en-US" sz="1600" b="0" i="1" dirty="0" smtClean="0">
                              <a:solidFill>
                                <a:schemeClr val="tx1"/>
                              </a:solidFill>
                              <a:latin typeface="Cambria Math" panose="02040503050406030204" pitchFamily="18" charset="0"/>
                            </a:rPr>
                            <m:t>2</m:t>
                          </m:r>
                        </m:den>
                      </m:f>
                      <m:r>
                        <a:rPr lang="en-US" sz="1600" i="1" dirty="0">
                          <a:latin typeface="Cambria Math" panose="02040503050406030204" pitchFamily="18" charset="0"/>
                          <a:sym typeface="Symbol" panose="05050102010706020507" pitchFamily="18" charset="2"/>
                        </a:rPr>
                        <m:t>=</m:t>
                      </m:r>
                      <m:r>
                        <a:rPr lang="en-US" sz="1600" b="0" i="1" dirty="0" smtClean="0">
                          <a:solidFill>
                            <a:srgbClr val="00B050"/>
                          </a:solidFill>
                          <a:latin typeface="Cambria Math" panose="02040503050406030204" pitchFamily="18" charset="0"/>
                          <a:sym typeface="Symbol" panose="05050102010706020507" pitchFamily="18" charset="2"/>
                        </a:rPr>
                        <m:t>5</m:t>
                      </m:r>
                      <m:r>
                        <a:rPr lang="en-US" sz="1600" i="1" dirty="0">
                          <a:solidFill>
                            <a:srgbClr val="00B050"/>
                          </a:solidFill>
                          <a:latin typeface="Cambria Math" panose="02040503050406030204" pitchFamily="18" charset="0"/>
                          <a:sym typeface="Symbol" panose="05050102010706020507" pitchFamily="18" charset="2"/>
                        </a:rPr>
                        <m:t> </m:t>
                      </m:r>
                      <m:r>
                        <a:rPr lang="en-US" sz="1600" b="1" dirty="0">
                          <a:solidFill>
                            <a:srgbClr val="00B050"/>
                          </a:solidFill>
                          <a:latin typeface="Cambria Math" panose="02040503050406030204" pitchFamily="18" charset="0"/>
                          <a:sym typeface="Symbol" panose="05050102010706020507" pitchFamily="18" charset="2"/>
                        </a:rPr>
                        <m:t>𝐦𝐀</m:t>
                      </m:r>
                      <m:r>
                        <a:rPr lang="en-US" sz="1600" b="1" i="1" dirty="0" smtClean="0">
                          <a:solidFill>
                            <a:srgbClr val="00B050"/>
                          </a:solidFill>
                          <a:latin typeface="Cambria Math" panose="02040503050406030204" pitchFamily="18" charset="0"/>
                          <a:sym typeface="Symbol" panose="05050102010706020507" pitchFamily="18" charset="2"/>
                        </a:rPr>
                        <m:t>&gt;</m:t>
                      </m:r>
                      <m:r>
                        <a:rPr lang="en-US" sz="1600" b="1" i="1" dirty="0">
                          <a:solidFill>
                            <a:srgbClr val="00B050"/>
                          </a:solidFill>
                          <a:latin typeface="Cambria Math" panose="02040503050406030204" pitchFamily="18" charset="0"/>
                          <a:sym typeface="Symbol" panose="05050102010706020507" pitchFamily="18" charset="2"/>
                        </a:rPr>
                        <m:t>𝟎</m:t>
                      </m:r>
                    </m:oMath>
                  </m:oMathPara>
                </a14:m>
                <a:endParaRPr lang="en-US" sz="1600" b="1" dirty="0"/>
              </a:p>
              <a:p>
                <a:pPr>
                  <a:lnSpc>
                    <a:spcPct val="150000"/>
                  </a:lnSpc>
                </a:pPr>
                <a14:m>
                  <m:oMathPara xmlns:m="http://schemas.openxmlformats.org/officeDocument/2006/math">
                    <m:oMathParaPr>
                      <m:jc m:val="centerGroup"/>
                    </m:oMathParaPr>
                    <m:oMath xmlns:m="http://schemas.openxmlformats.org/officeDocument/2006/math">
                      <m:sSub>
                        <m:sSubPr>
                          <m:ctrlPr>
                            <a:rPr lang="en-US" sz="1600" b="1" i="1" dirty="0" smtClean="0">
                              <a:solidFill>
                                <a:srgbClr val="FF0000"/>
                              </a:solidFill>
                              <a:latin typeface="Cambria Math" panose="02040503050406030204" pitchFamily="18" charset="0"/>
                            </a:rPr>
                          </m:ctrlPr>
                        </m:sSubPr>
                        <m:e>
                          <m:r>
                            <a:rPr lang="en-US" sz="1600" b="1" i="1" dirty="0" smtClean="0">
                              <a:solidFill>
                                <a:srgbClr val="FF0000"/>
                              </a:solidFill>
                              <a:latin typeface="Cambria Math" panose="02040503050406030204" pitchFamily="18" charset="0"/>
                            </a:rPr>
                            <m:t>𝑰</m:t>
                          </m:r>
                        </m:e>
                        <m:sub>
                          <m:r>
                            <a:rPr lang="en-US" sz="1600" b="1" i="1" dirty="0" smtClean="0">
                              <a:solidFill>
                                <a:srgbClr val="FF0000"/>
                              </a:solidFill>
                              <a:latin typeface="Cambria Math" panose="02040503050406030204" pitchFamily="18" charset="0"/>
                            </a:rPr>
                            <m:t>𝑫</m:t>
                          </m:r>
                          <m:r>
                            <a:rPr lang="en-US" sz="1600" b="1" i="1" dirty="0" smtClean="0">
                              <a:solidFill>
                                <a:srgbClr val="FF0000"/>
                              </a:solidFill>
                              <a:latin typeface="Cambria Math" panose="02040503050406030204" pitchFamily="18" charset="0"/>
                            </a:rPr>
                            <m:t>𝟏</m:t>
                          </m:r>
                        </m:sub>
                      </m:sSub>
                      <m:r>
                        <a:rPr lang="en-US" sz="1600" i="1" dirty="0">
                          <a:latin typeface="Cambria Math" panose="02040503050406030204" pitchFamily="18" charset="0"/>
                        </a:rPr>
                        <m:t>=</m:t>
                      </m:r>
                      <m:sSub>
                        <m:sSubPr>
                          <m:ctrlPr>
                            <a:rPr lang="en-US" sz="1600" b="1" i="1" dirty="0">
                              <a:solidFill>
                                <a:srgbClr val="FF0000"/>
                              </a:solidFill>
                              <a:latin typeface="Cambria Math" panose="02040503050406030204" pitchFamily="18" charset="0"/>
                            </a:rPr>
                          </m:ctrlPr>
                        </m:sSubPr>
                        <m:e>
                          <m:r>
                            <a:rPr lang="en-US" sz="1600" b="1" i="1" dirty="0">
                              <a:solidFill>
                                <a:srgbClr val="FF0000"/>
                              </a:solidFill>
                              <a:latin typeface="Cambria Math" panose="02040503050406030204" pitchFamily="18" charset="0"/>
                            </a:rPr>
                            <m:t>𝑰</m:t>
                          </m:r>
                        </m:e>
                        <m:sub>
                          <m:r>
                            <a:rPr lang="en-US" sz="1600" b="1" i="1" dirty="0">
                              <a:solidFill>
                                <a:srgbClr val="FF0000"/>
                              </a:solidFill>
                              <a:latin typeface="Cambria Math" panose="02040503050406030204" pitchFamily="18" charset="0"/>
                            </a:rPr>
                            <m:t>𝑫</m:t>
                          </m:r>
                          <m:r>
                            <a:rPr lang="en-US" sz="1600" b="1" i="1" dirty="0">
                              <a:solidFill>
                                <a:srgbClr val="FF0000"/>
                              </a:solidFill>
                              <a:latin typeface="Cambria Math" panose="02040503050406030204" pitchFamily="18" charset="0"/>
                            </a:rPr>
                            <m:t>𝟐</m:t>
                          </m:r>
                        </m:sub>
                      </m:sSub>
                      <m:r>
                        <a:rPr lang="en-US" sz="1600" b="0" i="1" dirty="0" smtClean="0">
                          <a:solidFill>
                            <a:srgbClr val="FF0000"/>
                          </a:solidFill>
                          <a:latin typeface="Cambria Math" panose="02040503050406030204" pitchFamily="18" charset="0"/>
                        </a:rPr>
                        <m:t>+</m:t>
                      </m:r>
                      <m:f>
                        <m:fPr>
                          <m:ctrlPr>
                            <a:rPr lang="en-US" sz="1600" i="1" dirty="0">
                              <a:latin typeface="Cambria Math" panose="02040503050406030204" pitchFamily="18" charset="0"/>
                            </a:rPr>
                          </m:ctrlPr>
                        </m:fPr>
                        <m:num>
                          <m:r>
                            <a:rPr lang="en-US" sz="1600" b="1" i="1" dirty="0" smtClean="0">
                              <a:solidFill>
                                <a:srgbClr val="FF0000"/>
                              </a:solidFill>
                              <a:latin typeface="Cambria Math" panose="02040503050406030204" pitchFamily="18" charset="0"/>
                            </a:rPr>
                            <m:t>𝟗</m:t>
                          </m:r>
                          <m:r>
                            <a:rPr lang="en-US" sz="1600" b="1" i="1" dirty="0" smtClean="0">
                              <a:solidFill>
                                <a:srgbClr val="FF0000"/>
                              </a:solidFill>
                              <a:latin typeface="Cambria Math" panose="02040503050406030204" pitchFamily="18" charset="0"/>
                            </a:rPr>
                            <m:t>−</m:t>
                          </m:r>
                          <m:sSub>
                            <m:sSubPr>
                              <m:ctrlPr>
                                <a:rPr lang="en-US" sz="1600" b="1" i="1" dirty="0">
                                  <a:solidFill>
                                    <a:srgbClr val="FF0000"/>
                                  </a:solidFill>
                                  <a:latin typeface="Cambria Math" panose="02040503050406030204" pitchFamily="18" charset="0"/>
                                </a:rPr>
                              </m:ctrlPr>
                            </m:sSubPr>
                            <m:e>
                              <m:r>
                                <a:rPr lang="en-US" sz="1600" b="1" i="1" dirty="0">
                                  <a:solidFill>
                                    <a:srgbClr val="FF0000"/>
                                  </a:solidFill>
                                  <a:latin typeface="Cambria Math" panose="02040503050406030204" pitchFamily="18" charset="0"/>
                                </a:rPr>
                                <m:t>𝒗</m:t>
                              </m:r>
                            </m:e>
                            <m:sub>
                              <m:r>
                                <a:rPr lang="en-US" sz="1600" b="1" i="1" dirty="0" smtClean="0">
                                  <a:solidFill>
                                    <a:srgbClr val="FF0000"/>
                                  </a:solidFill>
                                  <a:latin typeface="Cambria Math" panose="02040503050406030204" pitchFamily="18" charset="0"/>
                                </a:rPr>
                                <m:t>𝒙</m:t>
                              </m:r>
                            </m:sub>
                          </m:sSub>
                        </m:num>
                        <m:den>
                          <m:sSub>
                            <m:sSubPr>
                              <m:ctrlPr>
                                <a:rPr lang="en-US" sz="1600" i="1" dirty="0">
                                  <a:latin typeface="Cambria Math" panose="02040503050406030204" pitchFamily="18" charset="0"/>
                                </a:rPr>
                              </m:ctrlPr>
                            </m:sSubPr>
                            <m:e>
                              <m:r>
                                <a:rPr lang="en-US" sz="1600" i="1" dirty="0">
                                  <a:latin typeface="Cambria Math" panose="02040503050406030204" pitchFamily="18" charset="0"/>
                                </a:rPr>
                                <m:t>𝑅</m:t>
                              </m:r>
                            </m:e>
                            <m:sub>
                              <m:r>
                                <a:rPr lang="en-US" sz="1600" b="0" i="1" dirty="0" smtClean="0">
                                  <a:latin typeface="Cambria Math" panose="02040503050406030204" pitchFamily="18" charset="0"/>
                                </a:rPr>
                                <m:t>1</m:t>
                              </m:r>
                            </m:sub>
                          </m:sSub>
                        </m:den>
                      </m:f>
                      <m:r>
                        <a:rPr lang="en-US" sz="1600" i="1" dirty="0">
                          <a:latin typeface="Cambria Math" panose="02040503050406030204" pitchFamily="18" charset="0"/>
                        </a:rPr>
                        <m:t>=</m:t>
                      </m:r>
                      <m:r>
                        <a:rPr lang="en-US" sz="1600" b="0" i="1" dirty="0" smtClean="0">
                          <a:latin typeface="Cambria Math" panose="02040503050406030204" pitchFamily="18" charset="0"/>
                        </a:rPr>
                        <m:t>5+</m:t>
                      </m:r>
                      <m:f>
                        <m:fPr>
                          <m:ctrlPr>
                            <a:rPr lang="en-US" sz="1600" b="0" i="1" dirty="0" smtClean="0">
                              <a:latin typeface="Cambria Math" panose="02040503050406030204" pitchFamily="18" charset="0"/>
                            </a:rPr>
                          </m:ctrlPr>
                        </m:fPr>
                        <m:num>
                          <m:r>
                            <a:rPr lang="en-US" sz="1600" b="0" i="1" dirty="0" smtClean="0">
                              <a:latin typeface="Cambria Math" panose="02040503050406030204" pitchFamily="18" charset="0"/>
                            </a:rPr>
                            <m:t>8</m:t>
                          </m:r>
                        </m:num>
                        <m:den>
                          <m:r>
                            <a:rPr lang="en-US" sz="1600" b="0" i="1" dirty="0" smtClean="0">
                              <a:latin typeface="Cambria Math" panose="02040503050406030204" pitchFamily="18" charset="0"/>
                            </a:rPr>
                            <m:t>2</m:t>
                          </m:r>
                        </m:den>
                      </m:f>
                      <m:r>
                        <a:rPr lang="en-US" sz="1600" i="1" dirty="0">
                          <a:latin typeface="Cambria Math" panose="02040503050406030204" pitchFamily="18" charset="0"/>
                          <a:sym typeface="Symbol" panose="05050102010706020507" pitchFamily="18" charset="2"/>
                        </a:rPr>
                        <m:t>=</m:t>
                      </m:r>
                      <m:r>
                        <a:rPr lang="en-US" sz="1600" b="1" i="1" dirty="0" smtClean="0">
                          <a:solidFill>
                            <a:srgbClr val="00B050"/>
                          </a:solidFill>
                          <a:latin typeface="Cambria Math" panose="02040503050406030204" pitchFamily="18" charset="0"/>
                          <a:sym typeface="Symbol" panose="05050102010706020507" pitchFamily="18" charset="2"/>
                        </a:rPr>
                        <m:t>𝟗</m:t>
                      </m:r>
                      <m:r>
                        <a:rPr lang="en-US" sz="1600" i="1" dirty="0">
                          <a:solidFill>
                            <a:srgbClr val="00B050"/>
                          </a:solidFill>
                          <a:latin typeface="Cambria Math" panose="02040503050406030204" pitchFamily="18" charset="0"/>
                          <a:sym typeface="Symbol" panose="05050102010706020507" pitchFamily="18" charset="2"/>
                        </a:rPr>
                        <m:t> </m:t>
                      </m:r>
                      <m:r>
                        <a:rPr lang="en-US" sz="1600" b="1" dirty="0" smtClean="0">
                          <a:solidFill>
                            <a:srgbClr val="00B050"/>
                          </a:solidFill>
                          <a:latin typeface="Cambria Math" panose="02040503050406030204" pitchFamily="18" charset="0"/>
                          <a:sym typeface="Symbol" panose="05050102010706020507" pitchFamily="18" charset="2"/>
                        </a:rPr>
                        <m:t>𝐦𝐀</m:t>
                      </m:r>
                      <m:r>
                        <a:rPr lang="en-US" sz="1600" b="1" i="1" dirty="0" smtClean="0">
                          <a:solidFill>
                            <a:srgbClr val="00B050"/>
                          </a:solidFill>
                          <a:latin typeface="Cambria Math" panose="02040503050406030204" pitchFamily="18" charset="0"/>
                          <a:sym typeface="Symbol" panose="05050102010706020507" pitchFamily="18" charset="2"/>
                        </a:rPr>
                        <m:t>&gt;</m:t>
                      </m:r>
                      <m:r>
                        <a:rPr lang="en-US" sz="1600" b="1" i="1" dirty="0" smtClean="0">
                          <a:solidFill>
                            <a:srgbClr val="00B050"/>
                          </a:solidFill>
                          <a:latin typeface="Cambria Math" panose="02040503050406030204" pitchFamily="18" charset="0"/>
                          <a:sym typeface="Symbol" panose="05050102010706020507" pitchFamily="18" charset="2"/>
                        </a:rPr>
                        <m:t>𝟎</m:t>
                      </m:r>
                    </m:oMath>
                  </m:oMathPara>
                </a14:m>
                <a:endParaRPr lang="en-US" sz="1600" b="1" dirty="0">
                  <a:solidFill>
                    <a:srgbClr val="00B050"/>
                  </a:solidFill>
                </a:endParaRPr>
              </a:p>
              <a:p>
                <a:pPr marL="25400">
                  <a:spcBef>
                    <a:spcPts val="145"/>
                  </a:spcBef>
                  <a:tabLst>
                    <a:tab pos="711200" algn="l"/>
                  </a:tabLst>
                </a:pPr>
                <a:r>
                  <a:rPr lang="en-US" sz="2000" b="1" dirty="0">
                    <a:solidFill>
                      <a:srgbClr val="FF0000"/>
                    </a:solidFill>
                  </a:rPr>
                  <a:t>Verify:</a:t>
                </a:r>
                <a:r>
                  <a:rPr lang="en-US" sz="1600" b="1" dirty="0">
                    <a:solidFill>
                      <a:srgbClr val="FF0000"/>
                    </a:solidFill>
                  </a:rPr>
                  <a:t>	</a:t>
                </a:r>
                <a:r>
                  <a:rPr lang="en-US" sz="1600" dirty="0"/>
                  <a:t> </a:t>
                </a:r>
                <a14:m>
                  <m:oMath xmlns:m="http://schemas.openxmlformats.org/officeDocument/2006/math">
                    <m:sSub>
                      <m:sSubPr>
                        <m:ctrlPr>
                          <a:rPr lang="en-US" sz="1600" b="1" i="1" spc="-15">
                            <a:solidFill>
                              <a:srgbClr val="FF0000"/>
                            </a:solidFill>
                            <a:latin typeface="Cambria Math" panose="02040503050406030204" pitchFamily="18" charset="0"/>
                            <a:cs typeface="Calibri"/>
                          </a:rPr>
                        </m:ctrlPr>
                      </m:sSubPr>
                      <m:e>
                        <m:r>
                          <a:rPr lang="en-US" sz="1600" b="1" i="1" spc="-15">
                            <a:solidFill>
                              <a:srgbClr val="FF0000"/>
                            </a:solidFill>
                            <a:latin typeface="Cambria Math" panose="02040503050406030204" pitchFamily="18" charset="0"/>
                            <a:cs typeface="Calibri"/>
                          </a:rPr>
                          <m:t>𝑰</m:t>
                        </m:r>
                      </m:e>
                      <m:sub>
                        <m:r>
                          <a:rPr lang="en-US" sz="1600" b="1" i="1" spc="-15">
                            <a:solidFill>
                              <a:srgbClr val="FF0000"/>
                            </a:solidFill>
                            <a:latin typeface="Cambria Math" panose="02040503050406030204" pitchFamily="18" charset="0"/>
                            <a:cs typeface="Calibri"/>
                          </a:rPr>
                          <m:t>𝑫</m:t>
                        </m:r>
                        <m:r>
                          <a:rPr lang="en-US" sz="1600" b="1" i="1" spc="-15">
                            <a:solidFill>
                              <a:srgbClr val="FF0000"/>
                            </a:solidFill>
                            <a:latin typeface="Cambria Math" panose="02040503050406030204" pitchFamily="18" charset="0"/>
                            <a:cs typeface="Calibri"/>
                          </a:rPr>
                          <m:t>𝟏</m:t>
                        </m:r>
                      </m:sub>
                    </m:sSub>
                    <m:r>
                      <a:rPr lang="en-US" sz="1600" i="1" spc="-15" smtClean="0">
                        <a:solidFill>
                          <a:srgbClr val="00B050"/>
                        </a:solidFill>
                        <a:latin typeface="Cambria Math" panose="02040503050406030204" pitchFamily="18" charset="0"/>
                        <a:cs typeface="Calibri"/>
                      </a:rPr>
                      <m:t>&gt;</m:t>
                    </m:r>
                    <m:r>
                      <a:rPr lang="en-US" sz="1600" i="1" spc="-15">
                        <a:latin typeface="Cambria Math" panose="02040503050406030204" pitchFamily="18" charset="0"/>
                        <a:cs typeface="Calibri"/>
                      </a:rPr>
                      <m:t>0 </m:t>
                    </m:r>
                    <m:r>
                      <a:rPr lang="en-US" sz="1600" b="1" spc="-15">
                        <a:latin typeface="Cambria Math" panose="02040503050406030204" pitchFamily="18" charset="0"/>
                        <a:cs typeface="Calibri"/>
                      </a:rPr>
                      <m:t>𝐦𝐀</m:t>
                    </m:r>
                  </m:oMath>
                </a14:m>
                <a:r>
                  <a:rPr lang="en-US" sz="1600" dirty="0">
                    <a:cs typeface="Calibri"/>
                  </a:rPr>
                  <a:t>, 	|| 	</a:t>
                </a:r>
                <a14:m>
                  <m:oMath xmlns:m="http://schemas.openxmlformats.org/officeDocument/2006/math">
                    <m:sSub>
                      <m:sSubPr>
                        <m:ctrlPr>
                          <a:rPr lang="en-US" sz="1600" b="1" i="1" spc="-15">
                            <a:solidFill>
                              <a:srgbClr val="FF0000"/>
                            </a:solidFill>
                            <a:latin typeface="Cambria Math" panose="02040503050406030204" pitchFamily="18" charset="0"/>
                            <a:cs typeface="Calibri"/>
                          </a:rPr>
                        </m:ctrlPr>
                      </m:sSubPr>
                      <m:e>
                        <m:r>
                          <a:rPr lang="en-US" sz="1600" b="1" i="1" spc="-15">
                            <a:solidFill>
                              <a:srgbClr val="FF0000"/>
                            </a:solidFill>
                            <a:latin typeface="Cambria Math" panose="02040503050406030204" pitchFamily="18" charset="0"/>
                            <a:cs typeface="Calibri"/>
                          </a:rPr>
                          <m:t>𝑰</m:t>
                        </m:r>
                      </m:e>
                      <m:sub>
                        <m:r>
                          <a:rPr lang="en-US" sz="1600" b="1" i="1" spc="-15">
                            <a:solidFill>
                              <a:srgbClr val="FF0000"/>
                            </a:solidFill>
                            <a:latin typeface="Cambria Math" panose="02040503050406030204" pitchFamily="18" charset="0"/>
                            <a:cs typeface="Calibri"/>
                          </a:rPr>
                          <m:t>𝑫</m:t>
                        </m:r>
                        <m:r>
                          <a:rPr lang="en-US" sz="1600" b="1" i="1" spc="-15">
                            <a:solidFill>
                              <a:srgbClr val="FF0000"/>
                            </a:solidFill>
                            <a:latin typeface="Cambria Math" panose="02040503050406030204" pitchFamily="18" charset="0"/>
                            <a:cs typeface="Calibri"/>
                          </a:rPr>
                          <m:t>𝟐</m:t>
                        </m:r>
                      </m:sub>
                    </m:sSub>
                    <m:r>
                      <a:rPr lang="en-US" sz="1600" i="1" spc="-15" smtClean="0">
                        <a:solidFill>
                          <a:srgbClr val="00B050"/>
                        </a:solidFill>
                        <a:latin typeface="Cambria Math" panose="02040503050406030204" pitchFamily="18" charset="0"/>
                        <a:cs typeface="Calibri"/>
                      </a:rPr>
                      <m:t>&gt;</m:t>
                    </m:r>
                    <m:r>
                      <a:rPr lang="en-US" sz="1600" i="1" spc="-15">
                        <a:latin typeface="Cambria Math" panose="02040503050406030204" pitchFamily="18" charset="0"/>
                        <a:cs typeface="Calibri"/>
                      </a:rPr>
                      <m:t>0 </m:t>
                    </m:r>
                    <m:r>
                      <a:rPr lang="en-US" sz="1600" b="1" spc="-15">
                        <a:latin typeface="Cambria Math" panose="02040503050406030204" pitchFamily="18" charset="0"/>
                        <a:cs typeface="Calibri"/>
                      </a:rPr>
                      <m:t>𝐦𝐀</m:t>
                    </m:r>
                  </m:oMath>
                </a14:m>
                <a:endParaRPr lang="en-US" sz="1600" dirty="0">
                  <a:cs typeface="Calibri"/>
                </a:endParaRPr>
              </a:p>
              <a:p>
                <a:r>
                  <a:rPr lang="en-US" sz="1600" b="1" dirty="0"/>
                  <a:t>	</a:t>
                </a:r>
                <a:r>
                  <a:rPr lang="en-US" sz="1600" b="1" dirty="0">
                    <a:solidFill>
                      <a:srgbClr val="FF0000"/>
                    </a:solidFill>
                  </a:rPr>
                  <a:t> </a:t>
                </a:r>
                <a:r>
                  <a:rPr lang="en-US" sz="1600" b="1" dirty="0">
                    <a:solidFill>
                      <a:srgbClr val="008000"/>
                    </a:solidFill>
                  </a:rPr>
                  <a:t>Assumption is Correct!</a:t>
                </a:r>
                <a:r>
                  <a:rPr lang="en-US" sz="1600" b="1" dirty="0"/>
                  <a:t> </a:t>
                </a:r>
              </a:p>
            </p:txBody>
          </p:sp>
        </mc:Choice>
        <mc:Fallback xmlns="">
          <p:sp>
            <p:nvSpPr>
              <p:cNvPr id="7" name="TextBox 6">
                <a:extLst>
                  <a:ext uri="{FF2B5EF4-FFF2-40B4-BE49-F238E27FC236}">
                    <a16:creationId xmlns:a16="http://schemas.microsoft.com/office/drawing/2014/main" id="{952DD4BE-E2E7-C6E8-DF74-0F04F100756A}"/>
                  </a:ext>
                </a:extLst>
              </p:cNvPr>
              <p:cNvSpPr txBox="1">
                <a:spLocks noRot="1" noChangeAspect="1" noMove="1" noResize="1" noEditPoints="1" noAdjustHandles="1" noChangeArrowheads="1" noChangeShapeType="1" noTextEdit="1"/>
              </p:cNvSpPr>
              <p:nvPr/>
            </p:nvSpPr>
            <p:spPr>
              <a:xfrm>
                <a:off x="865517" y="2108014"/>
                <a:ext cx="6565093" cy="4355295"/>
              </a:xfrm>
              <a:prstGeom prst="rect">
                <a:avLst/>
              </a:prstGeom>
              <a:blipFill>
                <a:blip r:embed="rId3"/>
                <a:stretch>
                  <a:fillRect l="-1021" t="-840" b="-84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28ACBB7C-1AA8-9CAE-67DD-78E7579B0BF1}"/>
                  </a:ext>
                </a:extLst>
              </p:cNvPr>
              <p:cNvSpPr txBox="1"/>
              <p:nvPr/>
            </p:nvSpPr>
            <p:spPr>
              <a:xfrm>
                <a:off x="9090117" y="3344791"/>
                <a:ext cx="711990" cy="923330"/>
              </a:xfrm>
              <a:prstGeom prst="rect">
                <a:avLst/>
              </a:prstGeom>
              <a:noFill/>
            </p:spPr>
            <p:txBody>
              <a:bodyPr vert="horz" wrap="none"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   </m:t>
                      </m:r>
                    </m:oMath>
                  </m:oMathPara>
                </a14:m>
                <a:endParaRPr lang="en-US" b="1"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b="1" i="1" smtClean="0">
                              <a:solidFill>
                                <a:srgbClr val="0000FF"/>
                              </a:solidFill>
                              <a:latin typeface="Cambria Math" panose="02040503050406030204" pitchFamily="18" charset="0"/>
                            </a:rPr>
                          </m:ctrlPr>
                        </m:sSubPr>
                        <m:e>
                          <m:r>
                            <a:rPr lang="en-US" b="1" i="1" smtClean="0">
                              <a:solidFill>
                                <a:srgbClr val="0000FF"/>
                              </a:solidFill>
                              <a:latin typeface="Cambria Math" panose="02040503050406030204" pitchFamily="18" charset="0"/>
                            </a:rPr>
                            <m:t>  </m:t>
                          </m:r>
                          <m:r>
                            <a:rPr lang="en-US" b="1" i="1" smtClean="0">
                              <a:solidFill>
                                <a:srgbClr val="0000FF"/>
                              </a:solidFill>
                              <a:latin typeface="Cambria Math" panose="02040503050406030204" pitchFamily="18" charset="0"/>
                            </a:rPr>
                            <m:t>𝒗</m:t>
                          </m:r>
                        </m:e>
                        <m:sub>
                          <m:r>
                            <a:rPr lang="en-US" b="1" i="1" smtClean="0">
                              <a:solidFill>
                                <a:srgbClr val="0000FF"/>
                              </a:solidFill>
                              <a:latin typeface="Cambria Math" panose="02040503050406030204" pitchFamily="18" charset="0"/>
                            </a:rPr>
                            <m:t>𝑫</m:t>
                          </m:r>
                          <m:r>
                            <a:rPr lang="en-US" b="1" i="1" smtClean="0">
                              <a:solidFill>
                                <a:srgbClr val="0000FF"/>
                              </a:solidFill>
                              <a:latin typeface="Cambria Math" panose="02040503050406030204" pitchFamily="18" charset="0"/>
                            </a:rPr>
                            <m:t>𝟏</m:t>
                          </m:r>
                        </m:sub>
                      </m:sSub>
                    </m:oMath>
                  </m:oMathPara>
                </a14:m>
                <a:endParaRPr lang="en-US" b="1" i="1" dirty="0">
                  <a:solidFill>
                    <a:srgbClr val="0000FF"/>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m:t>
                      </m:r>
                    </m:oMath>
                  </m:oMathPara>
                </a14:m>
                <a:endParaRPr lang="en-US" b="1" dirty="0"/>
              </a:p>
            </p:txBody>
          </p:sp>
        </mc:Choice>
        <mc:Fallback xmlns="">
          <p:sp>
            <p:nvSpPr>
              <p:cNvPr id="14" name="TextBox 13">
                <a:extLst>
                  <a:ext uri="{FF2B5EF4-FFF2-40B4-BE49-F238E27FC236}">
                    <a16:creationId xmlns:a16="http://schemas.microsoft.com/office/drawing/2014/main" id="{28ACBB7C-1AA8-9CAE-67DD-78E7579B0BF1}"/>
                  </a:ext>
                </a:extLst>
              </p:cNvPr>
              <p:cNvSpPr txBox="1">
                <a:spLocks noRot="1" noChangeAspect="1" noMove="1" noResize="1" noEditPoints="1" noAdjustHandles="1" noChangeArrowheads="1" noChangeShapeType="1" noTextEdit="1"/>
              </p:cNvSpPr>
              <p:nvPr/>
            </p:nvSpPr>
            <p:spPr>
              <a:xfrm>
                <a:off x="9090117" y="3344791"/>
                <a:ext cx="711990" cy="923330"/>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98660BB3-CCAA-2984-B463-CB5D5350F7A4}"/>
                  </a:ext>
                </a:extLst>
              </p:cNvPr>
              <p:cNvSpPr txBox="1"/>
              <p:nvPr/>
            </p:nvSpPr>
            <p:spPr>
              <a:xfrm>
                <a:off x="9217056" y="2220548"/>
                <a:ext cx="101014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solidFill>
                                <a:srgbClr val="0000FF"/>
                              </a:solidFill>
                              <a:latin typeface="Cambria Math" panose="02040503050406030204" pitchFamily="18" charset="0"/>
                            </a:rPr>
                          </m:ctrlPr>
                        </m:sSubPr>
                        <m:e>
                          <m:r>
                            <a:rPr lang="en-US" b="1" i="1">
                              <a:latin typeface="Cambria Math" panose="02040503050406030204" pitchFamily="18" charset="0"/>
                            </a:rPr>
                            <m:t>−</m:t>
                          </m:r>
                          <m:r>
                            <a:rPr lang="en-US" b="1" i="1" smtClean="0">
                              <a:solidFill>
                                <a:srgbClr val="0000FF"/>
                              </a:solidFill>
                              <a:latin typeface="Cambria Math" panose="02040503050406030204" pitchFamily="18" charset="0"/>
                            </a:rPr>
                            <m:t>𝒗</m:t>
                          </m:r>
                        </m:e>
                        <m:sub>
                          <m:r>
                            <a:rPr lang="en-US" b="1" i="1" smtClean="0">
                              <a:solidFill>
                                <a:srgbClr val="0000FF"/>
                              </a:solidFill>
                              <a:latin typeface="Cambria Math" panose="02040503050406030204" pitchFamily="18" charset="0"/>
                            </a:rPr>
                            <m:t>𝑫</m:t>
                          </m:r>
                          <m:r>
                            <a:rPr lang="en-US" b="1" i="1" smtClean="0">
                              <a:solidFill>
                                <a:srgbClr val="0000FF"/>
                              </a:solidFill>
                              <a:latin typeface="Cambria Math" panose="02040503050406030204" pitchFamily="18" charset="0"/>
                            </a:rPr>
                            <m:t>𝟐</m:t>
                          </m:r>
                        </m:sub>
                      </m:sSub>
                      <m:r>
                        <a:rPr lang="en-US" b="1" i="1">
                          <a:latin typeface="Cambria Math" panose="02040503050406030204" pitchFamily="18" charset="0"/>
                        </a:rPr>
                        <m:t>+</m:t>
                      </m:r>
                    </m:oMath>
                  </m:oMathPara>
                </a14:m>
                <a:endParaRPr lang="en-US" b="1" dirty="0"/>
              </a:p>
            </p:txBody>
          </p:sp>
        </mc:Choice>
        <mc:Fallback xmlns="">
          <p:sp>
            <p:nvSpPr>
              <p:cNvPr id="9" name="TextBox 8">
                <a:extLst>
                  <a:ext uri="{FF2B5EF4-FFF2-40B4-BE49-F238E27FC236}">
                    <a16:creationId xmlns:a16="http://schemas.microsoft.com/office/drawing/2014/main" id="{98660BB3-CCAA-2984-B463-CB5D5350F7A4}"/>
                  </a:ext>
                </a:extLst>
              </p:cNvPr>
              <p:cNvSpPr txBox="1">
                <a:spLocks noRot="1" noChangeAspect="1" noMove="1" noResize="1" noEditPoints="1" noAdjustHandles="1" noChangeArrowheads="1" noChangeShapeType="1" noTextEdit="1"/>
              </p:cNvSpPr>
              <p:nvPr/>
            </p:nvSpPr>
            <p:spPr>
              <a:xfrm>
                <a:off x="9217056" y="2220548"/>
                <a:ext cx="1010148"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6DAF672-BE16-FBAB-CAA3-AC097A512EDE}"/>
                  </a:ext>
                </a:extLst>
              </p:cNvPr>
              <p:cNvSpPr txBox="1"/>
              <p:nvPr/>
            </p:nvSpPr>
            <p:spPr>
              <a:xfrm>
                <a:off x="865517" y="1340087"/>
                <a:ext cx="10515600" cy="860172"/>
              </a:xfrm>
              <a:prstGeom prst="rect">
                <a:avLst/>
              </a:prstGeom>
              <a:noFill/>
            </p:spPr>
            <p:txBody>
              <a:bodyPr wrap="square" rtlCol="0">
                <a:spAutoFit/>
              </a:bodyPr>
              <a:lstStyle/>
              <a:p>
                <a:r>
                  <a:rPr lang="en-US" sz="2400" dirty="0">
                    <a:solidFill>
                      <a:schemeClr val="accent1">
                        <a:lumMod val="75000"/>
                      </a:schemeClr>
                    </a:solidFill>
                  </a:rPr>
                  <a:t>Example 10: Analyze the circuit to find </a:t>
                </a:r>
                <a14:m>
                  <m:oMath xmlns:m="http://schemas.openxmlformats.org/officeDocument/2006/math">
                    <m:sSub>
                      <m:sSubPr>
                        <m:ctrlPr>
                          <a:rPr lang="en-US" sz="2400" i="1" dirty="0" smtClean="0">
                            <a:solidFill>
                              <a:schemeClr val="accent1">
                                <a:lumMod val="75000"/>
                              </a:schemeClr>
                            </a:solidFill>
                            <a:latin typeface="Cambria Math" panose="02040503050406030204" pitchFamily="18" charset="0"/>
                          </a:rPr>
                        </m:ctrlPr>
                      </m:sSubPr>
                      <m:e>
                        <m:r>
                          <a:rPr lang="en-US" sz="2400" i="1" dirty="0" smtClean="0">
                            <a:solidFill>
                              <a:schemeClr val="accent1">
                                <a:lumMod val="75000"/>
                              </a:schemeClr>
                            </a:solidFill>
                            <a:latin typeface="Cambria Math" panose="02040503050406030204" pitchFamily="18" charset="0"/>
                          </a:rPr>
                          <m:t>𝐼</m:t>
                        </m:r>
                      </m:e>
                      <m:sub>
                        <m:r>
                          <a:rPr lang="en-US" sz="2400" i="1" dirty="0" smtClean="0">
                            <a:solidFill>
                              <a:schemeClr val="accent1">
                                <a:lumMod val="75000"/>
                              </a:schemeClr>
                            </a:solidFill>
                            <a:latin typeface="Cambria Math" panose="02040503050406030204" pitchFamily="18" charset="0"/>
                          </a:rPr>
                          <m:t>𝐷</m:t>
                        </m:r>
                        <m:r>
                          <a:rPr lang="en-US" sz="2400" i="1" dirty="0" smtClean="0">
                            <a:solidFill>
                              <a:schemeClr val="accent1">
                                <a:lumMod val="75000"/>
                              </a:schemeClr>
                            </a:solidFill>
                            <a:latin typeface="Cambria Math" panose="02040503050406030204" pitchFamily="18" charset="0"/>
                          </a:rPr>
                          <m:t>1</m:t>
                        </m:r>
                      </m:sub>
                    </m:sSub>
                  </m:oMath>
                </a14:m>
                <a:r>
                  <a:rPr lang="en-US" sz="2400" dirty="0">
                    <a:solidFill>
                      <a:schemeClr val="accent1">
                        <a:lumMod val="75000"/>
                      </a:schemeClr>
                    </a:solidFill>
                  </a:rPr>
                  <a:t>, </a:t>
                </a:r>
                <a14:m>
                  <m:oMath xmlns:m="http://schemas.openxmlformats.org/officeDocument/2006/math">
                    <m:sSub>
                      <m:sSubPr>
                        <m:ctrlPr>
                          <a:rPr lang="en-US" sz="2400" i="1" dirty="0" smtClean="0">
                            <a:solidFill>
                              <a:schemeClr val="accent1">
                                <a:lumMod val="75000"/>
                              </a:schemeClr>
                            </a:solidFill>
                            <a:latin typeface="Cambria Math" panose="02040503050406030204" pitchFamily="18" charset="0"/>
                          </a:rPr>
                        </m:ctrlPr>
                      </m:sSubPr>
                      <m:e>
                        <m:r>
                          <a:rPr lang="en-US" sz="2400" i="1" dirty="0" smtClean="0">
                            <a:solidFill>
                              <a:schemeClr val="accent1">
                                <a:lumMod val="75000"/>
                              </a:schemeClr>
                            </a:solidFill>
                            <a:latin typeface="Cambria Math" panose="02040503050406030204" pitchFamily="18" charset="0"/>
                          </a:rPr>
                          <m:t>𝐼</m:t>
                        </m:r>
                      </m:e>
                      <m:sub>
                        <m:r>
                          <a:rPr lang="en-US" sz="2400" i="1" dirty="0" smtClean="0">
                            <a:solidFill>
                              <a:schemeClr val="accent1">
                                <a:lumMod val="75000"/>
                              </a:schemeClr>
                            </a:solidFill>
                            <a:latin typeface="Cambria Math" panose="02040503050406030204" pitchFamily="18" charset="0"/>
                          </a:rPr>
                          <m:t>𝐷</m:t>
                        </m:r>
                        <m:r>
                          <a:rPr lang="en-US" sz="2400" i="1" dirty="0" smtClean="0">
                            <a:solidFill>
                              <a:schemeClr val="accent1">
                                <a:lumMod val="75000"/>
                              </a:schemeClr>
                            </a:solidFill>
                            <a:latin typeface="Cambria Math" panose="02040503050406030204" pitchFamily="18" charset="0"/>
                          </a:rPr>
                          <m:t>2</m:t>
                        </m:r>
                      </m:sub>
                    </m:sSub>
                  </m:oMath>
                </a14:m>
                <a:r>
                  <a:rPr lang="en-US" sz="2400" dirty="0">
                    <a:solidFill>
                      <a:schemeClr val="accent1">
                        <a:lumMod val="75000"/>
                      </a:schemeClr>
                    </a:solidFill>
                  </a:rPr>
                  <a:t>, </a:t>
                </a:r>
                <a14:m>
                  <m:oMath xmlns:m="http://schemas.openxmlformats.org/officeDocument/2006/math">
                    <m:sSub>
                      <m:sSubPr>
                        <m:ctrlPr>
                          <a:rPr lang="en-US" sz="2400" i="1" dirty="0" smtClean="0">
                            <a:solidFill>
                              <a:schemeClr val="accent1">
                                <a:lumMod val="75000"/>
                              </a:schemeClr>
                            </a:solidFill>
                            <a:latin typeface="Cambria Math" panose="02040503050406030204" pitchFamily="18" charset="0"/>
                          </a:rPr>
                        </m:ctrlPr>
                      </m:sSubPr>
                      <m:e>
                        <m:r>
                          <a:rPr lang="en-US" sz="2400" i="1" dirty="0" smtClean="0">
                            <a:solidFill>
                              <a:schemeClr val="accent1">
                                <a:lumMod val="75000"/>
                              </a:schemeClr>
                            </a:solidFill>
                            <a:latin typeface="Cambria Math" panose="02040503050406030204" pitchFamily="18" charset="0"/>
                          </a:rPr>
                          <m:t>𝑣</m:t>
                        </m:r>
                      </m:e>
                      <m:sub>
                        <m:r>
                          <a:rPr lang="en-US" sz="2400" i="1" dirty="0" smtClean="0">
                            <a:solidFill>
                              <a:schemeClr val="accent1">
                                <a:lumMod val="75000"/>
                              </a:schemeClr>
                            </a:solidFill>
                            <a:latin typeface="Cambria Math" panose="02040503050406030204" pitchFamily="18" charset="0"/>
                          </a:rPr>
                          <m:t>𝑥</m:t>
                        </m:r>
                      </m:sub>
                    </m:sSub>
                  </m:oMath>
                </a14:m>
                <a:r>
                  <a:rPr lang="en-US" sz="2400" dirty="0">
                    <a:solidFill>
                      <a:schemeClr val="accent1">
                        <a:lumMod val="75000"/>
                      </a:schemeClr>
                    </a:solidFill>
                  </a:rPr>
                  <a:t> and </a:t>
                </a:r>
                <a14:m>
                  <m:oMath xmlns:m="http://schemas.openxmlformats.org/officeDocument/2006/math">
                    <m:sSub>
                      <m:sSubPr>
                        <m:ctrlPr>
                          <a:rPr lang="en-US" sz="2400" i="1" dirty="0" smtClean="0">
                            <a:solidFill>
                              <a:schemeClr val="accent1">
                                <a:lumMod val="75000"/>
                              </a:schemeClr>
                            </a:solidFill>
                            <a:latin typeface="Cambria Math" panose="02040503050406030204" pitchFamily="18" charset="0"/>
                          </a:rPr>
                        </m:ctrlPr>
                      </m:sSubPr>
                      <m:e>
                        <m:r>
                          <a:rPr lang="en-US" sz="2400" i="1" dirty="0" smtClean="0">
                            <a:solidFill>
                              <a:schemeClr val="accent1">
                                <a:lumMod val="75000"/>
                              </a:schemeClr>
                            </a:solidFill>
                            <a:latin typeface="Cambria Math" panose="02040503050406030204" pitchFamily="18" charset="0"/>
                          </a:rPr>
                          <m:t>𝑣</m:t>
                        </m:r>
                      </m:e>
                      <m:sub>
                        <m:r>
                          <a:rPr lang="en-US" sz="2400" i="1" dirty="0" smtClean="0">
                            <a:solidFill>
                              <a:schemeClr val="accent1">
                                <a:lumMod val="75000"/>
                              </a:schemeClr>
                            </a:solidFill>
                            <a:latin typeface="Cambria Math" panose="02040503050406030204" pitchFamily="18" charset="0"/>
                          </a:rPr>
                          <m:t>𝑦</m:t>
                        </m:r>
                      </m:sub>
                    </m:sSub>
                  </m:oMath>
                </a14:m>
                <a:r>
                  <a:rPr lang="en-US" sz="2400" dirty="0">
                    <a:solidFill>
                      <a:schemeClr val="accent1">
                        <a:lumMod val="75000"/>
                      </a:schemeClr>
                    </a:solidFill>
                  </a:rPr>
                  <a:t>. Consider </a:t>
                </a:r>
                <a14:m>
                  <m:oMath xmlns:m="http://schemas.openxmlformats.org/officeDocument/2006/math">
                    <m:sSub>
                      <m:sSubPr>
                        <m:ctrlPr>
                          <a:rPr lang="en-US" sz="2400" i="1" dirty="0" smtClean="0">
                            <a:solidFill>
                              <a:schemeClr val="accent1">
                                <a:lumMod val="75000"/>
                              </a:schemeClr>
                            </a:solidFill>
                            <a:latin typeface="Cambria Math" panose="02040503050406030204" pitchFamily="18" charset="0"/>
                          </a:rPr>
                        </m:ctrlPr>
                      </m:sSubPr>
                      <m:e>
                        <m:r>
                          <a:rPr lang="en-US" sz="2400" i="1" dirty="0" smtClean="0">
                            <a:solidFill>
                              <a:schemeClr val="accent1">
                                <a:lumMod val="75000"/>
                              </a:schemeClr>
                            </a:solidFill>
                            <a:latin typeface="Cambria Math" panose="02040503050406030204" pitchFamily="18" charset="0"/>
                          </a:rPr>
                          <m:t>𝑽</m:t>
                        </m:r>
                      </m:e>
                      <m:sub>
                        <m:r>
                          <a:rPr lang="en-US" sz="2400" i="1" dirty="0" smtClean="0">
                            <a:solidFill>
                              <a:schemeClr val="accent1">
                                <a:lumMod val="75000"/>
                              </a:schemeClr>
                            </a:solidFill>
                            <a:latin typeface="Cambria Math" panose="02040503050406030204" pitchFamily="18" charset="0"/>
                          </a:rPr>
                          <m:t>𝑫𝑶</m:t>
                        </m:r>
                      </m:sub>
                    </m:sSub>
                    <m:r>
                      <a:rPr lang="en-US" sz="2400" i="1" dirty="0" smtClean="0">
                        <a:solidFill>
                          <a:schemeClr val="accent1">
                            <a:lumMod val="75000"/>
                          </a:schemeClr>
                        </a:solidFill>
                        <a:latin typeface="Cambria Math" panose="02040503050406030204" pitchFamily="18" charset="0"/>
                      </a:rPr>
                      <m:t>=</m:t>
                    </m:r>
                    <m:r>
                      <a:rPr lang="en-US" sz="2400" i="1" dirty="0" smtClean="0">
                        <a:solidFill>
                          <a:schemeClr val="accent1">
                            <a:lumMod val="75000"/>
                          </a:schemeClr>
                        </a:solidFill>
                        <a:latin typeface="Cambria Math" panose="02040503050406030204" pitchFamily="18" charset="0"/>
                      </a:rPr>
                      <m:t>𝟏</m:t>
                    </m:r>
                    <m:r>
                      <a:rPr lang="en-US" sz="2400" i="1" dirty="0" smtClean="0">
                        <a:solidFill>
                          <a:schemeClr val="accent1">
                            <a:lumMod val="75000"/>
                          </a:schemeClr>
                        </a:solidFill>
                        <a:latin typeface="Cambria Math" panose="02040503050406030204" pitchFamily="18" charset="0"/>
                      </a:rPr>
                      <m:t> </m:t>
                    </m:r>
                    <m:r>
                      <a:rPr lang="en-US" sz="2400" i="1" dirty="0" smtClean="0">
                        <a:solidFill>
                          <a:schemeClr val="accent1">
                            <a:lumMod val="75000"/>
                          </a:schemeClr>
                        </a:solidFill>
                        <a:latin typeface="Cambria Math" panose="02040503050406030204" pitchFamily="18" charset="0"/>
                      </a:rPr>
                      <m:t>𝐕</m:t>
                    </m:r>
                  </m:oMath>
                </a14:m>
                <a:r>
                  <a:rPr lang="en-US" sz="2400" dirty="0">
                    <a:solidFill>
                      <a:schemeClr val="accent1">
                        <a:lumMod val="75000"/>
                      </a:schemeClr>
                    </a:solidFill>
                  </a:rPr>
                  <a:t>. [Validate Assumptions]. Are the diodes consuming power or delivering power?</a:t>
                </a:r>
              </a:p>
            </p:txBody>
          </p:sp>
        </mc:Choice>
        <mc:Fallback xmlns="">
          <p:sp>
            <p:nvSpPr>
              <p:cNvPr id="10" name="TextBox 9">
                <a:extLst>
                  <a:ext uri="{FF2B5EF4-FFF2-40B4-BE49-F238E27FC236}">
                    <a16:creationId xmlns:a16="http://schemas.microsoft.com/office/drawing/2014/main" id="{E6DAF672-BE16-FBAB-CAA3-AC097A512EDE}"/>
                  </a:ext>
                </a:extLst>
              </p:cNvPr>
              <p:cNvSpPr txBox="1">
                <a:spLocks noRot="1" noChangeAspect="1" noMove="1" noResize="1" noEditPoints="1" noAdjustHandles="1" noChangeArrowheads="1" noChangeShapeType="1" noTextEdit="1"/>
              </p:cNvSpPr>
              <p:nvPr/>
            </p:nvSpPr>
            <p:spPr>
              <a:xfrm>
                <a:off x="865517" y="1340087"/>
                <a:ext cx="10515600" cy="860172"/>
              </a:xfrm>
              <a:prstGeom prst="rect">
                <a:avLst/>
              </a:prstGeom>
              <a:blipFill>
                <a:blip r:embed="rId6"/>
                <a:stretch>
                  <a:fillRect l="-928" t="-4965" b="-15603"/>
                </a:stretch>
              </a:blipFill>
            </p:spPr>
            <p:txBody>
              <a:bodyPr/>
              <a:lstStyle/>
              <a:p>
                <a:r>
                  <a:rPr lang="en-US">
                    <a:noFill/>
                  </a:rPr>
                  <a:t> </a:t>
                </a:r>
              </a:p>
            </p:txBody>
          </p:sp>
        </mc:Fallback>
      </mc:AlternateContent>
      <p:sp>
        <p:nvSpPr>
          <p:cNvPr id="13" name="Rectangle: Rounded Corners 12">
            <a:extLst>
              <a:ext uri="{FF2B5EF4-FFF2-40B4-BE49-F238E27FC236}">
                <a16:creationId xmlns:a16="http://schemas.microsoft.com/office/drawing/2014/main" id="{6E6A4470-D453-59E5-A239-C822D2E8C1E9}"/>
              </a:ext>
            </a:extLst>
          </p:cNvPr>
          <p:cNvSpPr/>
          <p:nvPr/>
        </p:nvSpPr>
        <p:spPr>
          <a:xfrm>
            <a:off x="4474069" y="4506046"/>
            <a:ext cx="1217740" cy="483397"/>
          </a:xfrm>
          <a:custGeom>
            <a:avLst/>
            <a:gdLst>
              <a:gd name="connsiteX0" fmla="*/ 0 w 1217740"/>
              <a:gd name="connsiteY0" fmla="*/ 80568 h 483397"/>
              <a:gd name="connsiteX1" fmla="*/ 80568 w 1217740"/>
              <a:gd name="connsiteY1" fmla="*/ 0 h 483397"/>
              <a:gd name="connsiteX2" fmla="*/ 587738 w 1217740"/>
              <a:gd name="connsiteY2" fmla="*/ 0 h 483397"/>
              <a:gd name="connsiteX3" fmla="*/ 1137172 w 1217740"/>
              <a:gd name="connsiteY3" fmla="*/ 0 h 483397"/>
              <a:gd name="connsiteX4" fmla="*/ 1217740 w 1217740"/>
              <a:gd name="connsiteY4" fmla="*/ 80568 h 483397"/>
              <a:gd name="connsiteX5" fmla="*/ 1217740 w 1217740"/>
              <a:gd name="connsiteY5" fmla="*/ 402829 h 483397"/>
              <a:gd name="connsiteX6" fmla="*/ 1137172 w 1217740"/>
              <a:gd name="connsiteY6" fmla="*/ 483397 h 483397"/>
              <a:gd name="connsiteX7" fmla="*/ 587738 w 1217740"/>
              <a:gd name="connsiteY7" fmla="*/ 483397 h 483397"/>
              <a:gd name="connsiteX8" fmla="*/ 80568 w 1217740"/>
              <a:gd name="connsiteY8" fmla="*/ 483397 h 483397"/>
              <a:gd name="connsiteX9" fmla="*/ 0 w 1217740"/>
              <a:gd name="connsiteY9" fmla="*/ 402829 h 483397"/>
              <a:gd name="connsiteX10" fmla="*/ 0 w 1217740"/>
              <a:gd name="connsiteY10" fmla="*/ 80568 h 483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7740" h="483397" extrusionOk="0">
                <a:moveTo>
                  <a:pt x="0" y="80568"/>
                </a:moveTo>
                <a:cubicBezTo>
                  <a:pt x="12057" y="37504"/>
                  <a:pt x="35238" y="-1122"/>
                  <a:pt x="80568" y="0"/>
                </a:cubicBezTo>
                <a:cubicBezTo>
                  <a:pt x="207952" y="-118"/>
                  <a:pt x="482136" y="8400"/>
                  <a:pt x="587738" y="0"/>
                </a:cubicBezTo>
                <a:cubicBezTo>
                  <a:pt x="693340" y="-8400"/>
                  <a:pt x="898922" y="8507"/>
                  <a:pt x="1137172" y="0"/>
                </a:cubicBezTo>
                <a:cubicBezTo>
                  <a:pt x="1180422" y="5577"/>
                  <a:pt x="1207593" y="37764"/>
                  <a:pt x="1217740" y="80568"/>
                </a:cubicBezTo>
                <a:cubicBezTo>
                  <a:pt x="1218168" y="213288"/>
                  <a:pt x="1181570" y="273111"/>
                  <a:pt x="1217740" y="402829"/>
                </a:cubicBezTo>
                <a:cubicBezTo>
                  <a:pt x="1222613" y="450463"/>
                  <a:pt x="1188417" y="475419"/>
                  <a:pt x="1137172" y="483397"/>
                </a:cubicBezTo>
                <a:cubicBezTo>
                  <a:pt x="991955" y="549154"/>
                  <a:pt x="736637" y="455735"/>
                  <a:pt x="587738" y="483397"/>
                </a:cubicBezTo>
                <a:cubicBezTo>
                  <a:pt x="438839" y="511059"/>
                  <a:pt x="213547" y="453220"/>
                  <a:pt x="80568" y="483397"/>
                </a:cubicBezTo>
                <a:cubicBezTo>
                  <a:pt x="35694" y="478859"/>
                  <a:pt x="0" y="442370"/>
                  <a:pt x="0" y="402829"/>
                </a:cubicBezTo>
                <a:cubicBezTo>
                  <a:pt x="-29015" y="326305"/>
                  <a:pt x="8443" y="211620"/>
                  <a:pt x="0" y="80568"/>
                </a:cubicBezTo>
                <a:close/>
              </a:path>
            </a:pathLst>
          </a:custGeom>
          <a:noFill/>
          <a:ln w="38100">
            <a:solidFill>
              <a:srgbClr val="00B050"/>
            </a:solidFill>
            <a:extLst>
              <a:ext uri="{C807C97D-BFC1-408E-A445-0C87EB9F89A2}">
                <ask:lineSketchStyleProps xmlns:ask="http://schemas.microsoft.com/office/drawing/2018/sketchyshapes" sd="2214188587">
                  <a:prstGeom prst="round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Rounded Corners 2">
            <a:extLst>
              <a:ext uri="{FF2B5EF4-FFF2-40B4-BE49-F238E27FC236}">
                <a16:creationId xmlns:a16="http://schemas.microsoft.com/office/drawing/2014/main" id="{BB3CFE7F-A200-8A59-013D-C9529C0B9ACF}"/>
              </a:ext>
            </a:extLst>
          </p:cNvPr>
          <p:cNvSpPr/>
          <p:nvPr/>
        </p:nvSpPr>
        <p:spPr>
          <a:xfrm>
            <a:off x="4805373" y="5276214"/>
            <a:ext cx="1217740" cy="443753"/>
          </a:xfrm>
          <a:custGeom>
            <a:avLst/>
            <a:gdLst>
              <a:gd name="connsiteX0" fmla="*/ 0 w 1217740"/>
              <a:gd name="connsiteY0" fmla="*/ 73960 h 443753"/>
              <a:gd name="connsiteX1" fmla="*/ 73960 w 1217740"/>
              <a:gd name="connsiteY1" fmla="*/ 0 h 443753"/>
              <a:gd name="connsiteX2" fmla="*/ 587474 w 1217740"/>
              <a:gd name="connsiteY2" fmla="*/ 0 h 443753"/>
              <a:gd name="connsiteX3" fmla="*/ 1143780 w 1217740"/>
              <a:gd name="connsiteY3" fmla="*/ 0 h 443753"/>
              <a:gd name="connsiteX4" fmla="*/ 1217740 w 1217740"/>
              <a:gd name="connsiteY4" fmla="*/ 73960 h 443753"/>
              <a:gd name="connsiteX5" fmla="*/ 1217740 w 1217740"/>
              <a:gd name="connsiteY5" fmla="*/ 369793 h 443753"/>
              <a:gd name="connsiteX6" fmla="*/ 1143780 w 1217740"/>
              <a:gd name="connsiteY6" fmla="*/ 443753 h 443753"/>
              <a:gd name="connsiteX7" fmla="*/ 587474 w 1217740"/>
              <a:gd name="connsiteY7" fmla="*/ 443753 h 443753"/>
              <a:gd name="connsiteX8" fmla="*/ 73960 w 1217740"/>
              <a:gd name="connsiteY8" fmla="*/ 443753 h 443753"/>
              <a:gd name="connsiteX9" fmla="*/ 0 w 1217740"/>
              <a:gd name="connsiteY9" fmla="*/ 369793 h 443753"/>
              <a:gd name="connsiteX10" fmla="*/ 0 w 1217740"/>
              <a:gd name="connsiteY10" fmla="*/ 73960 h 4437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7740" h="443753" extrusionOk="0">
                <a:moveTo>
                  <a:pt x="0" y="73960"/>
                </a:moveTo>
                <a:cubicBezTo>
                  <a:pt x="2772" y="33442"/>
                  <a:pt x="27285" y="-7841"/>
                  <a:pt x="73960" y="0"/>
                </a:cubicBezTo>
                <a:cubicBezTo>
                  <a:pt x="291772" y="-16724"/>
                  <a:pt x="452336" y="45146"/>
                  <a:pt x="587474" y="0"/>
                </a:cubicBezTo>
                <a:cubicBezTo>
                  <a:pt x="722612" y="-45146"/>
                  <a:pt x="999889" y="36643"/>
                  <a:pt x="1143780" y="0"/>
                </a:cubicBezTo>
                <a:cubicBezTo>
                  <a:pt x="1184439" y="840"/>
                  <a:pt x="1209014" y="34568"/>
                  <a:pt x="1217740" y="73960"/>
                </a:cubicBezTo>
                <a:cubicBezTo>
                  <a:pt x="1233922" y="212275"/>
                  <a:pt x="1213839" y="261174"/>
                  <a:pt x="1217740" y="369793"/>
                </a:cubicBezTo>
                <a:cubicBezTo>
                  <a:pt x="1227661" y="417028"/>
                  <a:pt x="1187630" y="440203"/>
                  <a:pt x="1143780" y="443753"/>
                </a:cubicBezTo>
                <a:cubicBezTo>
                  <a:pt x="916265" y="458813"/>
                  <a:pt x="824803" y="432404"/>
                  <a:pt x="587474" y="443753"/>
                </a:cubicBezTo>
                <a:cubicBezTo>
                  <a:pt x="350145" y="455102"/>
                  <a:pt x="267155" y="413937"/>
                  <a:pt x="73960" y="443753"/>
                </a:cubicBezTo>
                <a:cubicBezTo>
                  <a:pt x="32775" y="439690"/>
                  <a:pt x="0" y="405004"/>
                  <a:pt x="0" y="369793"/>
                </a:cubicBezTo>
                <a:cubicBezTo>
                  <a:pt x="-15870" y="226862"/>
                  <a:pt x="12647" y="167080"/>
                  <a:pt x="0" y="73960"/>
                </a:cubicBezTo>
                <a:close/>
              </a:path>
            </a:pathLst>
          </a:custGeom>
          <a:noFill/>
          <a:ln w="38100">
            <a:solidFill>
              <a:srgbClr val="00B050"/>
            </a:solidFill>
            <a:extLst>
              <a:ext uri="{C807C97D-BFC1-408E-A445-0C87EB9F89A2}">
                <ask:lineSketchStyleProps xmlns:ask="http://schemas.microsoft.com/office/drawing/2018/sketchyshapes" sd="2214188587">
                  <a:prstGeom prst="round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98" name="Picture 2">
            <a:extLst>
              <a:ext uri="{FF2B5EF4-FFF2-40B4-BE49-F238E27FC236}">
                <a16:creationId xmlns:a16="http://schemas.microsoft.com/office/drawing/2014/main" id="{DEA2C164-64CE-6EFB-934C-F0C7AB97EF9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74158" y="4457763"/>
            <a:ext cx="3965004" cy="22517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72058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3" grpId="0" animBg="1"/>
      <p:bldP spid="3"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5D34B6-6725-0CA8-FEBC-69F109CF8B2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3F2707F-7B35-788E-FC37-4255348D4C77}"/>
              </a:ext>
            </a:extLst>
          </p:cNvPr>
          <p:cNvSpPr>
            <a:spLocks noGrp="1"/>
          </p:cNvSpPr>
          <p:nvPr>
            <p:ph type="title"/>
          </p:nvPr>
        </p:nvSpPr>
        <p:spPr/>
        <p:txBody>
          <a:bodyPr/>
          <a:lstStyle/>
          <a:p>
            <a:r>
              <a:rPr lang="en-US" dirty="0"/>
              <a:t>Solving Circuits with diodes (12)</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442FEDA-841A-6441-8A59-FB73397A69D6}"/>
                  </a:ext>
                </a:extLst>
              </p:cNvPr>
              <p:cNvSpPr txBox="1"/>
              <p:nvPr/>
            </p:nvSpPr>
            <p:spPr>
              <a:xfrm>
                <a:off x="6357257" y="1690688"/>
                <a:ext cx="4996544" cy="4524315"/>
              </a:xfrm>
              <a:prstGeom prst="rect">
                <a:avLst/>
              </a:prstGeom>
              <a:noFill/>
            </p:spPr>
            <p:txBody>
              <a:bodyPr wrap="square" rtlCol="0">
                <a:spAutoFit/>
              </a:bodyPr>
              <a:lstStyle/>
              <a:p>
                <a:r>
                  <a:rPr lang="en-US" sz="2400" dirty="0"/>
                  <a:t>Analyze the circuit to find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𝐼</m:t>
                        </m:r>
                      </m:e>
                      <m:sub>
                        <m:r>
                          <a:rPr lang="en-US" sz="2400" b="0" i="1" smtClean="0">
                            <a:latin typeface="Cambria Math" panose="02040503050406030204" pitchFamily="18" charset="0"/>
                          </a:rPr>
                          <m:t>𝐷</m:t>
                        </m:r>
                        <m:r>
                          <a:rPr lang="en-US" sz="2400" b="0" i="1" smtClean="0">
                            <a:latin typeface="Cambria Math" panose="02040503050406030204" pitchFamily="18" charset="0"/>
                          </a:rPr>
                          <m:t>1</m:t>
                        </m:r>
                      </m:sub>
                    </m:sSub>
                    <m:r>
                      <a:rPr lang="en-US" sz="2400" b="0" i="1" smtClean="0">
                        <a:latin typeface="Cambria Math" panose="02040503050406030204" pitchFamily="18" charset="0"/>
                      </a:rPr>
                      <m:t>, </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𝐼</m:t>
                        </m:r>
                      </m:e>
                      <m:sub>
                        <m:r>
                          <a:rPr lang="en-US" sz="2400" b="0" i="1" smtClean="0">
                            <a:latin typeface="Cambria Math" panose="02040503050406030204" pitchFamily="18" charset="0"/>
                          </a:rPr>
                          <m:t>𝐷</m:t>
                        </m:r>
                        <m:r>
                          <a:rPr lang="en-US" sz="2400" b="0" i="1" smtClean="0">
                            <a:latin typeface="Cambria Math" panose="02040503050406030204" pitchFamily="18" charset="0"/>
                          </a:rPr>
                          <m:t>2</m:t>
                        </m:r>
                      </m:sub>
                    </m:sSub>
                    <m:r>
                      <a:rPr lang="en-US" sz="2400" b="0" i="1" smtClean="0">
                        <a:latin typeface="Cambria Math" panose="02040503050406030204" pitchFamily="18" charset="0"/>
                      </a:rPr>
                      <m:t>, </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𝐼</m:t>
                        </m:r>
                      </m:e>
                      <m:sub>
                        <m:r>
                          <a:rPr lang="en-US" sz="2400" b="0" i="1" smtClean="0">
                            <a:latin typeface="Cambria Math" panose="02040503050406030204" pitchFamily="18" charset="0"/>
                          </a:rPr>
                          <m:t>𝐷</m:t>
                        </m:r>
                        <m:r>
                          <a:rPr lang="en-US" sz="2400" b="0" i="1" smtClean="0">
                            <a:latin typeface="Cambria Math" panose="02040503050406030204" pitchFamily="18" charset="0"/>
                          </a:rPr>
                          <m:t>3</m:t>
                        </m:r>
                      </m:sub>
                    </m:sSub>
                  </m:oMath>
                </a14:m>
                <a:r>
                  <a:rPr lang="en-US" sz="2400" dirty="0"/>
                  <a:t> and </a:t>
                </a:r>
                <a14:m>
                  <m:oMath xmlns:m="http://schemas.openxmlformats.org/officeDocument/2006/math">
                    <m:r>
                      <a:rPr lang="en-US" sz="2400" b="0" i="1" smtClean="0">
                        <a:latin typeface="Cambria Math" panose="02040503050406030204" pitchFamily="18" charset="0"/>
                      </a:rPr>
                      <m:t>𝐼</m:t>
                    </m:r>
                  </m:oMath>
                </a14:m>
                <a:r>
                  <a:rPr lang="en-US" sz="2400" dirty="0"/>
                  <a:t> for the following cases: Consider </a:t>
                </a:r>
                <a14:m>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𝑽</m:t>
                        </m:r>
                      </m:e>
                      <m:sub>
                        <m:r>
                          <a:rPr lang="en-US" sz="2400" b="1" i="1" smtClean="0">
                            <a:latin typeface="Cambria Math" panose="02040503050406030204" pitchFamily="18" charset="0"/>
                          </a:rPr>
                          <m:t>𝑫𝑶</m:t>
                        </m:r>
                      </m:sub>
                    </m:sSub>
                    <m:r>
                      <a:rPr lang="en-US" sz="2400" b="1" i="1" smtClean="0">
                        <a:latin typeface="Cambria Math" panose="02040503050406030204" pitchFamily="18" charset="0"/>
                      </a:rPr>
                      <m:t>=</m:t>
                    </m:r>
                    <m:r>
                      <a:rPr lang="en-US" sz="2400" b="1" i="1" smtClean="0">
                        <a:latin typeface="Cambria Math" panose="02040503050406030204" pitchFamily="18" charset="0"/>
                      </a:rPr>
                      <m:t>𝟎</m:t>
                    </m:r>
                    <m:r>
                      <a:rPr lang="en-US" sz="2400" b="1" i="1" smtClean="0">
                        <a:latin typeface="Cambria Math" panose="02040503050406030204" pitchFamily="18" charset="0"/>
                      </a:rPr>
                      <m:t>.</m:t>
                    </m:r>
                    <m:r>
                      <a:rPr lang="en-US" sz="2400" b="1" i="1" smtClean="0">
                        <a:latin typeface="Cambria Math" panose="02040503050406030204" pitchFamily="18" charset="0"/>
                      </a:rPr>
                      <m:t>𝟔</m:t>
                    </m:r>
                    <m:r>
                      <a:rPr lang="en-US" sz="2400" b="1" i="1" smtClean="0">
                        <a:latin typeface="Cambria Math" panose="02040503050406030204" pitchFamily="18" charset="0"/>
                      </a:rPr>
                      <m:t> </m:t>
                    </m:r>
                    <m:r>
                      <a:rPr lang="en-US" sz="2400" b="1" i="0" smtClean="0">
                        <a:latin typeface="Cambria Math" panose="02040503050406030204" pitchFamily="18" charset="0"/>
                      </a:rPr>
                      <m:t>𝐕</m:t>
                    </m:r>
                  </m:oMath>
                </a14:m>
                <a:r>
                  <a:rPr lang="en-US" sz="2400" b="1" dirty="0"/>
                  <a:t>. </a:t>
                </a:r>
                <a14:m>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𝒓</m:t>
                        </m:r>
                      </m:e>
                      <m:sub>
                        <m:r>
                          <a:rPr lang="en-US" sz="2400" b="1" i="1" smtClean="0">
                            <a:latin typeface="Cambria Math" panose="02040503050406030204" pitchFamily="18" charset="0"/>
                          </a:rPr>
                          <m:t>𝒅</m:t>
                        </m:r>
                      </m:sub>
                    </m:sSub>
                    <m:r>
                      <a:rPr lang="en-US" sz="2400" b="1" i="1" smtClean="0">
                        <a:latin typeface="Cambria Math" panose="02040503050406030204" pitchFamily="18" charset="0"/>
                      </a:rPr>
                      <m:t>=</m:t>
                    </m:r>
                    <m:r>
                      <a:rPr lang="en-US" sz="2400" b="1" i="1" smtClean="0">
                        <a:latin typeface="Cambria Math" panose="02040503050406030204" pitchFamily="18" charset="0"/>
                      </a:rPr>
                      <m:t>𝟓𝟎</m:t>
                    </m:r>
                    <m:r>
                      <a:rPr lang="en-US" sz="2400" b="1" i="1" smtClean="0">
                        <a:latin typeface="Cambria Math" panose="02040503050406030204" pitchFamily="18" charset="0"/>
                      </a:rPr>
                      <m:t> </m:t>
                    </m:r>
                    <m:r>
                      <a:rPr lang="en-US" sz="2400" b="1" i="0" smtClean="0">
                        <a:latin typeface="Cambria Math" panose="02040503050406030204" pitchFamily="18" charset="0"/>
                      </a:rPr>
                      <m:t>𝛀</m:t>
                    </m:r>
                  </m:oMath>
                </a14:m>
                <a:r>
                  <a:rPr lang="en-US" sz="2400" b="1" dirty="0"/>
                  <a:t> [Validate Assumptions]</a:t>
                </a:r>
              </a:p>
              <a:p>
                <a:endParaRPr lang="en-US" sz="2400" b="1" dirty="0"/>
              </a:p>
              <a:p>
                <a:pPr/>
                <a14:m>
                  <m:oMathPara xmlns:m="http://schemas.openxmlformats.org/officeDocument/2006/math">
                    <m:oMathParaPr>
                      <m:jc m:val="centerGroup"/>
                    </m:oMathParaPr>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𝑽</m:t>
                          </m:r>
                        </m:e>
                        <m:sub>
                          <m:r>
                            <a:rPr lang="en-US" sz="2400" b="1" i="1" smtClean="0">
                              <a:latin typeface="Cambria Math" panose="02040503050406030204" pitchFamily="18" charset="0"/>
                            </a:rPr>
                            <m:t>𝟏</m:t>
                          </m:r>
                        </m:sub>
                      </m:sSub>
                      <m:r>
                        <a:rPr lang="en-US" sz="2400" b="1" i="1" smtClean="0">
                          <a:latin typeface="Cambria Math" panose="02040503050406030204" pitchFamily="18" charset="0"/>
                        </a:rPr>
                        <m:t>=</m:t>
                      </m:r>
                      <m:r>
                        <a:rPr lang="en-US" sz="2400" b="1" i="1" smtClean="0">
                          <a:latin typeface="Cambria Math" panose="02040503050406030204" pitchFamily="18" charset="0"/>
                        </a:rPr>
                        <m:t>𝟎</m:t>
                      </m:r>
                      <m:r>
                        <a:rPr lang="en-US" sz="2400" b="1" i="1" smtClean="0">
                          <a:latin typeface="Cambria Math" panose="02040503050406030204" pitchFamily="18" charset="0"/>
                        </a:rPr>
                        <m:t> </m:t>
                      </m:r>
                      <m:r>
                        <a:rPr lang="en-US" sz="2400" b="1" i="0" smtClean="0">
                          <a:latin typeface="Cambria Math" panose="02040503050406030204" pitchFamily="18" charset="0"/>
                        </a:rPr>
                        <m:t>𝐕</m:t>
                      </m:r>
                      <m:r>
                        <a:rPr lang="en-US" sz="2400" b="1" i="0" smtClean="0">
                          <a:latin typeface="Cambria Math" panose="02040503050406030204" pitchFamily="18" charset="0"/>
                        </a:rPr>
                        <m:t>,  </m:t>
                      </m:r>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𝑽</m:t>
                          </m:r>
                        </m:e>
                        <m:sub>
                          <m:r>
                            <a:rPr lang="en-US" sz="2400" b="1" i="1" smtClean="0">
                              <a:latin typeface="Cambria Math" panose="02040503050406030204" pitchFamily="18" charset="0"/>
                            </a:rPr>
                            <m:t>𝟐</m:t>
                          </m:r>
                        </m:sub>
                      </m:sSub>
                      <m:r>
                        <a:rPr lang="en-US" sz="2400" b="1" i="1" smtClean="0">
                          <a:latin typeface="Cambria Math" panose="02040503050406030204" pitchFamily="18" charset="0"/>
                        </a:rPr>
                        <m:t>=</m:t>
                      </m:r>
                      <m:r>
                        <a:rPr lang="en-US" sz="2400" b="1" i="1" smtClean="0">
                          <a:latin typeface="Cambria Math" panose="02040503050406030204" pitchFamily="18" charset="0"/>
                        </a:rPr>
                        <m:t>𝟐</m:t>
                      </m:r>
                      <m:r>
                        <a:rPr lang="en-US" sz="2400" b="1" i="1" smtClean="0">
                          <a:latin typeface="Cambria Math" panose="02040503050406030204" pitchFamily="18" charset="0"/>
                        </a:rPr>
                        <m:t> </m:t>
                      </m:r>
                      <m:r>
                        <a:rPr lang="en-US" sz="2400" b="1" i="0" smtClean="0">
                          <a:latin typeface="Cambria Math" panose="02040503050406030204" pitchFamily="18" charset="0"/>
                        </a:rPr>
                        <m:t>𝐕</m:t>
                      </m:r>
                    </m:oMath>
                  </m:oMathPara>
                </a14:m>
                <a:endParaRPr lang="en-US" sz="2400" b="1"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𝑽</m:t>
                          </m:r>
                        </m:e>
                        <m:sub>
                          <m:r>
                            <a:rPr lang="en-US" sz="2400" b="1" i="1" smtClean="0">
                              <a:latin typeface="Cambria Math" panose="02040503050406030204" pitchFamily="18" charset="0"/>
                            </a:rPr>
                            <m:t>𝟏</m:t>
                          </m:r>
                        </m:sub>
                      </m:sSub>
                      <m:r>
                        <a:rPr lang="en-US" sz="2400" b="1" i="1" smtClean="0">
                          <a:latin typeface="Cambria Math" panose="02040503050406030204" pitchFamily="18" charset="0"/>
                        </a:rPr>
                        <m:t>=</m:t>
                      </m:r>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𝑽</m:t>
                          </m:r>
                        </m:e>
                        <m:sub>
                          <m:r>
                            <a:rPr lang="en-US" sz="2400" b="1" i="1" smtClean="0">
                              <a:latin typeface="Cambria Math" panose="02040503050406030204" pitchFamily="18" charset="0"/>
                            </a:rPr>
                            <m:t>𝟐</m:t>
                          </m:r>
                        </m:sub>
                      </m:sSub>
                      <m:r>
                        <a:rPr lang="en-US" sz="2400" b="1" i="1" smtClean="0">
                          <a:latin typeface="Cambria Math" panose="02040503050406030204" pitchFamily="18" charset="0"/>
                        </a:rPr>
                        <m:t>=</m:t>
                      </m:r>
                      <m:r>
                        <a:rPr lang="en-US" sz="2400" b="1" i="1" smtClean="0">
                          <a:latin typeface="Cambria Math" panose="02040503050406030204" pitchFamily="18" charset="0"/>
                        </a:rPr>
                        <m:t>𝟎</m:t>
                      </m:r>
                      <m:r>
                        <a:rPr lang="en-US" sz="2400" b="1" i="1" smtClean="0">
                          <a:latin typeface="Cambria Math" panose="02040503050406030204" pitchFamily="18" charset="0"/>
                        </a:rPr>
                        <m:t> </m:t>
                      </m:r>
                      <m:r>
                        <a:rPr lang="en-US" sz="2400" b="1" i="0" smtClean="0">
                          <a:latin typeface="Cambria Math" panose="02040503050406030204" pitchFamily="18" charset="0"/>
                        </a:rPr>
                        <m:t>𝐕</m:t>
                      </m:r>
                    </m:oMath>
                  </m:oMathPara>
                </a14:m>
                <a:endParaRPr lang="en-US" sz="2400" b="1" dirty="0"/>
              </a:p>
              <a:p>
                <a:pPr/>
                <a14:m>
                  <m:oMathPara xmlns:m="http://schemas.openxmlformats.org/officeDocument/2006/math">
                    <m:oMathParaPr>
                      <m:jc m:val="centerGroup"/>
                    </m:oMathParaPr>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𝑽</m:t>
                          </m:r>
                        </m:e>
                        <m:sub>
                          <m:r>
                            <a:rPr lang="en-US" sz="2400" b="1" i="1" smtClean="0">
                              <a:latin typeface="Cambria Math" panose="02040503050406030204" pitchFamily="18" charset="0"/>
                            </a:rPr>
                            <m:t>𝟏</m:t>
                          </m:r>
                        </m:sub>
                      </m:sSub>
                      <m:r>
                        <a:rPr lang="en-US" sz="2400" b="1" i="1" smtClean="0">
                          <a:latin typeface="Cambria Math" panose="02040503050406030204" pitchFamily="18" charset="0"/>
                        </a:rPr>
                        <m:t>=</m:t>
                      </m:r>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𝑽</m:t>
                          </m:r>
                        </m:e>
                        <m:sub>
                          <m:r>
                            <a:rPr lang="en-US" sz="2400" b="1" i="1" smtClean="0">
                              <a:latin typeface="Cambria Math" panose="02040503050406030204" pitchFamily="18" charset="0"/>
                            </a:rPr>
                            <m:t>𝟐</m:t>
                          </m:r>
                        </m:sub>
                      </m:sSub>
                      <m:r>
                        <a:rPr lang="en-US" sz="2400" b="1" i="1" smtClean="0">
                          <a:latin typeface="Cambria Math" panose="02040503050406030204" pitchFamily="18" charset="0"/>
                        </a:rPr>
                        <m:t>=</m:t>
                      </m:r>
                      <m:r>
                        <a:rPr lang="en-US" sz="2400" b="1" i="1" smtClean="0">
                          <a:latin typeface="Cambria Math" panose="02040503050406030204" pitchFamily="18" charset="0"/>
                        </a:rPr>
                        <m:t>𝟓</m:t>
                      </m:r>
                      <m:r>
                        <a:rPr lang="en-US" sz="2400" b="1" i="1" smtClean="0">
                          <a:latin typeface="Cambria Math" panose="02040503050406030204" pitchFamily="18" charset="0"/>
                        </a:rPr>
                        <m:t> </m:t>
                      </m:r>
                      <m:r>
                        <a:rPr lang="en-US" sz="2400" b="1" i="0" smtClean="0">
                          <a:latin typeface="Cambria Math" panose="02040503050406030204" pitchFamily="18" charset="0"/>
                        </a:rPr>
                        <m:t>𝐕</m:t>
                      </m:r>
                    </m:oMath>
                  </m:oMathPara>
                </a14:m>
                <a:endParaRPr lang="en-US" sz="2400" b="1" dirty="0"/>
              </a:p>
              <a:p>
                <a:pPr/>
                <a14:m>
                  <m:oMathPara xmlns:m="http://schemas.openxmlformats.org/officeDocument/2006/math">
                    <m:oMathParaPr>
                      <m:jc m:val="centerGroup"/>
                    </m:oMathParaPr>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𝑽</m:t>
                          </m:r>
                        </m:e>
                        <m:sub>
                          <m:r>
                            <a:rPr lang="en-US" sz="2400" b="1" i="1" smtClean="0">
                              <a:latin typeface="Cambria Math" panose="02040503050406030204" pitchFamily="18" charset="0"/>
                            </a:rPr>
                            <m:t>𝟏</m:t>
                          </m:r>
                        </m:sub>
                      </m:sSub>
                      <m:r>
                        <a:rPr lang="en-US" sz="2400" b="1" i="1" smtClean="0">
                          <a:latin typeface="Cambria Math" panose="02040503050406030204" pitchFamily="18" charset="0"/>
                        </a:rPr>
                        <m:t>=</m:t>
                      </m:r>
                      <m:r>
                        <a:rPr lang="en-US" sz="2400" b="1" i="1" smtClean="0">
                          <a:latin typeface="Cambria Math" panose="02040503050406030204" pitchFamily="18" charset="0"/>
                        </a:rPr>
                        <m:t>𝟓</m:t>
                      </m:r>
                      <m:r>
                        <a:rPr lang="en-US" sz="2400" b="1" i="1" smtClean="0">
                          <a:latin typeface="Cambria Math" panose="02040503050406030204" pitchFamily="18" charset="0"/>
                        </a:rPr>
                        <m:t> </m:t>
                      </m:r>
                      <m:r>
                        <a:rPr lang="en-US" sz="2400" b="1" i="0" smtClean="0">
                          <a:latin typeface="Cambria Math" panose="02040503050406030204" pitchFamily="18" charset="0"/>
                        </a:rPr>
                        <m:t>𝐕</m:t>
                      </m:r>
                      <m:r>
                        <a:rPr lang="en-US" sz="2400" b="1" i="0" smtClean="0">
                          <a:latin typeface="Cambria Math" panose="02040503050406030204" pitchFamily="18" charset="0"/>
                        </a:rPr>
                        <m:t>,  </m:t>
                      </m:r>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𝑽</m:t>
                          </m:r>
                        </m:e>
                        <m:sub>
                          <m:r>
                            <a:rPr lang="en-US" sz="2400" b="1" i="1" smtClean="0">
                              <a:latin typeface="Cambria Math" panose="02040503050406030204" pitchFamily="18" charset="0"/>
                            </a:rPr>
                            <m:t>𝟐</m:t>
                          </m:r>
                        </m:sub>
                      </m:sSub>
                      <m:r>
                        <a:rPr lang="en-US" sz="2400" b="1" i="1" smtClean="0">
                          <a:latin typeface="Cambria Math" panose="02040503050406030204" pitchFamily="18" charset="0"/>
                        </a:rPr>
                        <m:t>=</m:t>
                      </m:r>
                      <m:r>
                        <a:rPr lang="en-US" sz="2400" b="1" i="1" smtClean="0">
                          <a:latin typeface="Cambria Math" panose="02040503050406030204" pitchFamily="18" charset="0"/>
                        </a:rPr>
                        <m:t>𝟎</m:t>
                      </m:r>
                      <m:r>
                        <a:rPr lang="en-US" sz="2400" b="1" i="1" smtClean="0">
                          <a:latin typeface="Cambria Math" panose="02040503050406030204" pitchFamily="18" charset="0"/>
                        </a:rPr>
                        <m:t> </m:t>
                      </m:r>
                      <m:r>
                        <a:rPr lang="en-US" sz="2400" b="1" i="0" smtClean="0">
                          <a:latin typeface="Cambria Math" panose="02040503050406030204" pitchFamily="18" charset="0"/>
                        </a:rPr>
                        <m:t>𝐕</m:t>
                      </m:r>
                    </m:oMath>
                  </m:oMathPara>
                </a14:m>
                <a:endParaRPr lang="en-US" sz="2400" b="1" dirty="0"/>
              </a:p>
              <a:p>
                <a:endParaRPr lang="en-US" sz="2400" b="1" dirty="0"/>
              </a:p>
              <a:p>
                <a:endParaRPr lang="en-US" sz="2400" b="1" dirty="0"/>
              </a:p>
              <a:p>
                <a:pPr marL="457200" indent="-457200">
                  <a:buAutoNum type="arabicPeriod"/>
                </a:pPr>
                <a:endParaRPr lang="en-US" sz="2400" b="1" dirty="0"/>
              </a:p>
            </p:txBody>
          </p:sp>
        </mc:Choice>
        <mc:Fallback xmlns="">
          <p:sp>
            <p:nvSpPr>
              <p:cNvPr id="7" name="TextBox 6">
                <a:extLst>
                  <a:ext uri="{FF2B5EF4-FFF2-40B4-BE49-F238E27FC236}">
                    <a16:creationId xmlns:a16="http://schemas.microsoft.com/office/drawing/2014/main" id="{7442FEDA-841A-6441-8A59-FB73397A69D6}"/>
                  </a:ext>
                </a:extLst>
              </p:cNvPr>
              <p:cNvSpPr txBox="1">
                <a:spLocks noRot="1" noChangeAspect="1" noMove="1" noResize="1" noEditPoints="1" noAdjustHandles="1" noChangeArrowheads="1" noChangeShapeType="1" noTextEdit="1"/>
              </p:cNvSpPr>
              <p:nvPr/>
            </p:nvSpPr>
            <p:spPr>
              <a:xfrm>
                <a:off x="6357257" y="1690688"/>
                <a:ext cx="4996544" cy="4524315"/>
              </a:xfrm>
              <a:prstGeom prst="rect">
                <a:avLst/>
              </a:prstGeom>
              <a:blipFill>
                <a:blip r:embed="rId2"/>
                <a:stretch>
                  <a:fillRect l="-1951" t="-1077" r="-1707"/>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3749234A-A15B-0237-CAE2-0B31EEA3C12B}"/>
              </a:ext>
            </a:extLst>
          </p:cNvPr>
          <p:cNvPicPr>
            <a:picLocks noChangeAspect="1"/>
          </p:cNvPicPr>
          <p:nvPr/>
        </p:nvPicPr>
        <p:blipFill>
          <a:blip r:embed="rId3"/>
          <a:stretch>
            <a:fillRect/>
          </a:stretch>
        </p:blipFill>
        <p:spPr>
          <a:xfrm>
            <a:off x="838199" y="1690688"/>
            <a:ext cx="5519057" cy="4723140"/>
          </a:xfrm>
          <a:prstGeom prst="rect">
            <a:avLst/>
          </a:prstGeom>
        </p:spPr>
      </p:pic>
    </p:spTree>
    <p:extLst>
      <p:ext uri="{BB962C8B-B14F-4D97-AF65-F5344CB8AC3E}">
        <p14:creationId xmlns:p14="http://schemas.microsoft.com/office/powerpoint/2010/main" val="419254822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A74EBE-34AB-9B85-6B38-02E8BF3EADD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E57732C-BB03-4A8A-7E67-D5D92136702A}"/>
              </a:ext>
            </a:extLst>
          </p:cNvPr>
          <p:cNvSpPr>
            <a:spLocks noGrp="1"/>
          </p:cNvSpPr>
          <p:nvPr>
            <p:ph type="title"/>
          </p:nvPr>
        </p:nvSpPr>
        <p:spPr/>
        <p:txBody>
          <a:bodyPr/>
          <a:lstStyle/>
          <a:p>
            <a:r>
              <a:rPr lang="en-US" dirty="0"/>
              <a:t>Solving Circuits with diodes (12)</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E6026BC-9B55-9665-167D-3F99203BBBAC}"/>
                  </a:ext>
                </a:extLst>
              </p:cNvPr>
              <p:cNvSpPr txBox="1"/>
              <p:nvPr/>
            </p:nvSpPr>
            <p:spPr>
              <a:xfrm>
                <a:off x="6357257" y="1690688"/>
                <a:ext cx="4996544" cy="4524315"/>
              </a:xfrm>
              <a:prstGeom prst="rect">
                <a:avLst/>
              </a:prstGeom>
              <a:noFill/>
            </p:spPr>
            <p:txBody>
              <a:bodyPr wrap="square" rtlCol="0">
                <a:spAutoFit/>
              </a:bodyPr>
              <a:lstStyle/>
              <a:p>
                <a:r>
                  <a:rPr lang="en-US" sz="2400" dirty="0"/>
                  <a:t>Analyze the circuit to find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𝐼</m:t>
                        </m:r>
                      </m:e>
                      <m:sub>
                        <m:r>
                          <a:rPr lang="en-US" sz="2400" b="0" i="1" smtClean="0">
                            <a:latin typeface="Cambria Math" panose="02040503050406030204" pitchFamily="18" charset="0"/>
                          </a:rPr>
                          <m:t>𝐷</m:t>
                        </m:r>
                        <m:r>
                          <a:rPr lang="en-US" sz="2400" b="0" i="1" smtClean="0">
                            <a:latin typeface="Cambria Math" panose="02040503050406030204" pitchFamily="18" charset="0"/>
                          </a:rPr>
                          <m:t>1</m:t>
                        </m:r>
                      </m:sub>
                    </m:sSub>
                    <m:r>
                      <a:rPr lang="en-US" sz="2400" b="0" i="1" smtClean="0">
                        <a:latin typeface="Cambria Math" panose="02040503050406030204" pitchFamily="18" charset="0"/>
                      </a:rPr>
                      <m:t>, </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𝐼</m:t>
                        </m:r>
                      </m:e>
                      <m:sub>
                        <m:r>
                          <a:rPr lang="en-US" sz="2400" b="0" i="1" smtClean="0">
                            <a:latin typeface="Cambria Math" panose="02040503050406030204" pitchFamily="18" charset="0"/>
                          </a:rPr>
                          <m:t>𝐷</m:t>
                        </m:r>
                        <m:r>
                          <a:rPr lang="en-US" sz="2400" b="0" i="1" smtClean="0">
                            <a:latin typeface="Cambria Math" panose="02040503050406030204" pitchFamily="18" charset="0"/>
                          </a:rPr>
                          <m:t>2</m:t>
                        </m:r>
                      </m:sub>
                    </m:sSub>
                    <m:r>
                      <a:rPr lang="en-US" sz="2400" b="0" i="1" smtClean="0">
                        <a:latin typeface="Cambria Math" panose="02040503050406030204" pitchFamily="18" charset="0"/>
                      </a:rPr>
                      <m:t>, </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𝐼</m:t>
                        </m:r>
                      </m:e>
                      <m:sub>
                        <m:r>
                          <a:rPr lang="en-US" sz="2400" b="0" i="1" smtClean="0">
                            <a:latin typeface="Cambria Math" panose="02040503050406030204" pitchFamily="18" charset="0"/>
                          </a:rPr>
                          <m:t>𝐷</m:t>
                        </m:r>
                        <m:r>
                          <a:rPr lang="en-US" sz="2400" b="0" i="1" smtClean="0">
                            <a:latin typeface="Cambria Math" panose="02040503050406030204" pitchFamily="18" charset="0"/>
                          </a:rPr>
                          <m:t>3</m:t>
                        </m:r>
                      </m:sub>
                    </m:sSub>
                  </m:oMath>
                </a14:m>
                <a:r>
                  <a:rPr lang="en-US" sz="2400" dirty="0"/>
                  <a:t> and </a:t>
                </a:r>
                <a14:m>
                  <m:oMath xmlns:m="http://schemas.openxmlformats.org/officeDocument/2006/math">
                    <m:r>
                      <a:rPr lang="en-US" sz="2400" b="0" i="1" smtClean="0">
                        <a:latin typeface="Cambria Math" panose="02040503050406030204" pitchFamily="18" charset="0"/>
                      </a:rPr>
                      <m:t>𝐼</m:t>
                    </m:r>
                  </m:oMath>
                </a14:m>
                <a:r>
                  <a:rPr lang="en-US" sz="2400" dirty="0"/>
                  <a:t> for the following cases: Consider </a:t>
                </a:r>
                <a14:m>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𝑽</m:t>
                        </m:r>
                      </m:e>
                      <m:sub>
                        <m:r>
                          <a:rPr lang="en-US" sz="2400" b="1" i="1" smtClean="0">
                            <a:latin typeface="Cambria Math" panose="02040503050406030204" pitchFamily="18" charset="0"/>
                          </a:rPr>
                          <m:t>𝑫𝑶</m:t>
                        </m:r>
                      </m:sub>
                    </m:sSub>
                    <m:r>
                      <a:rPr lang="en-US" sz="2400" b="1" i="1" smtClean="0">
                        <a:latin typeface="Cambria Math" panose="02040503050406030204" pitchFamily="18" charset="0"/>
                      </a:rPr>
                      <m:t>=</m:t>
                    </m:r>
                    <m:r>
                      <a:rPr lang="en-US" sz="2400" b="1" i="1" smtClean="0">
                        <a:latin typeface="Cambria Math" panose="02040503050406030204" pitchFamily="18" charset="0"/>
                      </a:rPr>
                      <m:t>𝟎</m:t>
                    </m:r>
                    <m:r>
                      <a:rPr lang="en-US" sz="2400" b="1" i="1" smtClean="0">
                        <a:latin typeface="Cambria Math" panose="02040503050406030204" pitchFamily="18" charset="0"/>
                      </a:rPr>
                      <m:t>.</m:t>
                    </m:r>
                    <m:r>
                      <a:rPr lang="en-US" sz="2400" b="1" i="1" smtClean="0">
                        <a:latin typeface="Cambria Math" panose="02040503050406030204" pitchFamily="18" charset="0"/>
                      </a:rPr>
                      <m:t>𝟔</m:t>
                    </m:r>
                    <m:r>
                      <a:rPr lang="en-US" sz="2400" b="1" i="1" smtClean="0">
                        <a:latin typeface="Cambria Math" panose="02040503050406030204" pitchFamily="18" charset="0"/>
                      </a:rPr>
                      <m:t> </m:t>
                    </m:r>
                    <m:r>
                      <a:rPr lang="en-US" sz="2400" b="1" i="0" smtClean="0">
                        <a:latin typeface="Cambria Math" panose="02040503050406030204" pitchFamily="18" charset="0"/>
                      </a:rPr>
                      <m:t>𝐕</m:t>
                    </m:r>
                  </m:oMath>
                </a14:m>
                <a:r>
                  <a:rPr lang="en-US" sz="2400" b="1" dirty="0"/>
                  <a:t>. </a:t>
                </a:r>
                <a14:m>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𝒓</m:t>
                        </m:r>
                      </m:e>
                      <m:sub>
                        <m:r>
                          <a:rPr lang="en-US" sz="2400" b="1" i="1" smtClean="0">
                            <a:latin typeface="Cambria Math" panose="02040503050406030204" pitchFamily="18" charset="0"/>
                          </a:rPr>
                          <m:t>𝒅</m:t>
                        </m:r>
                      </m:sub>
                    </m:sSub>
                    <m:r>
                      <a:rPr lang="en-US" sz="2400" b="1" i="1" smtClean="0">
                        <a:latin typeface="Cambria Math" panose="02040503050406030204" pitchFamily="18" charset="0"/>
                      </a:rPr>
                      <m:t>=</m:t>
                    </m:r>
                    <m:r>
                      <a:rPr lang="en-US" sz="2400" b="1" i="1" smtClean="0">
                        <a:latin typeface="Cambria Math" panose="02040503050406030204" pitchFamily="18" charset="0"/>
                      </a:rPr>
                      <m:t>𝟓𝟎</m:t>
                    </m:r>
                    <m:r>
                      <a:rPr lang="en-US" sz="2400" b="1" i="1" smtClean="0">
                        <a:latin typeface="Cambria Math" panose="02040503050406030204" pitchFamily="18" charset="0"/>
                      </a:rPr>
                      <m:t> </m:t>
                    </m:r>
                    <m:r>
                      <a:rPr lang="en-US" sz="2400" b="1" i="0" smtClean="0">
                        <a:latin typeface="Cambria Math" panose="02040503050406030204" pitchFamily="18" charset="0"/>
                      </a:rPr>
                      <m:t>𝛀</m:t>
                    </m:r>
                  </m:oMath>
                </a14:m>
                <a:r>
                  <a:rPr lang="en-US" sz="2400" b="1" dirty="0"/>
                  <a:t> [Validate Assumptions]</a:t>
                </a:r>
              </a:p>
              <a:p>
                <a:endParaRPr lang="en-US" sz="2400" b="1" dirty="0"/>
              </a:p>
              <a:p>
                <a:pPr/>
                <a14:m>
                  <m:oMathPara xmlns:m="http://schemas.openxmlformats.org/officeDocument/2006/math">
                    <m:oMathParaPr>
                      <m:jc m:val="centerGroup"/>
                    </m:oMathParaPr>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𝑽</m:t>
                          </m:r>
                        </m:e>
                        <m:sub>
                          <m:r>
                            <a:rPr lang="en-US" sz="2400" b="1" i="1" smtClean="0">
                              <a:latin typeface="Cambria Math" panose="02040503050406030204" pitchFamily="18" charset="0"/>
                            </a:rPr>
                            <m:t>𝟏</m:t>
                          </m:r>
                        </m:sub>
                      </m:sSub>
                      <m:r>
                        <a:rPr lang="en-US" sz="2400" b="1" i="1" smtClean="0">
                          <a:latin typeface="Cambria Math" panose="02040503050406030204" pitchFamily="18" charset="0"/>
                        </a:rPr>
                        <m:t>=</m:t>
                      </m:r>
                      <m:r>
                        <a:rPr lang="en-US" sz="2400" b="1" i="1" smtClean="0">
                          <a:latin typeface="Cambria Math" panose="02040503050406030204" pitchFamily="18" charset="0"/>
                        </a:rPr>
                        <m:t>𝟎</m:t>
                      </m:r>
                      <m:r>
                        <a:rPr lang="en-US" sz="2400" b="1" i="1" smtClean="0">
                          <a:latin typeface="Cambria Math" panose="02040503050406030204" pitchFamily="18" charset="0"/>
                        </a:rPr>
                        <m:t> </m:t>
                      </m:r>
                      <m:r>
                        <a:rPr lang="en-US" sz="2400" b="1" i="0" smtClean="0">
                          <a:latin typeface="Cambria Math" panose="02040503050406030204" pitchFamily="18" charset="0"/>
                        </a:rPr>
                        <m:t>𝐕</m:t>
                      </m:r>
                      <m:r>
                        <a:rPr lang="en-US" sz="2400" b="1" i="0" smtClean="0">
                          <a:latin typeface="Cambria Math" panose="02040503050406030204" pitchFamily="18" charset="0"/>
                        </a:rPr>
                        <m:t>,  </m:t>
                      </m:r>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𝑽</m:t>
                          </m:r>
                        </m:e>
                        <m:sub>
                          <m:r>
                            <a:rPr lang="en-US" sz="2400" b="1" i="1" smtClean="0">
                              <a:latin typeface="Cambria Math" panose="02040503050406030204" pitchFamily="18" charset="0"/>
                            </a:rPr>
                            <m:t>𝟐</m:t>
                          </m:r>
                        </m:sub>
                      </m:sSub>
                      <m:r>
                        <a:rPr lang="en-US" sz="2400" b="1" i="1" smtClean="0">
                          <a:latin typeface="Cambria Math" panose="02040503050406030204" pitchFamily="18" charset="0"/>
                        </a:rPr>
                        <m:t>=</m:t>
                      </m:r>
                      <m:r>
                        <a:rPr lang="en-US" sz="2400" b="1" i="1" smtClean="0">
                          <a:latin typeface="Cambria Math" panose="02040503050406030204" pitchFamily="18" charset="0"/>
                        </a:rPr>
                        <m:t>𝟐</m:t>
                      </m:r>
                      <m:r>
                        <a:rPr lang="en-US" sz="2400" b="1" i="1" smtClean="0">
                          <a:latin typeface="Cambria Math" panose="02040503050406030204" pitchFamily="18" charset="0"/>
                        </a:rPr>
                        <m:t> </m:t>
                      </m:r>
                      <m:r>
                        <a:rPr lang="en-US" sz="2400" b="1" i="0" smtClean="0">
                          <a:latin typeface="Cambria Math" panose="02040503050406030204" pitchFamily="18" charset="0"/>
                        </a:rPr>
                        <m:t>𝐕</m:t>
                      </m:r>
                    </m:oMath>
                  </m:oMathPara>
                </a14:m>
                <a:endParaRPr lang="en-US" sz="2400" b="1"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𝑽</m:t>
                          </m:r>
                        </m:e>
                        <m:sub>
                          <m:r>
                            <a:rPr lang="en-US" sz="2400" b="1" i="1" smtClean="0">
                              <a:latin typeface="Cambria Math" panose="02040503050406030204" pitchFamily="18" charset="0"/>
                            </a:rPr>
                            <m:t>𝟏</m:t>
                          </m:r>
                        </m:sub>
                      </m:sSub>
                      <m:r>
                        <a:rPr lang="en-US" sz="2400" b="1" i="1" smtClean="0">
                          <a:latin typeface="Cambria Math" panose="02040503050406030204" pitchFamily="18" charset="0"/>
                        </a:rPr>
                        <m:t>=</m:t>
                      </m:r>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𝑽</m:t>
                          </m:r>
                        </m:e>
                        <m:sub>
                          <m:r>
                            <a:rPr lang="en-US" sz="2400" b="1" i="1" smtClean="0">
                              <a:latin typeface="Cambria Math" panose="02040503050406030204" pitchFamily="18" charset="0"/>
                            </a:rPr>
                            <m:t>𝟐</m:t>
                          </m:r>
                        </m:sub>
                      </m:sSub>
                      <m:r>
                        <a:rPr lang="en-US" sz="2400" b="1" i="1" smtClean="0">
                          <a:latin typeface="Cambria Math" panose="02040503050406030204" pitchFamily="18" charset="0"/>
                        </a:rPr>
                        <m:t>=</m:t>
                      </m:r>
                      <m:r>
                        <a:rPr lang="en-US" sz="2400" b="1" i="1" smtClean="0">
                          <a:latin typeface="Cambria Math" panose="02040503050406030204" pitchFamily="18" charset="0"/>
                        </a:rPr>
                        <m:t>𝟎</m:t>
                      </m:r>
                      <m:r>
                        <a:rPr lang="en-US" sz="2400" b="1" i="1" smtClean="0">
                          <a:latin typeface="Cambria Math" panose="02040503050406030204" pitchFamily="18" charset="0"/>
                        </a:rPr>
                        <m:t> </m:t>
                      </m:r>
                      <m:r>
                        <a:rPr lang="en-US" sz="2400" b="1" i="0" smtClean="0">
                          <a:latin typeface="Cambria Math" panose="02040503050406030204" pitchFamily="18" charset="0"/>
                        </a:rPr>
                        <m:t>𝐕</m:t>
                      </m:r>
                    </m:oMath>
                  </m:oMathPara>
                </a14:m>
                <a:endParaRPr lang="en-US" sz="2400" b="1" dirty="0"/>
              </a:p>
              <a:p>
                <a:pPr/>
                <a14:m>
                  <m:oMathPara xmlns:m="http://schemas.openxmlformats.org/officeDocument/2006/math">
                    <m:oMathParaPr>
                      <m:jc m:val="centerGroup"/>
                    </m:oMathParaPr>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𝑽</m:t>
                          </m:r>
                        </m:e>
                        <m:sub>
                          <m:r>
                            <a:rPr lang="en-US" sz="2400" b="1" i="1" smtClean="0">
                              <a:latin typeface="Cambria Math" panose="02040503050406030204" pitchFamily="18" charset="0"/>
                            </a:rPr>
                            <m:t>𝟏</m:t>
                          </m:r>
                        </m:sub>
                      </m:sSub>
                      <m:r>
                        <a:rPr lang="en-US" sz="2400" b="1" i="1" smtClean="0">
                          <a:latin typeface="Cambria Math" panose="02040503050406030204" pitchFamily="18" charset="0"/>
                        </a:rPr>
                        <m:t>=</m:t>
                      </m:r>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𝑽</m:t>
                          </m:r>
                        </m:e>
                        <m:sub>
                          <m:r>
                            <a:rPr lang="en-US" sz="2400" b="1" i="1" smtClean="0">
                              <a:latin typeface="Cambria Math" panose="02040503050406030204" pitchFamily="18" charset="0"/>
                            </a:rPr>
                            <m:t>𝟐</m:t>
                          </m:r>
                        </m:sub>
                      </m:sSub>
                      <m:r>
                        <a:rPr lang="en-US" sz="2400" b="1" i="1" smtClean="0">
                          <a:latin typeface="Cambria Math" panose="02040503050406030204" pitchFamily="18" charset="0"/>
                        </a:rPr>
                        <m:t>=</m:t>
                      </m:r>
                      <m:r>
                        <a:rPr lang="en-US" sz="2400" b="1" i="1" smtClean="0">
                          <a:latin typeface="Cambria Math" panose="02040503050406030204" pitchFamily="18" charset="0"/>
                        </a:rPr>
                        <m:t>𝟓</m:t>
                      </m:r>
                      <m:r>
                        <a:rPr lang="en-US" sz="2400" b="1" i="1" smtClean="0">
                          <a:latin typeface="Cambria Math" panose="02040503050406030204" pitchFamily="18" charset="0"/>
                        </a:rPr>
                        <m:t> </m:t>
                      </m:r>
                      <m:r>
                        <a:rPr lang="en-US" sz="2400" b="1" i="0" smtClean="0">
                          <a:latin typeface="Cambria Math" panose="02040503050406030204" pitchFamily="18" charset="0"/>
                        </a:rPr>
                        <m:t>𝐕</m:t>
                      </m:r>
                    </m:oMath>
                  </m:oMathPara>
                </a14:m>
                <a:endParaRPr lang="en-US" sz="2400" b="1" dirty="0"/>
              </a:p>
              <a:p>
                <a:pPr/>
                <a14:m>
                  <m:oMathPara xmlns:m="http://schemas.openxmlformats.org/officeDocument/2006/math">
                    <m:oMathParaPr>
                      <m:jc m:val="centerGroup"/>
                    </m:oMathParaPr>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𝑽</m:t>
                          </m:r>
                        </m:e>
                        <m:sub>
                          <m:r>
                            <a:rPr lang="en-US" sz="2400" b="1" i="1" smtClean="0">
                              <a:latin typeface="Cambria Math" panose="02040503050406030204" pitchFamily="18" charset="0"/>
                            </a:rPr>
                            <m:t>𝟏</m:t>
                          </m:r>
                        </m:sub>
                      </m:sSub>
                      <m:r>
                        <a:rPr lang="en-US" sz="2400" b="1" i="1" smtClean="0">
                          <a:latin typeface="Cambria Math" panose="02040503050406030204" pitchFamily="18" charset="0"/>
                        </a:rPr>
                        <m:t>=</m:t>
                      </m:r>
                      <m:r>
                        <a:rPr lang="en-US" sz="2400" b="1" i="1" smtClean="0">
                          <a:latin typeface="Cambria Math" panose="02040503050406030204" pitchFamily="18" charset="0"/>
                        </a:rPr>
                        <m:t>𝟓</m:t>
                      </m:r>
                      <m:r>
                        <a:rPr lang="en-US" sz="2400" b="1" i="1" smtClean="0">
                          <a:latin typeface="Cambria Math" panose="02040503050406030204" pitchFamily="18" charset="0"/>
                        </a:rPr>
                        <m:t> </m:t>
                      </m:r>
                      <m:r>
                        <a:rPr lang="en-US" sz="2400" b="1" i="0" smtClean="0">
                          <a:latin typeface="Cambria Math" panose="02040503050406030204" pitchFamily="18" charset="0"/>
                        </a:rPr>
                        <m:t>𝐕</m:t>
                      </m:r>
                      <m:r>
                        <a:rPr lang="en-US" sz="2400" b="1" i="0" smtClean="0">
                          <a:latin typeface="Cambria Math" panose="02040503050406030204" pitchFamily="18" charset="0"/>
                        </a:rPr>
                        <m:t>,  </m:t>
                      </m:r>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𝑽</m:t>
                          </m:r>
                        </m:e>
                        <m:sub>
                          <m:r>
                            <a:rPr lang="en-US" sz="2400" b="1" i="1" smtClean="0">
                              <a:latin typeface="Cambria Math" panose="02040503050406030204" pitchFamily="18" charset="0"/>
                            </a:rPr>
                            <m:t>𝟐</m:t>
                          </m:r>
                        </m:sub>
                      </m:sSub>
                      <m:r>
                        <a:rPr lang="en-US" sz="2400" b="1" i="1" smtClean="0">
                          <a:latin typeface="Cambria Math" panose="02040503050406030204" pitchFamily="18" charset="0"/>
                        </a:rPr>
                        <m:t>=</m:t>
                      </m:r>
                      <m:r>
                        <a:rPr lang="en-US" sz="2400" b="1" i="1" smtClean="0">
                          <a:latin typeface="Cambria Math" panose="02040503050406030204" pitchFamily="18" charset="0"/>
                        </a:rPr>
                        <m:t>𝟎</m:t>
                      </m:r>
                      <m:r>
                        <a:rPr lang="en-US" sz="2400" b="1" i="1" smtClean="0">
                          <a:latin typeface="Cambria Math" panose="02040503050406030204" pitchFamily="18" charset="0"/>
                        </a:rPr>
                        <m:t> </m:t>
                      </m:r>
                      <m:r>
                        <a:rPr lang="en-US" sz="2400" b="1" i="0" smtClean="0">
                          <a:latin typeface="Cambria Math" panose="02040503050406030204" pitchFamily="18" charset="0"/>
                        </a:rPr>
                        <m:t>𝐕</m:t>
                      </m:r>
                    </m:oMath>
                  </m:oMathPara>
                </a14:m>
                <a:endParaRPr lang="en-US" sz="2400" b="1" dirty="0"/>
              </a:p>
              <a:p>
                <a:endParaRPr lang="en-US" sz="2400" b="1" dirty="0"/>
              </a:p>
              <a:p>
                <a:endParaRPr lang="en-US" sz="2400" b="1" dirty="0"/>
              </a:p>
              <a:p>
                <a:pPr marL="457200" indent="-457200">
                  <a:buAutoNum type="arabicPeriod"/>
                </a:pPr>
                <a:endParaRPr lang="en-US" sz="2400" b="1" dirty="0"/>
              </a:p>
            </p:txBody>
          </p:sp>
        </mc:Choice>
        <mc:Fallback xmlns="">
          <p:sp>
            <p:nvSpPr>
              <p:cNvPr id="7" name="TextBox 6">
                <a:extLst>
                  <a:ext uri="{FF2B5EF4-FFF2-40B4-BE49-F238E27FC236}">
                    <a16:creationId xmlns:a16="http://schemas.microsoft.com/office/drawing/2014/main" id="{3E6026BC-9B55-9665-167D-3F99203BBBAC}"/>
                  </a:ext>
                </a:extLst>
              </p:cNvPr>
              <p:cNvSpPr txBox="1">
                <a:spLocks noRot="1" noChangeAspect="1" noMove="1" noResize="1" noEditPoints="1" noAdjustHandles="1" noChangeArrowheads="1" noChangeShapeType="1" noTextEdit="1"/>
              </p:cNvSpPr>
              <p:nvPr/>
            </p:nvSpPr>
            <p:spPr>
              <a:xfrm>
                <a:off x="6357257" y="1690688"/>
                <a:ext cx="4996544" cy="4524315"/>
              </a:xfrm>
              <a:prstGeom prst="rect">
                <a:avLst/>
              </a:prstGeom>
              <a:blipFill>
                <a:blip r:embed="rId2"/>
                <a:stretch>
                  <a:fillRect l="-1951" t="-1077" r="-1707"/>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FFAE1595-3173-58A1-5597-DD45307019B2}"/>
              </a:ext>
            </a:extLst>
          </p:cNvPr>
          <p:cNvPicPr>
            <a:picLocks noChangeAspect="1"/>
          </p:cNvPicPr>
          <p:nvPr/>
        </p:nvPicPr>
        <p:blipFill>
          <a:blip r:embed="rId3"/>
          <a:stretch>
            <a:fillRect/>
          </a:stretch>
        </p:blipFill>
        <p:spPr>
          <a:xfrm>
            <a:off x="838199" y="1690688"/>
            <a:ext cx="5519057" cy="4723140"/>
          </a:xfrm>
          <a:prstGeom prst="rect">
            <a:avLst/>
          </a:prstGeom>
        </p:spPr>
      </p:pic>
      <p:sp>
        <p:nvSpPr>
          <p:cNvPr id="3" name="Rectangle 2">
            <a:extLst>
              <a:ext uri="{FF2B5EF4-FFF2-40B4-BE49-F238E27FC236}">
                <a16:creationId xmlns:a16="http://schemas.microsoft.com/office/drawing/2014/main" id="{0B36A8CD-6B53-3B0B-6CBA-33D9E2041199}"/>
              </a:ext>
            </a:extLst>
          </p:cNvPr>
          <p:cNvSpPr/>
          <p:nvPr/>
        </p:nvSpPr>
        <p:spPr>
          <a:xfrm>
            <a:off x="3048000" y="2776330"/>
            <a:ext cx="675861" cy="96740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1CC1548F-E6C0-E8EE-A96A-FFAD34E3E3FF}"/>
              </a:ext>
            </a:extLst>
          </p:cNvPr>
          <p:cNvSpPr/>
          <p:nvPr/>
        </p:nvSpPr>
        <p:spPr>
          <a:xfrm>
            <a:off x="3047999" y="4345676"/>
            <a:ext cx="675861" cy="96740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3819B00B-C14F-F2FD-373E-F32E6F66E7EF}"/>
              </a:ext>
            </a:extLst>
          </p:cNvPr>
          <p:cNvSpPr/>
          <p:nvPr/>
        </p:nvSpPr>
        <p:spPr>
          <a:xfrm>
            <a:off x="4505738" y="4691270"/>
            <a:ext cx="894523" cy="72120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795280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278A0F-EDE8-0406-20AB-F725A9698E30}"/>
              </a:ext>
            </a:extLst>
          </p:cNvPr>
          <p:cNvSpPr>
            <a:spLocks noGrp="1"/>
          </p:cNvSpPr>
          <p:nvPr>
            <p:ph type="title"/>
          </p:nvPr>
        </p:nvSpPr>
        <p:spPr/>
        <p:txBody>
          <a:bodyPr/>
          <a:lstStyle/>
          <a:p>
            <a:r>
              <a:rPr lang="en-US" dirty="0"/>
              <a:t>Solving Circuits with diodes (12)</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E7FA3D0-8ABD-78BE-A0CD-19369BC3371C}"/>
                  </a:ext>
                </a:extLst>
              </p:cNvPr>
              <p:cNvSpPr txBox="1"/>
              <p:nvPr/>
            </p:nvSpPr>
            <p:spPr>
              <a:xfrm>
                <a:off x="6357256" y="1690688"/>
                <a:ext cx="5519057" cy="4524315"/>
              </a:xfrm>
              <a:prstGeom prst="rect">
                <a:avLst/>
              </a:prstGeom>
              <a:noFill/>
            </p:spPr>
            <p:txBody>
              <a:bodyPr wrap="square" rtlCol="0">
                <a:spAutoFit/>
              </a:bodyPr>
              <a:lstStyle/>
              <a:p>
                <a:r>
                  <a:rPr lang="en-US" sz="2400" dirty="0"/>
                  <a:t>Analyze the circuit to find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𝐼</m:t>
                        </m:r>
                      </m:e>
                      <m:sub>
                        <m:r>
                          <a:rPr lang="en-US" sz="2400" b="0" i="1" smtClean="0">
                            <a:latin typeface="Cambria Math" panose="02040503050406030204" pitchFamily="18" charset="0"/>
                          </a:rPr>
                          <m:t>𝐷</m:t>
                        </m:r>
                        <m:r>
                          <a:rPr lang="en-US" sz="2400" b="0" i="1" smtClean="0">
                            <a:latin typeface="Cambria Math" panose="02040503050406030204" pitchFamily="18" charset="0"/>
                          </a:rPr>
                          <m:t>1</m:t>
                        </m:r>
                      </m:sub>
                    </m:sSub>
                    <m:r>
                      <a:rPr lang="en-US" sz="2400" b="0" i="1" smtClean="0">
                        <a:latin typeface="Cambria Math" panose="02040503050406030204" pitchFamily="18" charset="0"/>
                      </a:rPr>
                      <m:t>, </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𝐼</m:t>
                        </m:r>
                      </m:e>
                      <m:sub>
                        <m:r>
                          <a:rPr lang="en-US" sz="2400" b="0" i="1" smtClean="0">
                            <a:latin typeface="Cambria Math" panose="02040503050406030204" pitchFamily="18" charset="0"/>
                          </a:rPr>
                          <m:t>𝐷</m:t>
                        </m:r>
                        <m:r>
                          <a:rPr lang="en-US" sz="2400" b="0" i="1" smtClean="0">
                            <a:latin typeface="Cambria Math" panose="02040503050406030204" pitchFamily="18" charset="0"/>
                          </a:rPr>
                          <m:t>2</m:t>
                        </m:r>
                      </m:sub>
                    </m:sSub>
                    <m:r>
                      <a:rPr lang="en-US" sz="2400" b="0" i="1" smtClean="0">
                        <a:latin typeface="Cambria Math" panose="02040503050406030204" pitchFamily="18" charset="0"/>
                      </a:rPr>
                      <m:t>, </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𝐼</m:t>
                        </m:r>
                      </m:e>
                      <m:sub>
                        <m:r>
                          <a:rPr lang="en-US" sz="2400" b="0" i="1" smtClean="0">
                            <a:latin typeface="Cambria Math" panose="02040503050406030204" pitchFamily="18" charset="0"/>
                          </a:rPr>
                          <m:t>𝐷</m:t>
                        </m:r>
                        <m:r>
                          <a:rPr lang="en-US" sz="2400" b="0" i="1" smtClean="0">
                            <a:latin typeface="Cambria Math" panose="02040503050406030204" pitchFamily="18" charset="0"/>
                          </a:rPr>
                          <m:t>3</m:t>
                        </m:r>
                      </m:sub>
                    </m:sSub>
                  </m:oMath>
                </a14:m>
                <a:r>
                  <a:rPr lang="en-US" sz="2400" dirty="0"/>
                  <a:t> and </a:t>
                </a:r>
                <a14:m>
                  <m:oMath xmlns:m="http://schemas.openxmlformats.org/officeDocument/2006/math">
                    <m:r>
                      <a:rPr lang="en-US" sz="2400" b="0" i="1" smtClean="0">
                        <a:latin typeface="Cambria Math" panose="02040503050406030204" pitchFamily="18" charset="0"/>
                      </a:rPr>
                      <m:t>𝐼</m:t>
                    </m:r>
                  </m:oMath>
                </a14:m>
                <a:r>
                  <a:rPr lang="en-US" sz="2400" dirty="0"/>
                  <a:t> for the following cases: Consider </a:t>
                </a:r>
                <a14:m>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𝑽</m:t>
                        </m:r>
                      </m:e>
                      <m:sub>
                        <m:r>
                          <a:rPr lang="en-US" sz="2400" b="1" i="1" smtClean="0">
                            <a:latin typeface="Cambria Math" panose="02040503050406030204" pitchFamily="18" charset="0"/>
                          </a:rPr>
                          <m:t>𝑫𝑶</m:t>
                        </m:r>
                      </m:sub>
                    </m:sSub>
                    <m:r>
                      <a:rPr lang="en-US" sz="2400" b="1" i="1" smtClean="0">
                        <a:latin typeface="Cambria Math" panose="02040503050406030204" pitchFamily="18" charset="0"/>
                      </a:rPr>
                      <m:t>=</m:t>
                    </m:r>
                    <m:r>
                      <a:rPr lang="en-US" sz="2400" b="1" i="1" smtClean="0">
                        <a:latin typeface="Cambria Math" panose="02040503050406030204" pitchFamily="18" charset="0"/>
                      </a:rPr>
                      <m:t>𝟎</m:t>
                    </m:r>
                    <m:r>
                      <a:rPr lang="en-US" sz="2400" b="1" i="1" smtClean="0">
                        <a:latin typeface="Cambria Math" panose="02040503050406030204" pitchFamily="18" charset="0"/>
                      </a:rPr>
                      <m:t>.</m:t>
                    </m:r>
                    <m:r>
                      <a:rPr lang="en-US" sz="2400" b="1" i="1" smtClean="0">
                        <a:latin typeface="Cambria Math" panose="02040503050406030204" pitchFamily="18" charset="0"/>
                      </a:rPr>
                      <m:t>𝟔</m:t>
                    </m:r>
                    <m:r>
                      <a:rPr lang="en-US" sz="2400" b="1" i="1" smtClean="0">
                        <a:latin typeface="Cambria Math" panose="02040503050406030204" pitchFamily="18" charset="0"/>
                      </a:rPr>
                      <m:t> </m:t>
                    </m:r>
                    <m:r>
                      <a:rPr lang="en-US" sz="2400" b="1" i="0" smtClean="0">
                        <a:latin typeface="Cambria Math" panose="02040503050406030204" pitchFamily="18" charset="0"/>
                      </a:rPr>
                      <m:t>𝐕</m:t>
                    </m:r>
                  </m:oMath>
                </a14:m>
                <a:r>
                  <a:rPr lang="en-US" sz="2400" b="1" dirty="0"/>
                  <a:t>. </a:t>
                </a:r>
                <a14:m>
                  <m:oMath xmlns:m="http://schemas.openxmlformats.org/officeDocument/2006/math">
                    <m:r>
                      <a:rPr lang="en-US" sz="2400" b="1" i="1" smtClean="0">
                        <a:latin typeface="Cambria Math" panose="02040503050406030204" pitchFamily="18" charset="0"/>
                      </a:rPr>
                      <m:t>𝑿</m:t>
                    </m:r>
                    <m:r>
                      <a:rPr lang="en-US" sz="2400" b="1" i="1" smtClean="0">
                        <a:latin typeface="Cambria Math" panose="02040503050406030204" pitchFamily="18" charset="0"/>
                      </a:rPr>
                      <m:t>=</m:t>
                    </m:r>
                    <m:r>
                      <a:rPr lang="en-US" sz="2400" b="1" i="1" smtClean="0">
                        <a:latin typeface="Cambria Math" panose="02040503050406030204" pitchFamily="18" charset="0"/>
                      </a:rPr>
                      <m:t>𝟗</m:t>
                    </m:r>
                    <m:r>
                      <a:rPr lang="en-US" sz="2400" b="1" i="1" smtClean="0">
                        <a:latin typeface="Cambria Math" panose="02040503050406030204" pitchFamily="18" charset="0"/>
                      </a:rPr>
                      <m:t>.</m:t>
                    </m:r>
                    <m:r>
                      <a:rPr lang="en-US" sz="2400" b="1" i="1" smtClean="0">
                        <a:latin typeface="Cambria Math" panose="02040503050406030204" pitchFamily="18" charset="0"/>
                      </a:rPr>
                      <m:t>𝟓</m:t>
                    </m:r>
                  </m:oMath>
                </a14:m>
                <a:r>
                  <a:rPr lang="en-US" sz="2400" b="1" dirty="0"/>
                  <a:t> [Validate Assumptions]</a:t>
                </a:r>
              </a:p>
              <a:p>
                <a:endParaRPr lang="en-US" sz="2400" b="1" dirty="0"/>
              </a:p>
              <a:p>
                <a:pPr/>
                <a14:m>
                  <m:oMathPara xmlns:m="http://schemas.openxmlformats.org/officeDocument/2006/math">
                    <m:oMathParaPr>
                      <m:jc m:val="centerGroup"/>
                    </m:oMathParaPr>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𝑽</m:t>
                          </m:r>
                        </m:e>
                        <m:sub>
                          <m:r>
                            <a:rPr lang="en-US" sz="2400" b="1" i="1" smtClean="0">
                              <a:latin typeface="Cambria Math" panose="02040503050406030204" pitchFamily="18" charset="0"/>
                            </a:rPr>
                            <m:t>𝟏</m:t>
                          </m:r>
                        </m:sub>
                      </m:sSub>
                      <m:r>
                        <a:rPr lang="en-US" sz="2400" b="1" i="1" smtClean="0">
                          <a:latin typeface="Cambria Math" panose="02040503050406030204" pitchFamily="18" charset="0"/>
                        </a:rPr>
                        <m:t>=</m:t>
                      </m:r>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𝑽</m:t>
                          </m:r>
                        </m:e>
                        <m:sub>
                          <m:r>
                            <a:rPr lang="en-US" sz="2400" b="1" i="1" smtClean="0">
                              <a:latin typeface="Cambria Math" panose="02040503050406030204" pitchFamily="18" charset="0"/>
                            </a:rPr>
                            <m:t>𝟐</m:t>
                          </m:r>
                        </m:sub>
                      </m:sSub>
                      <m:r>
                        <a:rPr lang="en-US" sz="2400" b="1" i="1" smtClean="0">
                          <a:latin typeface="Cambria Math" panose="02040503050406030204" pitchFamily="18" charset="0"/>
                        </a:rPr>
                        <m:t>=</m:t>
                      </m:r>
                      <m:r>
                        <a:rPr lang="en-US" sz="2400" b="1" i="1" smtClean="0">
                          <a:latin typeface="Cambria Math" panose="02040503050406030204" pitchFamily="18" charset="0"/>
                        </a:rPr>
                        <m:t>𝟎</m:t>
                      </m:r>
                      <m:r>
                        <a:rPr lang="en-US" sz="2400" b="1" i="1" smtClean="0">
                          <a:latin typeface="Cambria Math" panose="02040503050406030204" pitchFamily="18" charset="0"/>
                        </a:rPr>
                        <m:t> </m:t>
                      </m:r>
                      <m:r>
                        <a:rPr lang="en-US" sz="2400" b="1" i="0" smtClean="0">
                          <a:latin typeface="Cambria Math" panose="02040503050406030204" pitchFamily="18" charset="0"/>
                        </a:rPr>
                        <m:t>𝐕</m:t>
                      </m:r>
                    </m:oMath>
                  </m:oMathPara>
                </a14:m>
                <a:endParaRPr lang="en-US" sz="2400" b="1" dirty="0"/>
              </a:p>
              <a:p>
                <a:pPr/>
                <a14:m>
                  <m:oMathPara xmlns:m="http://schemas.openxmlformats.org/officeDocument/2006/math">
                    <m:oMathParaPr>
                      <m:jc m:val="centerGroup"/>
                    </m:oMathParaPr>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𝑽</m:t>
                          </m:r>
                        </m:e>
                        <m:sub>
                          <m:r>
                            <a:rPr lang="en-US" sz="2400" b="1" i="1" smtClean="0">
                              <a:latin typeface="Cambria Math" panose="02040503050406030204" pitchFamily="18" charset="0"/>
                            </a:rPr>
                            <m:t>𝟏</m:t>
                          </m:r>
                        </m:sub>
                      </m:sSub>
                      <m:r>
                        <a:rPr lang="en-US" sz="2400" b="1" i="1" smtClean="0">
                          <a:latin typeface="Cambria Math" panose="02040503050406030204" pitchFamily="18" charset="0"/>
                        </a:rPr>
                        <m:t>=</m:t>
                      </m:r>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𝑽</m:t>
                          </m:r>
                        </m:e>
                        <m:sub>
                          <m:r>
                            <a:rPr lang="en-US" sz="2400" b="1" i="1" smtClean="0">
                              <a:latin typeface="Cambria Math" panose="02040503050406030204" pitchFamily="18" charset="0"/>
                            </a:rPr>
                            <m:t>𝟐</m:t>
                          </m:r>
                        </m:sub>
                      </m:sSub>
                      <m:r>
                        <a:rPr lang="en-US" sz="2400" b="1" i="1" smtClean="0">
                          <a:latin typeface="Cambria Math" panose="02040503050406030204" pitchFamily="18" charset="0"/>
                        </a:rPr>
                        <m:t>=</m:t>
                      </m:r>
                      <m:r>
                        <a:rPr lang="en-US" sz="2400" b="1" i="1" smtClean="0">
                          <a:latin typeface="Cambria Math" panose="02040503050406030204" pitchFamily="18" charset="0"/>
                        </a:rPr>
                        <m:t>𝟓</m:t>
                      </m:r>
                      <m:r>
                        <a:rPr lang="en-US" sz="2400" b="1" i="1" smtClean="0">
                          <a:latin typeface="Cambria Math" panose="02040503050406030204" pitchFamily="18" charset="0"/>
                        </a:rPr>
                        <m:t> </m:t>
                      </m:r>
                      <m:r>
                        <a:rPr lang="en-US" sz="2400" b="1" i="0" smtClean="0">
                          <a:latin typeface="Cambria Math" panose="02040503050406030204" pitchFamily="18" charset="0"/>
                        </a:rPr>
                        <m:t>𝐕</m:t>
                      </m:r>
                    </m:oMath>
                  </m:oMathPara>
                </a14:m>
                <a:endParaRPr lang="en-US" sz="2400" b="1" dirty="0"/>
              </a:p>
              <a:p>
                <a:pPr/>
                <a14:m>
                  <m:oMathPara xmlns:m="http://schemas.openxmlformats.org/officeDocument/2006/math">
                    <m:oMathParaPr>
                      <m:jc m:val="centerGroup"/>
                    </m:oMathParaPr>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𝑽</m:t>
                          </m:r>
                        </m:e>
                        <m:sub>
                          <m:r>
                            <a:rPr lang="en-US" sz="2400" b="1" i="1" smtClean="0">
                              <a:latin typeface="Cambria Math" panose="02040503050406030204" pitchFamily="18" charset="0"/>
                            </a:rPr>
                            <m:t>𝟏</m:t>
                          </m:r>
                        </m:sub>
                      </m:sSub>
                      <m:r>
                        <a:rPr lang="en-US" sz="2400" b="1" i="1" smtClean="0">
                          <a:latin typeface="Cambria Math" panose="02040503050406030204" pitchFamily="18" charset="0"/>
                        </a:rPr>
                        <m:t>=</m:t>
                      </m:r>
                      <m:r>
                        <a:rPr lang="en-US" sz="2400" b="1" i="1" smtClean="0">
                          <a:latin typeface="Cambria Math" panose="02040503050406030204" pitchFamily="18" charset="0"/>
                        </a:rPr>
                        <m:t>𝟓</m:t>
                      </m:r>
                      <m:r>
                        <a:rPr lang="en-US" sz="2400" b="1" i="1" smtClean="0">
                          <a:latin typeface="Cambria Math" panose="02040503050406030204" pitchFamily="18" charset="0"/>
                        </a:rPr>
                        <m:t> </m:t>
                      </m:r>
                      <m:r>
                        <a:rPr lang="en-US" sz="2400" b="1" i="0" smtClean="0">
                          <a:latin typeface="Cambria Math" panose="02040503050406030204" pitchFamily="18" charset="0"/>
                        </a:rPr>
                        <m:t>𝐕</m:t>
                      </m:r>
                      <m:r>
                        <a:rPr lang="en-US" sz="2400" b="1" i="0" smtClean="0">
                          <a:latin typeface="Cambria Math" panose="02040503050406030204" pitchFamily="18" charset="0"/>
                        </a:rPr>
                        <m:t>,  </m:t>
                      </m:r>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𝑽</m:t>
                          </m:r>
                        </m:e>
                        <m:sub>
                          <m:r>
                            <a:rPr lang="en-US" sz="2400" b="1" i="1" smtClean="0">
                              <a:latin typeface="Cambria Math" panose="02040503050406030204" pitchFamily="18" charset="0"/>
                            </a:rPr>
                            <m:t>𝟐</m:t>
                          </m:r>
                        </m:sub>
                      </m:sSub>
                      <m:r>
                        <a:rPr lang="en-US" sz="2400" b="1" i="1" smtClean="0">
                          <a:latin typeface="Cambria Math" panose="02040503050406030204" pitchFamily="18" charset="0"/>
                        </a:rPr>
                        <m:t>=</m:t>
                      </m:r>
                      <m:r>
                        <a:rPr lang="en-US" sz="2400" b="1" i="1" smtClean="0">
                          <a:latin typeface="Cambria Math" panose="02040503050406030204" pitchFamily="18" charset="0"/>
                        </a:rPr>
                        <m:t>𝟎</m:t>
                      </m:r>
                      <m:r>
                        <a:rPr lang="en-US" sz="2400" b="1" i="1" smtClean="0">
                          <a:latin typeface="Cambria Math" panose="02040503050406030204" pitchFamily="18" charset="0"/>
                        </a:rPr>
                        <m:t> </m:t>
                      </m:r>
                      <m:r>
                        <a:rPr lang="en-US" sz="2400" b="1" i="0" smtClean="0">
                          <a:latin typeface="Cambria Math" panose="02040503050406030204" pitchFamily="18" charset="0"/>
                        </a:rPr>
                        <m:t>𝐕</m:t>
                      </m:r>
                    </m:oMath>
                  </m:oMathPara>
                </a14:m>
                <a:endParaRPr lang="en-US" sz="2400" b="1" dirty="0"/>
              </a:p>
              <a:p>
                <a:pPr/>
                <a14:m>
                  <m:oMathPara xmlns:m="http://schemas.openxmlformats.org/officeDocument/2006/math">
                    <m:oMathParaPr>
                      <m:jc m:val="centerGroup"/>
                    </m:oMathParaPr>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𝑽</m:t>
                          </m:r>
                        </m:e>
                        <m:sub>
                          <m:r>
                            <a:rPr lang="en-US" sz="2400" b="1" i="1" smtClean="0">
                              <a:latin typeface="Cambria Math" panose="02040503050406030204" pitchFamily="18" charset="0"/>
                            </a:rPr>
                            <m:t>𝟏</m:t>
                          </m:r>
                        </m:sub>
                      </m:sSub>
                      <m:r>
                        <a:rPr lang="en-US" sz="2400" b="1" i="1" smtClean="0">
                          <a:latin typeface="Cambria Math" panose="02040503050406030204" pitchFamily="18" charset="0"/>
                        </a:rPr>
                        <m:t>=</m:t>
                      </m:r>
                      <m:r>
                        <a:rPr lang="en-US" sz="2400" b="1" i="1" smtClean="0">
                          <a:latin typeface="Cambria Math" panose="02040503050406030204" pitchFamily="18" charset="0"/>
                        </a:rPr>
                        <m:t>𝟎</m:t>
                      </m:r>
                      <m:r>
                        <a:rPr lang="en-US" sz="2400" b="1" i="1" smtClean="0">
                          <a:latin typeface="Cambria Math" panose="02040503050406030204" pitchFamily="18" charset="0"/>
                        </a:rPr>
                        <m:t> </m:t>
                      </m:r>
                      <m:r>
                        <a:rPr lang="en-US" sz="2400" b="1" i="0" smtClean="0">
                          <a:latin typeface="Cambria Math" panose="02040503050406030204" pitchFamily="18" charset="0"/>
                        </a:rPr>
                        <m:t>𝐕</m:t>
                      </m:r>
                      <m:r>
                        <a:rPr lang="en-US" sz="2400" b="1" i="0" smtClean="0">
                          <a:latin typeface="Cambria Math" panose="02040503050406030204" pitchFamily="18" charset="0"/>
                        </a:rPr>
                        <m:t>,  </m:t>
                      </m:r>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𝑽</m:t>
                          </m:r>
                        </m:e>
                        <m:sub>
                          <m:r>
                            <a:rPr lang="en-US" sz="2400" b="1" i="1" smtClean="0">
                              <a:latin typeface="Cambria Math" panose="02040503050406030204" pitchFamily="18" charset="0"/>
                            </a:rPr>
                            <m:t>𝟐</m:t>
                          </m:r>
                        </m:sub>
                      </m:sSub>
                      <m:r>
                        <a:rPr lang="en-US" sz="2400" b="1" i="1" smtClean="0">
                          <a:latin typeface="Cambria Math" panose="02040503050406030204" pitchFamily="18" charset="0"/>
                        </a:rPr>
                        <m:t>=</m:t>
                      </m:r>
                      <m:r>
                        <a:rPr lang="en-US" sz="2400" b="1" i="1" smtClean="0">
                          <a:latin typeface="Cambria Math" panose="02040503050406030204" pitchFamily="18" charset="0"/>
                        </a:rPr>
                        <m:t>𝟐</m:t>
                      </m:r>
                      <m:r>
                        <a:rPr lang="en-US" sz="2400" b="1" i="1" smtClean="0">
                          <a:latin typeface="Cambria Math" panose="02040503050406030204" pitchFamily="18" charset="0"/>
                        </a:rPr>
                        <m:t> </m:t>
                      </m:r>
                      <m:r>
                        <a:rPr lang="en-US" sz="2400" b="1" i="0" smtClean="0">
                          <a:latin typeface="Cambria Math" panose="02040503050406030204" pitchFamily="18" charset="0"/>
                        </a:rPr>
                        <m:t>𝐕</m:t>
                      </m:r>
                    </m:oMath>
                  </m:oMathPara>
                </a14:m>
                <a:endParaRPr lang="en-US" sz="2400" b="1" dirty="0"/>
              </a:p>
              <a:p>
                <a:endParaRPr lang="en-US" sz="2400" b="1" dirty="0"/>
              </a:p>
              <a:p>
                <a:r>
                  <a:rPr lang="en-US" sz="2400" b="1" dirty="0"/>
                  <a:t>For what value of X, will D3 be in cut-off?</a:t>
                </a:r>
              </a:p>
              <a:p>
                <a:endParaRPr lang="en-US" sz="2400" b="1" dirty="0"/>
              </a:p>
              <a:p>
                <a:pPr marL="457200" indent="-457200">
                  <a:buAutoNum type="arabicPeriod"/>
                </a:pPr>
                <a:endParaRPr lang="en-US" sz="2400" b="1" dirty="0"/>
              </a:p>
            </p:txBody>
          </p:sp>
        </mc:Choice>
        <mc:Fallback xmlns="">
          <p:sp>
            <p:nvSpPr>
              <p:cNvPr id="7" name="TextBox 6">
                <a:extLst>
                  <a:ext uri="{FF2B5EF4-FFF2-40B4-BE49-F238E27FC236}">
                    <a16:creationId xmlns:a16="http://schemas.microsoft.com/office/drawing/2014/main" id="{3E7FA3D0-8ABD-78BE-A0CD-19369BC3371C}"/>
                  </a:ext>
                </a:extLst>
              </p:cNvPr>
              <p:cNvSpPr txBox="1">
                <a:spLocks noRot="1" noChangeAspect="1" noMove="1" noResize="1" noEditPoints="1" noAdjustHandles="1" noChangeArrowheads="1" noChangeShapeType="1" noTextEdit="1"/>
              </p:cNvSpPr>
              <p:nvPr/>
            </p:nvSpPr>
            <p:spPr>
              <a:xfrm>
                <a:off x="6357256" y="1690688"/>
                <a:ext cx="5519057" cy="4524315"/>
              </a:xfrm>
              <a:prstGeom prst="rect">
                <a:avLst/>
              </a:prstGeom>
              <a:blipFill>
                <a:blip r:embed="rId2"/>
                <a:stretch>
                  <a:fillRect l="-1768" t="-1077"/>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98EFB8AB-2A2F-E837-8EC7-898C633F1B5B}"/>
              </a:ext>
            </a:extLst>
          </p:cNvPr>
          <p:cNvPicPr>
            <a:picLocks noChangeAspect="1"/>
          </p:cNvPicPr>
          <p:nvPr/>
        </p:nvPicPr>
        <p:blipFill>
          <a:blip r:embed="rId3"/>
          <a:stretch>
            <a:fillRect/>
          </a:stretch>
        </p:blipFill>
        <p:spPr>
          <a:xfrm>
            <a:off x="838199" y="1690688"/>
            <a:ext cx="5519057" cy="4723140"/>
          </a:xfrm>
          <a:prstGeom prst="rect">
            <a:avLst/>
          </a:prstGeom>
        </p:spPr>
      </p:pic>
      <p:sp>
        <p:nvSpPr>
          <p:cNvPr id="3" name="TextBox 2">
            <a:extLst>
              <a:ext uri="{FF2B5EF4-FFF2-40B4-BE49-F238E27FC236}">
                <a16:creationId xmlns:a16="http://schemas.microsoft.com/office/drawing/2014/main" id="{AE3027F3-2F24-5444-068F-0575C36EDA36}"/>
              </a:ext>
            </a:extLst>
          </p:cNvPr>
          <p:cNvSpPr txBox="1"/>
          <p:nvPr/>
        </p:nvSpPr>
        <p:spPr>
          <a:xfrm>
            <a:off x="4909930" y="3075682"/>
            <a:ext cx="344966" cy="461665"/>
          </a:xfrm>
          <a:prstGeom prst="rect">
            <a:avLst/>
          </a:prstGeom>
          <a:solidFill>
            <a:schemeClr val="bg1"/>
          </a:solidFill>
        </p:spPr>
        <p:txBody>
          <a:bodyPr wrap="none" rtlCol="0">
            <a:spAutoFit/>
          </a:bodyPr>
          <a:lstStyle/>
          <a:p>
            <a:r>
              <a:rPr lang="en-US" sz="2400" dirty="0"/>
              <a:t>X</a:t>
            </a:r>
          </a:p>
        </p:txBody>
      </p:sp>
    </p:spTree>
    <p:extLst>
      <p:ext uri="{BB962C8B-B14F-4D97-AF65-F5344CB8AC3E}">
        <p14:creationId xmlns:p14="http://schemas.microsoft.com/office/powerpoint/2010/main" val="2493499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E95278-4487-E128-8189-8CAF5337DE87}"/>
              </a:ext>
            </a:extLst>
          </p:cNvPr>
          <p:cNvSpPr>
            <a:spLocks noGrp="1"/>
          </p:cNvSpPr>
          <p:nvPr>
            <p:ph type="title"/>
          </p:nvPr>
        </p:nvSpPr>
        <p:spPr/>
        <p:txBody>
          <a:bodyPr/>
          <a:lstStyle/>
          <a:p>
            <a:r>
              <a:rPr lang="en-US" dirty="0"/>
              <a:t>Linear IV Char. </a:t>
            </a:r>
          </a:p>
        </p:txBody>
      </p:sp>
      <p:pic>
        <p:nvPicPr>
          <p:cNvPr id="4" name="Content Placeholder 3"/>
          <p:cNvPicPr>
            <a:picLocks noGrp="1" noChangeAspect="1"/>
          </p:cNvPicPr>
          <p:nvPr>
            <p:ph idx="1"/>
          </p:nvPr>
        </p:nvPicPr>
        <p:blipFill rotWithShape="1">
          <a:blip r:embed="rId2"/>
          <a:srcRect t="12623" b="13536"/>
          <a:stretch/>
        </p:blipFill>
        <p:spPr>
          <a:xfrm>
            <a:off x="4526007" y="1483459"/>
            <a:ext cx="2180010" cy="2650208"/>
          </a:xfrm>
          <a:prstGeom prst="rect">
            <a:avLst/>
          </a:prstGeom>
        </p:spPr>
      </p:pic>
      <p:pic>
        <p:nvPicPr>
          <p:cNvPr id="5" name="Picture 4"/>
          <p:cNvPicPr>
            <a:picLocks noChangeAspect="1"/>
          </p:cNvPicPr>
          <p:nvPr/>
        </p:nvPicPr>
        <p:blipFill rotWithShape="1">
          <a:blip r:embed="rId3"/>
          <a:srcRect l="7576" t="11481" r="10822" b="16173"/>
          <a:stretch/>
        </p:blipFill>
        <p:spPr>
          <a:xfrm>
            <a:off x="8005718" y="1665288"/>
            <a:ext cx="3109350" cy="2416551"/>
          </a:xfrm>
          <a:prstGeom prst="rect">
            <a:avLst/>
          </a:prstGeom>
        </p:spPr>
      </p:pic>
      <p:pic>
        <p:nvPicPr>
          <p:cNvPr id="8" name="Picture 7"/>
          <p:cNvPicPr>
            <a:picLocks noChangeAspect="1"/>
          </p:cNvPicPr>
          <p:nvPr/>
        </p:nvPicPr>
        <p:blipFill rotWithShape="1">
          <a:blip r:embed="rId4"/>
          <a:srcRect t="12963" b="12963"/>
          <a:stretch/>
        </p:blipFill>
        <p:spPr>
          <a:xfrm>
            <a:off x="4174956" y="4081839"/>
            <a:ext cx="2882112" cy="2535583"/>
          </a:xfrm>
          <a:prstGeom prst="rect">
            <a:avLst/>
          </a:prstGeom>
        </p:spPr>
      </p:pic>
      <p:pic>
        <p:nvPicPr>
          <p:cNvPr id="14" name="Picture 13"/>
          <p:cNvPicPr>
            <a:picLocks noChangeAspect="1"/>
          </p:cNvPicPr>
          <p:nvPr/>
        </p:nvPicPr>
        <p:blipFill rotWithShape="1">
          <a:blip r:embed="rId3"/>
          <a:srcRect l="7576" t="11481" r="10822" b="16173"/>
          <a:stretch/>
        </p:blipFill>
        <p:spPr>
          <a:xfrm>
            <a:off x="8005718" y="4081839"/>
            <a:ext cx="3109350" cy="2416551"/>
          </a:xfrm>
          <a:prstGeom prst="rect">
            <a:avLst/>
          </a:prstGeom>
        </p:spPr>
      </p:pic>
      <p:sp>
        <p:nvSpPr>
          <p:cNvPr id="15" name="TextBox 14"/>
          <p:cNvSpPr txBox="1"/>
          <p:nvPr/>
        </p:nvSpPr>
        <p:spPr>
          <a:xfrm>
            <a:off x="1155668" y="2369679"/>
            <a:ext cx="2834854" cy="830997"/>
          </a:xfrm>
          <a:prstGeom prst="rect">
            <a:avLst/>
          </a:prstGeom>
          <a:noFill/>
        </p:spPr>
        <p:txBody>
          <a:bodyPr wrap="square" rtlCol="0">
            <a:spAutoFit/>
          </a:bodyPr>
          <a:lstStyle/>
          <a:p>
            <a:r>
              <a:rPr lang="en-US" sz="2400" dirty="0"/>
              <a:t>Voltage source in series with a resistor</a:t>
            </a:r>
          </a:p>
        </p:txBody>
      </p:sp>
      <p:sp>
        <p:nvSpPr>
          <p:cNvPr id="16" name="TextBox 15"/>
          <p:cNvSpPr txBox="1"/>
          <p:nvPr/>
        </p:nvSpPr>
        <p:spPr>
          <a:xfrm>
            <a:off x="1155668" y="4934131"/>
            <a:ext cx="2834854" cy="830997"/>
          </a:xfrm>
          <a:prstGeom prst="rect">
            <a:avLst/>
          </a:prstGeom>
          <a:noFill/>
        </p:spPr>
        <p:txBody>
          <a:bodyPr wrap="square" rtlCol="0">
            <a:spAutoFit/>
          </a:bodyPr>
          <a:lstStyle/>
          <a:p>
            <a:r>
              <a:rPr lang="en-US" sz="2400" dirty="0"/>
              <a:t>Current source parallel to a resistor</a:t>
            </a:r>
          </a:p>
        </p:txBody>
      </p:sp>
    </p:spTree>
    <p:extLst>
      <p:ext uri="{BB962C8B-B14F-4D97-AF65-F5344CB8AC3E}">
        <p14:creationId xmlns:p14="http://schemas.microsoft.com/office/powerpoint/2010/main" val="15517610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C2C7704-5A66-CF15-22E3-FA28E7E6A1B9}"/>
              </a:ext>
            </a:extLst>
          </p:cNvPr>
          <p:cNvPicPr>
            <a:picLocks noChangeAspect="1"/>
          </p:cNvPicPr>
          <p:nvPr/>
        </p:nvPicPr>
        <p:blipFill>
          <a:blip r:embed="rId2"/>
          <a:stretch>
            <a:fillRect/>
          </a:stretch>
        </p:blipFill>
        <p:spPr>
          <a:xfrm>
            <a:off x="838200" y="1393919"/>
            <a:ext cx="3459780" cy="5189670"/>
          </a:xfrm>
          <a:prstGeom prst="rect">
            <a:avLst/>
          </a:prstGeom>
        </p:spPr>
      </p:pic>
      <p:sp>
        <p:nvSpPr>
          <p:cNvPr id="2" name="Title 1">
            <a:extLst>
              <a:ext uri="{FF2B5EF4-FFF2-40B4-BE49-F238E27FC236}">
                <a16:creationId xmlns:a16="http://schemas.microsoft.com/office/drawing/2014/main" id="{2A278A0F-EDE8-0406-20AB-F725A9698E30}"/>
              </a:ext>
            </a:extLst>
          </p:cNvPr>
          <p:cNvSpPr>
            <a:spLocks noGrp="1"/>
          </p:cNvSpPr>
          <p:nvPr>
            <p:ph type="title"/>
          </p:nvPr>
        </p:nvSpPr>
        <p:spPr/>
        <p:txBody>
          <a:bodyPr/>
          <a:lstStyle/>
          <a:p>
            <a:r>
              <a:rPr lang="en-US" dirty="0"/>
              <a:t>Solving Circuits with diodes (13)</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E7FA3D0-8ABD-78BE-A0CD-19369BC3371C}"/>
                  </a:ext>
                </a:extLst>
              </p:cNvPr>
              <p:cNvSpPr txBox="1"/>
              <p:nvPr/>
            </p:nvSpPr>
            <p:spPr>
              <a:xfrm>
                <a:off x="4122057" y="1690688"/>
                <a:ext cx="7605486" cy="2308324"/>
              </a:xfrm>
              <a:prstGeom prst="rect">
                <a:avLst/>
              </a:prstGeom>
              <a:noFill/>
            </p:spPr>
            <p:txBody>
              <a:bodyPr wrap="square" rtlCol="0">
                <a:spAutoFit/>
              </a:bodyPr>
              <a:lstStyle/>
              <a:p>
                <a:r>
                  <a:rPr lang="en-US" sz="2400" dirty="0"/>
                  <a:t>Analyze the circuit to find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𝐼</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 </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𝐼</m:t>
                        </m:r>
                      </m:e>
                      <m:sub>
                        <m:r>
                          <a:rPr lang="en-US" sz="2400" b="0" i="1" smtClean="0">
                            <a:latin typeface="Cambria Math" panose="02040503050406030204" pitchFamily="18" charset="0"/>
                          </a:rPr>
                          <m:t>2</m:t>
                        </m:r>
                      </m:sub>
                    </m:sSub>
                    <m:r>
                      <a:rPr lang="en-US" sz="2400" b="0" i="1" smtClean="0">
                        <a:latin typeface="Cambria Math" panose="02040503050406030204" pitchFamily="18" charset="0"/>
                      </a:rPr>
                      <m:t>,</m:t>
                    </m:r>
                  </m:oMath>
                </a14:m>
                <a:r>
                  <a:rPr lang="en-US" sz="2400" dirty="0"/>
                  <a:t> and </a:t>
                </a:r>
                <a14:m>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𝒗</m:t>
                        </m:r>
                      </m:e>
                      <m:sub>
                        <m:r>
                          <a:rPr lang="en-US" sz="2400" b="1" i="1" smtClean="0">
                            <a:latin typeface="Cambria Math" panose="02040503050406030204" pitchFamily="18" charset="0"/>
                          </a:rPr>
                          <m:t>𝑶</m:t>
                        </m:r>
                      </m:sub>
                    </m:sSub>
                  </m:oMath>
                </a14:m>
                <a:r>
                  <a:rPr lang="en-US" sz="2400" dirty="0"/>
                  <a:t> for </a:t>
                </a:r>
              </a:p>
              <a:p>
                <a:pPr marL="514350" indent="-514350">
                  <a:buAutoNum type="romanLcPeriod"/>
                </a:pPr>
                <a:r>
                  <a:rPr lang="en-US" sz="2400" dirty="0"/>
                  <a:t>Assuming all diodes as ideal</a:t>
                </a:r>
              </a:p>
              <a:p>
                <a:pPr marL="514350" indent="-514350">
                  <a:buAutoNum type="romanLcPeriod"/>
                </a:pPr>
                <a:r>
                  <a:rPr lang="en-US" sz="2400" dirty="0"/>
                  <a:t>Consider </a:t>
                </a:r>
                <a14:m>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𝑽</m:t>
                        </m:r>
                      </m:e>
                      <m:sub>
                        <m:r>
                          <a:rPr lang="en-US" sz="2400" b="1" i="1" smtClean="0">
                            <a:latin typeface="Cambria Math" panose="02040503050406030204" pitchFamily="18" charset="0"/>
                          </a:rPr>
                          <m:t>𝑫</m:t>
                        </m:r>
                        <m:r>
                          <a:rPr lang="en-US" sz="2400" b="1" i="1" smtClean="0">
                            <a:latin typeface="Cambria Math" panose="02040503050406030204" pitchFamily="18" charset="0"/>
                          </a:rPr>
                          <m:t>𝟏</m:t>
                        </m:r>
                      </m:sub>
                    </m:sSub>
                    <m:r>
                      <a:rPr lang="en-US" sz="2400" b="1" i="1" smtClean="0">
                        <a:latin typeface="Cambria Math" panose="02040503050406030204" pitchFamily="18" charset="0"/>
                      </a:rPr>
                      <m:t>=</m:t>
                    </m:r>
                    <m:r>
                      <a:rPr lang="en-US" sz="2400" b="1" i="1" smtClean="0">
                        <a:latin typeface="Cambria Math" panose="02040503050406030204" pitchFamily="18" charset="0"/>
                      </a:rPr>
                      <m:t>𝟎</m:t>
                    </m:r>
                    <m:r>
                      <a:rPr lang="en-US" sz="2400" b="1" i="1" smtClean="0">
                        <a:latin typeface="Cambria Math" panose="02040503050406030204" pitchFamily="18" charset="0"/>
                      </a:rPr>
                      <m:t>.</m:t>
                    </m:r>
                    <m:r>
                      <a:rPr lang="en-US" sz="2400" b="1" i="1" smtClean="0">
                        <a:latin typeface="Cambria Math" panose="02040503050406030204" pitchFamily="18" charset="0"/>
                      </a:rPr>
                      <m:t>𝟓</m:t>
                    </m:r>
                    <m:r>
                      <a:rPr lang="en-US" sz="2400" b="1" i="1" smtClean="0">
                        <a:latin typeface="Cambria Math" panose="02040503050406030204" pitchFamily="18" charset="0"/>
                      </a:rPr>
                      <m:t> </m:t>
                    </m:r>
                    <m:r>
                      <a:rPr lang="en-US" sz="2400" b="1" i="0" smtClean="0">
                        <a:latin typeface="Cambria Math" panose="02040503050406030204" pitchFamily="18" charset="0"/>
                      </a:rPr>
                      <m:t>𝐕</m:t>
                    </m:r>
                  </m:oMath>
                </a14:m>
                <a:r>
                  <a:rPr lang="en-US" sz="2400" b="1" dirty="0"/>
                  <a:t> </a:t>
                </a:r>
                <a:r>
                  <a:rPr lang="en-US" sz="2400" dirty="0"/>
                  <a:t>and </a:t>
                </a:r>
                <a14:m>
                  <m:oMath xmlns:m="http://schemas.openxmlformats.org/officeDocument/2006/math">
                    <m:sSub>
                      <m:sSubPr>
                        <m:ctrlPr>
                          <a:rPr lang="en-US" sz="2400" b="1" i="1" dirty="0" smtClean="0">
                            <a:latin typeface="Cambria Math" panose="02040503050406030204" pitchFamily="18" charset="0"/>
                          </a:rPr>
                        </m:ctrlPr>
                      </m:sSubPr>
                      <m:e>
                        <m:r>
                          <a:rPr lang="en-US" sz="2400" b="1" i="1" dirty="0" smtClean="0">
                            <a:latin typeface="Cambria Math" panose="02040503050406030204" pitchFamily="18" charset="0"/>
                          </a:rPr>
                          <m:t>𝑽</m:t>
                        </m:r>
                      </m:e>
                      <m:sub>
                        <m:r>
                          <a:rPr lang="en-US" sz="2400" b="1" i="1" dirty="0" smtClean="0">
                            <a:latin typeface="Cambria Math" panose="02040503050406030204" pitchFamily="18" charset="0"/>
                          </a:rPr>
                          <m:t>𝑫</m:t>
                        </m:r>
                        <m:r>
                          <a:rPr lang="en-US" sz="2400" b="1" i="1" dirty="0" smtClean="0">
                            <a:latin typeface="Cambria Math" panose="02040503050406030204" pitchFamily="18" charset="0"/>
                          </a:rPr>
                          <m:t>𝟐</m:t>
                        </m:r>
                      </m:sub>
                    </m:sSub>
                    <m:r>
                      <a:rPr lang="en-US" sz="2400" b="1" i="1" dirty="0" smtClean="0">
                        <a:latin typeface="Cambria Math" panose="02040503050406030204" pitchFamily="18" charset="0"/>
                      </a:rPr>
                      <m:t>=</m:t>
                    </m:r>
                    <m:r>
                      <a:rPr lang="en-US" sz="2400" b="1" i="1" dirty="0" smtClean="0">
                        <a:latin typeface="Cambria Math" panose="02040503050406030204" pitchFamily="18" charset="0"/>
                      </a:rPr>
                      <m:t>𝟎</m:t>
                    </m:r>
                    <m:r>
                      <a:rPr lang="en-US" sz="2400" b="1" i="1" dirty="0" smtClean="0">
                        <a:latin typeface="Cambria Math" panose="02040503050406030204" pitchFamily="18" charset="0"/>
                      </a:rPr>
                      <m:t>.</m:t>
                    </m:r>
                    <m:r>
                      <a:rPr lang="en-US" sz="2400" b="1" i="1" dirty="0" smtClean="0">
                        <a:latin typeface="Cambria Math" panose="02040503050406030204" pitchFamily="18" charset="0"/>
                      </a:rPr>
                      <m:t>𝟕</m:t>
                    </m:r>
                    <m:r>
                      <a:rPr lang="en-US" sz="2400" b="1" i="1" dirty="0" smtClean="0">
                        <a:latin typeface="Cambria Math" panose="02040503050406030204" pitchFamily="18" charset="0"/>
                      </a:rPr>
                      <m:t> </m:t>
                    </m:r>
                    <m:r>
                      <a:rPr lang="en-US" sz="2400" b="1" i="0" dirty="0" smtClean="0">
                        <a:latin typeface="Cambria Math" panose="02040503050406030204" pitchFamily="18" charset="0"/>
                      </a:rPr>
                      <m:t>𝐕</m:t>
                    </m:r>
                  </m:oMath>
                </a14:m>
                <a:r>
                  <a:rPr lang="en-US" sz="2400" b="1" dirty="0"/>
                  <a:t>. (CVD model)</a:t>
                </a:r>
              </a:p>
              <a:p>
                <a:pPr marL="514350" indent="-514350">
                  <a:buFontTx/>
                  <a:buAutoNum type="romanLcPeriod"/>
                </a:pPr>
                <a:r>
                  <a:rPr lang="en-US" sz="2400" dirty="0"/>
                  <a:t>Consider </a:t>
                </a:r>
                <a14:m>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𝑽</m:t>
                        </m:r>
                      </m:e>
                      <m:sub>
                        <m:r>
                          <a:rPr lang="en-US" sz="2400" b="1" i="1" smtClean="0">
                            <a:latin typeface="Cambria Math" panose="02040503050406030204" pitchFamily="18" charset="0"/>
                          </a:rPr>
                          <m:t>𝑫𝑶</m:t>
                        </m:r>
                      </m:sub>
                    </m:sSub>
                    <m:r>
                      <a:rPr lang="en-US" sz="2400" b="1" i="1" smtClean="0">
                        <a:latin typeface="Cambria Math" panose="02040503050406030204" pitchFamily="18" charset="0"/>
                      </a:rPr>
                      <m:t>=</m:t>
                    </m:r>
                    <m:r>
                      <a:rPr lang="en-US" sz="2400" b="1" i="1" smtClean="0">
                        <a:latin typeface="Cambria Math" panose="02040503050406030204" pitchFamily="18" charset="0"/>
                      </a:rPr>
                      <m:t>𝟎</m:t>
                    </m:r>
                    <m:r>
                      <a:rPr lang="en-US" sz="2400" b="1" i="1" smtClean="0">
                        <a:latin typeface="Cambria Math" panose="02040503050406030204" pitchFamily="18" charset="0"/>
                      </a:rPr>
                      <m:t>.</m:t>
                    </m:r>
                    <m:r>
                      <a:rPr lang="en-US" sz="2400" b="1" i="1" smtClean="0">
                        <a:latin typeface="Cambria Math" panose="02040503050406030204" pitchFamily="18" charset="0"/>
                      </a:rPr>
                      <m:t>𝟔</m:t>
                    </m:r>
                    <m:r>
                      <a:rPr lang="en-US" sz="2400" b="1" i="1" smtClean="0">
                        <a:latin typeface="Cambria Math" panose="02040503050406030204" pitchFamily="18" charset="0"/>
                      </a:rPr>
                      <m:t> </m:t>
                    </m:r>
                    <m:r>
                      <a:rPr lang="en-US" sz="2400" b="1" i="0" smtClean="0">
                        <a:latin typeface="Cambria Math" panose="02040503050406030204" pitchFamily="18" charset="0"/>
                      </a:rPr>
                      <m:t>𝐕</m:t>
                    </m:r>
                  </m:oMath>
                </a14:m>
                <a:r>
                  <a:rPr lang="en-US" sz="2400" b="1" dirty="0"/>
                  <a:t> </a:t>
                </a:r>
                <a:r>
                  <a:rPr lang="en-US" sz="2400" dirty="0"/>
                  <a:t>and </a:t>
                </a:r>
                <a14:m>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𝒓</m:t>
                        </m:r>
                      </m:e>
                      <m:sub>
                        <m:r>
                          <a:rPr lang="en-US" sz="2400" b="1" i="1" smtClean="0">
                            <a:latin typeface="Cambria Math" panose="02040503050406030204" pitchFamily="18" charset="0"/>
                          </a:rPr>
                          <m:t>𝒅</m:t>
                        </m:r>
                      </m:sub>
                    </m:sSub>
                    <m:r>
                      <a:rPr lang="en-US" sz="2400" b="0" i="1" smtClean="0">
                        <a:latin typeface="Cambria Math" panose="02040503050406030204" pitchFamily="18" charset="0"/>
                      </a:rPr>
                      <m:t>=</m:t>
                    </m:r>
                    <m:r>
                      <a:rPr lang="en-US" sz="2400" b="1" i="1" smtClean="0">
                        <a:latin typeface="Cambria Math" panose="02040503050406030204" pitchFamily="18" charset="0"/>
                      </a:rPr>
                      <m:t>𝟓𝟎</m:t>
                    </m:r>
                    <m:r>
                      <a:rPr lang="en-US" sz="2400" b="1" i="1" smtClean="0">
                        <a:latin typeface="Cambria Math" panose="02040503050406030204" pitchFamily="18" charset="0"/>
                      </a:rPr>
                      <m:t> </m:t>
                    </m:r>
                    <m:r>
                      <a:rPr lang="en-US" sz="2400" b="1" i="0" smtClean="0">
                        <a:latin typeface="Cambria Math" panose="02040503050406030204" pitchFamily="18" charset="0"/>
                      </a:rPr>
                      <m:t>𝛀</m:t>
                    </m:r>
                  </m:oMath>
                </a14:m>
                <a:r>
                  <a:rPr lang="en-US" sz="2400" b="1" dirty="0"/>
                  <a:t>. (CVD+R model)</a:t>
                </a:r>
              </a:p>
              <a:p>
                <a:r>
                  <a:rPr lang="en-US" sz="2400" b="1" dirty="0"/>
                  <a:t>[Validate Assumptions]</a:t>
                </a:r>
              </a:p>
              <a:p>
                <a:pPr marL="457200" indent="-457200">
                  <a:buAutoNum type="arabicPeriod"/>
                </a:pPr>
                <a:endParaRPr lang="en-US" sz="2400" b="1" dirty="0"/>
              </a:p>
            </p:txBody>
          </p:sp>
        </mc:Choice>
        <mc:Fallback xmlns="">
          <p:sp>
            <p:nvSpPr>
              <p:cNvPr id="7" name="TextBox 6">
                <a:extLst>
                  <a:ext uri="{FF2B5EF4-FFF2-40B4-BE49-F238E27FC236}">
                    <a16:creationId xmlns:a16="http://schemas.microsoft.com/office/drawing/2014/main" id="{3E7FA3D0-8ABD-78BE-A0CD-19369BC3371C}"/>
                  </a:ext>
                </a:extLst>
              </p:cNvPr>
              <p:cNvSpPr txBox="1">
                <a:spLocks noRot="1" noChangeAspect="1" noMove="1" noResize="1" noEditPoints="1" noAdjustHandles="1" noChangeArrowheads="1" noChangeShapeType="1" noTextEdit="1"/>
              </p:cNvSpPr>
              <p:nvPr/>
            </p:nvSpPr>
            <p:spPr>
              <a:xfrm>
                <a:off x="4122057" y="1690688"/>
                <a:ext cx="7605486" cy="2308324"/>
              </a:xfrm>
              <a:prstGeom prst="rect">
                <a:avLst/>
              </a:prstGeom>
              <a:blipFill>
                <a:blip r:embed="rId3"/>
                <a:stretch>
                  <a:fillRect l="-1282" t="-2111" r="-881"/>
                </a:stretch>
              </a:blipFill>
            </p:spPr>
            <p:txBody>
              <a:bodyPr/>
              <a:lstStyle/>
              <a:p>
                <a:r>
                  <a:rPr lang="en-US">
                    <a:noFill/>
                  </a:rPr>
                  <a:t> </a:t>
                </a:r>
              </a:p>
            </p:txBody>
          </p:sp>
        </mc:Fallback>
      </mc:AlternateContent>
    </p:spTree>
    <p:extLst>
      <p:ext uri="{BB962C8B-B14F-4D97-AF65-F5344CB8AC3E}">
        <p14:creationId xmlns:p14="http://schemas.microsoft.com/office/powerpoint/2010/main" val="359172679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278A0F-EDE8-0406-20AB-F725A9698E30}"/>
              </a:ext>
            </a:extLst>
          </p:cNvPr>
          <p:cNvSpPr>
            <a:spLocks noGrp="1"/>
          </p:cNvSpPr>
          <p:nvPr>
            <p:ph type="title"/>
          </p:nvPr>
        </p:nvSpPr>
        <p:spPr/>
        <p:txBody>
          <a:bodyPr/>
          <a:lstStyle/>
          <a:p>
            <a:r>
              <a:rPr lang="en-US" dirty="0"/>
              <a:t>Solving Circuits with diodes (14)</a:t>
            </a:r>
          </a:p>
        </p:txBody>
      </p:sp>
      <p:pic>
        <p:nvPicPr>
          <p:cNvPr id="4" name="Picture 3">
            <a:extLst>
              <a:ext uri="{FF2B5EF4-FFF2-40B4-BE49-F238E27FC236}">
                <a16:creationId xmlns:a16="http://schemas.microsoft.com/office/drawing/2014/main" id="{F7CDD023-634F-D3B2-E7C1-585BD206B664}"/>
              </a:ext>
            </a:extLst>
          </p:cNvPr>
          <p:cNvPicPr>
            <a:picLocks noChangeAspect="1"/>
          </p:cNvPicPr>
          <p:nvPr/>
        </p:nvPicPr>
        <p:blipFill>
          <a:blip r:embed="rId2"/>
          <a:stretch>
            <a:fillRect/>
          </a:stretch>
        </p:blipFill>
        <p:spPr>
          <a:xfrm>
            <a:off x="838200" y="1690688"/>
            <a:ext cx="3408149" cy="4774756"/>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E7FA3D0-8ABD-78BE-A0CD-19369BC3371C}"/>
                  </a:ext>
                </a:extLst>
              </p:cNvPr>
              <p:cNvSpPr txBox="1"/>
              <p:nvPr/>
            </p:nvSpPr>
            <p:spPr>
              <a:xfrm>
                <a:off x="4122057" y="1690688"/>
                <a:ext cx="7605486" cy="2308324"/>
              </a:xfrm>
              <a:prstGeom prst="rect">
                <a:avLst/>
              </a:prstGeom>
              <a:noFill/>
            </p:spPr>
            <p:txBody>
              <a:bodyPr wrap="square" rtlCol="0">
                <a:spAutoFit/>
              </a:bodyPr>
              <a:lstStyle/>
              <a:p>
                <a:r>
                  <a:rPr lang="en-US" sz="2400" dirty="0"/>
                  <a:t>Analyze the circuit to find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𝐼</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 </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𝐼</m:t>
                        </m:r>
                      </m:e>
                      <m:sub>
                        <m:r>
                          <a:rPr lang="en-US" sz="2400" b="0" i="1" smtClean="0">
                            <a:latin typeface="Cambria Math" panose="02040503050406030204" pitchFamily="18" charset="0"/>
                          </a:rPr>
                          <m:t>2</m:t>
                        </m:r>
                      </m:sub>
                    </m:sSub>
                    <m:r>
                      <a:rPr lang="en-US" sz="2400" b="0" i="1" smtClean="0">
                        <a:latin typeface="Cambria Math" panose="02040503050406030204" pitchFamily="18" charset="0"/>
                      </a:rPr>
                      <m:t>,</m:t>
                    </m:r>
                  </m:oMath>
                </a14:m>
                <a:r>
                  <a:rPr lang="en-US" sz="2400" dirty="0"/>
                  <a:t> and </a:t>
                </a:r>
                <a14:m>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𝒗</m:t>
                        </m:r>
                      </m:e>
                      <m:sub>
                        <m:r>
                          <a:rPr lang="en-US" sz="2400" b="1" i="1" smtClean="0">
                            <a:latin typeface="Cambria Math" panose="02040503050406030204" pitchFamily="18" charset="0"/>
                          </a:rPr>
                          <m:t>𝑶</m:t>
                        </m:r>
                      </m:sub>
                    </m:sSub>
                  </m:oMath>
                </a14:m>
                <a:r>
                  <a:rPr lang="en-US" sz="2400" dirty="0"/>
                  <a:t> for </a:t>
                </a:r>
              </a:p>
              <a:p>
                <a:pPr marL="514350" indent="-514350">
                  <a:buAutoNum type="romanLcPeriod"/>
                </a:pPr>
                <a:r>
                  <a:rPr lang="en-US" sz="2400" dirty="0"/>
                  <a:t>Assuming all diodes as ideal</a:t>
                </a:r>
              </a:p>
              <a:p>
                <a:pPr marL="514350" indent="-514350">
                  <a:buAutoNum type="romanLcPeriod"/>
                </a:pPr>
                <a:r>
                  <a:rPr lang="en-US" sz="2400" dirty="0"/>
                  <a:t>Consider </a:t>
                </a:r>
                <a14:m>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𝑽</m:t>
                        </m:r>
                      </m:e>
                      <m:sub>
                        <m:r>
                          <a:rPr lang="en-US" sz="2400" b="1" i="1" smtClean="0">
                            <a:latin typeface="Cambria Math" panose="02040503050406030204" pitchFamily="18" charset="0"/>
                          </a:rPr>
                          <m:t>𝑫𝑶</m:t>
                        </m:r>
                      </m:sub>
                    </m:sSub>
                    <m:r>
                      <a:rPr lang="en-US" sz="2400" b="1" i="1" smtClean="0">
                        <a:latin typeface="Cambria Math" panose="02040503050406030204" pitchFamily="18" charset="0"/>
                      </a:rPr>
                      <m:t>=</m:t>
                    </m:r>
                    <m:r>
                      <a:rPr lang="en-US" sz="2400" b="1" i="1" smtClean="0">
                        <a:latin typeface="Cambria Math" panose="02040503050406030204" pitchFamily="18" charset="0"/>
                      </a:rPr>
                      <m:t>𝟎</m:t>
                    </m:r>
                    <m:r>
                      <a:rPr lang="en-US" sz="2400" b="1" i="1" smtClean="0">
                        <a:latin typeface="Cambria Math" panose="02040503050406030204" pitchFamily="18" charset="0"/>
                      </a:rPr>
                      <m:t>.</m:t>
                    </m:r>
                    <m:r>
                      <a:rPr lang="en-US" sz="2400" b="1" i="1" smtClean="0">
                        <a:latin typeface="Cambria Math" panose="02040503050406030204" pitchFamily="18" charset="0"/>
                      </a:rPr>
                      <m:t>𝟔</m:t>
                    </m:r>
                    <m:r>
                      <a:rPr lang="en-US" sz="2400" b="1" i="1" smtClean="0">
                        <a:latin typeface="Cambria Math" panose="02040503050406030204" pitchFamily="18" charset="0"/>
                      </a:rPr>
                      <m:t> </m:t>
                    </m:r>
                    <m:r>
                      <a:rPr lang="en-US" sz="2400" b="1" i="0" smtClean="0">
                        <a:latin typeface="Cambria Math" panose="02040503050406030204" pitchFamily="18" charset="0"/>
                      </a:rPr>
                      <m:t>𝐕</m:t>
                    </m:r>
                  </m:oMath>
                </a14:m>
                <a:r>
                  <a:rPr lang="en-US" sz="2400" b="1" dirty="0"/>
                  <a:t>. (CVD model)</a:t>
                </a:r>
              </a:p>
              <a:p>
                <a:pPr marL="514350" indent="-514350">
                  <a:buFontTx/>
                  <a:buAutoNum type="romanLcPeriod"/>
                </a:pPr>
                <a:r>
                  <a:rPr lang="en-US" sz="2400" dirty="0"/>
                  <a:t>Consider </a:t>
                </a:r>
                <a14:m>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𝑽</m:t>
                        </m:r>
                      </m:e>
                      <m:sub>
                        <m:r>
                          <a:rPr lang="en-US" sz="2400" b="1" i="1" smtClean="0">
                            <a:latin typeface="Cambria Math" panose="02040503050406030204" pitchFamily="18" charset="0"/>
                          </a:rPr>
                          <m:t>𝑫𝑶</m:t>
                        </m:r>
                      </m:sub>
                    </m:sSub>
                    <m:r>
                      <a:rPr lang="en-US" sz="2400" b="1" i="1" smtClean="0">
                        <a:latin typeface="Cambria Math" panose="02040503050406030204" pitchFamily="18" charset="0"/>
                      </a:rPr>
                      <m:t>=</m:t>
                    </m:r>
                    <m:r>
                      <a:rPr lang="en-US" sz="2400" b="1" i="1" smtClean="0">
                        <a:latin typeface="Cambria Math" panose="02040503050406030204" pitchFamily="18" charset="0"/>
                      </a:rPr>
                      <m:t>𝟎</m:t>
                    </m:r>
                    <m:r>
                      <a:rPr lang="en-US" sz="2400" b="1" i="1" smtClean="0">
                        <a:latin typeface="Cambria Math" panose="02040503050406030204" pitchFamily="18" charset="0"/>
                      </a:rPr>
                      <m:t>.</m:t>
                    </m:r>
                    <m:r>
                      <a:rPr lang="en-US" sz="2400" b="1" i="1" smtClean="0">
                        <a:latin typeface="Cambria Math" panose="02040503050406030204" pitchFamily="18" charset="0"/>
                      </a:rPr>
                      <m:t>𝟔</m:t>
                    </m:r>
                    <m:r>
                      <a:rPr lang="en-US" sz="2400" b="1" i="1" smtClean="0">
                        <a:latin typeface="Cambria Math" panose="02040503050406030204" pitchFamily="18" charset="0"/>
                      </a:rPr>
                      <m:t> </m:t>
                    </m:r>
                    <m:r>
                      <a:rPr lang="en-US" sz="2400" b="1" i="0" smtClean="0">
                        <a:latin typeface="Cambria Math" panose="02040503050406030204" pitchFamily="18" charset="0"/>
                      </a:rPr>
                      <m:t>𝐕</m:t>
                    </m:r>
                  </m:oMath>
                </a14:m>
                <a:r>
                  <a:rPr lang="en-US" sz="2400" b="1" dirty="0"/>
                  <a:t> </a:t>
                </a:r>
                <a:r>
                  <a:rPr lang="en-US" sz="2400" dirty="0"/>
                  <a:t>and </a:t>
                </a:r>
                <a14:m>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𝒓</m:t>
                        </m:r>
                      </m:e>
                      <m:sub>
                        <m:r>
                          <a:rPr lang="en-US" sz="2400" b="1" i="1" smtClean="0">
                            <a:latin typeface="Cambria Math" panose="02040503050406030204" pitchFamily="18" charset="0"/>
                          </a:rPr>
                          <m:t>𝒅</m:t>
                        </m:r>
                      </m:sub>
                    </m:sSub>
                    <m:r>
                      <a:rPr lang="en-US" sz="2400" b="0" i="1" smtClean="0">
                        <a:latin typeface="Cambria Math" panose="02040503050406030204" pitchFamily="18" charset="0"/>
                      </a:rPr>
                      <m:t>=</m:t>
                    </m:r>
                    <m:r>
                      <a:rPr lang="en-US" sz="2400" b="1" i="1" smtClean="0">
                        <a:latin typeface="Cambria Math" panose="02040503050406030204" pitchFamily="18" charset="0"/>
                      </a:rPr>
                      <m:t>𝟓𝟎</m:t>
                    </m:r>
                    <m:r>
                      <a:rPr lang="en-US" sz="2400" b="1" i="1" smtClean="0">
                        <a:latin typeface="Cambria Math" panose="02040503050406030204" pitchFamily="18" charset="0"/>
                      </a:rPr>
                      <m:t> </m:t>
                    </m:r>
                    <m:r>
                      <a:rPr lang="en-US" sz="2400" b="1" i="0" smtClean="0">
                        <a:latin typeface="Cambria Math" panose="02040503050406030204" pitchFamily="18" charset="0"/>
                      </a:rPr>
                      <m:t>𝛀</m:t>
                    </m:r>
                  </m:oMath>
                </a14:m>
                <a:r>
                  <a:rPr lang="en-US" sz="2400" b="1" dirty="0"/>
                  <a:t>. (CVD+R model)</a:t>
                </a:r>
              </a:p>
              <a:p>
                <a:r>
                  <a:rPr lang="en-US" sz="2400" b="1" dirty="0"/>
                  <a:t>[Validate Assumptions]</a:t>
                </a:r>
              </a:p>
              <a:p>
                <a:pPr marL="457200" indent="-457200">
                  <a:buAutoNum type="arabicPeriod"/>
                </a:pPr>
                <a:endParaRPr lang="en-US" sz="2400" b="1" dirty="0"/>
              </a:p>
            </p:txBody>
          </p:sp>
        </mc:Choice>
        <mc:Fallback xmlns="">
          <p:sp>
            <p:nvSpPr>
              <p:cNvPr id="7" name="TextBox 6">
                <a:extLst>
                  <a:ext uri="{FF2B5EF4-FFF2-40B4-BE49-F238E27FC236}">
                    <a16:creationId xmlns:a16="http://schemas.microsoft.com/office/drawing/2014/main" id="{3E7FA3D0-8ABD-78BE-A0CD-19369BC3371C}"/>
                  </a:ext>
                </a:extLst>
              </p:cNvPr>
              <p:cNvSpPr txBox="1">
                <a:spLocks noRot="1" noChangeAspect="1" noMove="1" noResize="1" noEditPoints="1" noAdjustHandles="1" noChangeArrowheads="1" noChangeShapeType="1" noTextEdit="1"/>
              </p:cNvSpPr>
              <p:nvPr/>
            </p:nvSpPr>
            <p:spPr>
              <a:xfrm>
                <a:off x="4122057" y="1690688"/>
                <a:ext cx="7605486" cy="2308324"/>
              </a:xfrm>
              <a:prstGeom prst="rect">
                <a:avLst/>
              </a:prstGeom>
              <a:blipFill>
                <a:blip r:embed="rId3"/>
                <a:stretch>
                  <a:fillRect l="-1282" t="-2111" r="-881"/>
                </a:stretch>
              </a:blipFill>
            </p:spPr>
            <p:txBody>
              <a:bodyPr/>
              <a:lstStyle/>
              <a:p>
                <a:r>
                  <a:rPr lang="en-US">
                    <a:noFill/>
                  </a:rPr>
                  <a:t> </a:t>
                </a:r>
              </a:p>
            </p:txBody>
          </p:sp>
        </mc:Fallback>
      </mc:AlternateContent>
    </p:spTree>
    <p:extLst>
      <p:ext uri="{BB962C8B-B14F-4D97-AF65-F5344CB8AC3E}">
        <p14:creationId xmlns:p14="http://schemas.microsoft.com/office/powerpoint/2010/main" val="18466373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4B3E203-CD6E-FB44-5685-E0E050DDD94E}"/>
              </a:ext>
            </a:extLst>
          </p:cNvPr>
          <p:cNvPicPr>
            <a:picLocks noChangeAspect="1"/>
          </p:cNvPicPr>
          <p:nvPr/>
        </p:nvPicPr>
        <p:blipFill>
          <a:blip r:embed="rId2"/>
          <a:stretch>
            <a:fillRect/>
          </a:stretch>
        </p:blipFill>
        <p:spPr>
          <a:xfrm>
            <a:off x="950742" y="990092"/>
            <a:ext cx="2888230" cy="5867908"/>
          </a:xfrm>
          <a:prstGeom prst="rect">
            <a:avLst/>
          </a:prstGeom>
        </p:spPr>
      </p:pic>
      <p:sp>
        <p:nvSpPr>
          <p:cNvPr id="2" name="Title 1">
            <a:extLst>
              <a:ext uri="{FF2B5EF4-FFF2-40B4-BE49-F238E27FC236}">
                <a16:creationId xmlns:a16="http://schemas.microsoft.com/office/drawing/2014/main" id="{2A278A0F-EDE8-0406-20AB-F725A9698E30}"/>
              </a:ext>
            </a:extLst>
          </p:cNvPr>
          <p:cNvSpPr>
            <a:spLocks noGrp="1"/>
          </p:cNvSpPr>
          <p:nvPr>
            <p:ph type="title"/>
          </p:nvPr>
        </p:nvSpPr>
        <p:spPr/>
        <p:txBody>
          <a:bodyPr/>
          <a:lstStyle/>
          <a:p>
            <a:r>
              <a:rPr lang="en-US" dirty="0"/>
              <a:t>Solving Circuits with diodes (15)</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E7FA3D0-8ABD-78BE-A0CD-19369BC3371C}"/>
                  </a:ext>
                </a:extLst>
              </p:cNvPr>
              <p:cNvSpPr txBox="1"/>
              <p:nvPr/>
            </p:nvSpPr>
            <p:spPr>
              <a:xfrm>
                <a:off x="3951514" y="1690688"/>
                <a:ext cx="7776029" cy="4524315"/>
              </a:xfrm>
              <a:prstGeom prst="rect">
                <a:avLst/>
              </a:prstGeom>
              <a:noFill/>
            </p:spPr>
            <p:txBody>
              <a:bodyPr wrap="square" rtlCol="0">
                <a:spAutoFit/>
              </a:bodyPr>
              <a:lstStyle/>
              <a:p>
                <a:pPr marL="457200" indent="-457200">
                  <a:buAutoNum type="alphaLcPeriod"/>
                </a:pPr>
                <a:r>
                  <a:rPr lang="en-US" sz="2400" dirty="0"/>
                  <a:t>Determine </a:t>
                </a:r>
                <a14:m>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𝑹</m:t>
                        </m:r>
                      </m:e>
                      <m:sub>
                        <m:r>
                          <a:rPr lang="en-US" sz="2400" b="1" i="1" smtClean="0">
                            <a:latin typeface="Cambria Math" panose="02040503050406030204" pitchFamily="18" charset="0"/>
                          </a:rPr>
                          <m:t>𝟏</m:t>
                        </m:r>
                      </m:sub>
                    </m:sSub>
                    <m:r>
                      <a:rPr lang="en-US" sz="2400" b="0" i="1" smtClean="0">
                        <a:latin typeface="Cambria Math" panose="02040503050406030204" pitchFamily="18" charset="0"/>
                      </a:rPr>
                      <m:t>, </m:t>
                    </m:r>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𝑹</m:t>
                        </m:r>
                      </m:e>
                      <m:sub>
                        <m:r>
                          <a:rPr lang="en-US" sz="2400" b="1" i="1" smtClean="0">
                            <a:latin typeface="Cambria Math" panose="02040503050406030204" pitchFamily="18" charset="0"/>
                          </a:rPr>
                          <m:t>𝟐</m:t>
                        </m:r>
                      </m:sub>
                    </m:sSub>
                  </m:oMath>
                </a14:m>
                <a:r>
                  <a:rPr lang="en-US" sz="2400" dirty="0"/>
                  <a:t> and </a:t>
                </a:r>
                <a14:m>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𝑹</m:t>
                        </m:r>
                      </m:e>
                      <m:sub>
                        <m:r>
                          <a:rPr lang="en-US" sz="2400" b="1" i="1" smtClean="0">
                            <a:latin typeface="Cambria Math" panose="02040503050406030204" pitchFamily="18" charset="0"/>
                          </a:rPr>
                          <m:t>𝟑</m:t>
                        </m:r>
                      </m:sub>
                    </m:sSub>
                  </m:oMath>
                </a14:m>
                <a:r>
                  <a:rPr lang="en-US" sz="2400" dirty="0"/>
                  <a:t> such that </a:t>
                </a:r>
                <a:br>
                  <a:rPr lang="en-US" sz="2400" b="0" i="1" dirty="0">
                    <a:latin typeface="Cambria Math" panose="02040503050406030204" pitchFamily="18" charset="0"/>
                  </a:rPr>
                </a:b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𝐼</m:t>
                        </m:r>
                      </m:e>
                      <m:sub>
                        <m:r>
                          <a:rPr lang="en-US" sz="2400" b="0" i="1" smtClean="0">
                            <a:latin typeface="Cambria Math" panose="02040503050406030204" pitchFamily="18" charset="0"/>
                          </a:rPr>
                          <m:t>𝐷</m:t>
                        </m:r>
                        <m:r>
                          <a:rPr lang="en-US" sz="2400" b="0" i="1" smtClean="0">
                            <a:latin typeface="Cambria Math" panose="02040503050406030204" pitchFamily="18" charset="0"/>
                          </a:rPr>
                          <m:t>1</m:t>
                        </m:r>
                      </m:sub>
                    </m:sSub>
                    <m:r>
                      <a:rPr lang="en-US" sz="2400" b="0" i="1" smtClean="0">
                        <a:latin typeface="Cambria Math" panose="02040503050406030204" pitchFamily="18" charset="0"/>
                      </a:rPr>
                      <m:t>=0.2 </m:t>
                    </m:r>
                    <m:r>
                      <m:rPr>
                        <m:sty m:val="p"/>
                      </m:rPr>
                      <a:rPr lang="en-US" sz="2400" b="0" i="0" smtClean="0">
                        <a:latin typeface="Cambria Math" panose="02040503050406030204" pitchFamily="18" charset="0"/>
                      </a:rPr>
                      <m:t>mA</m:t>
                    </m:r>
                    <m:r>
                      <a:rPr lang="en-US" sz="2400" b="0" i="0" smtClean="0">
                        <a:latin typeface="Cambria Math" panose="02040503050406030204" pitchFamily="18" charset="0"/>
                      </a:rPr>
                      <m:t>, </m:t>
                    </m:r>
                  </m:oMath>
                </a14:m>
                <a:br>
                  <a:rPr lang="en-US" sz="2400" b="0" i="0" dirty="0">
                    <a:latin typeface="Cambria Math" panose="02040503050406030204" pitchFamily="18" charset="0"/>
                  </a:rPr>
                </a:b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𝐼</m:t>
                        </m:r>
                      </m:e>
                      <m:sub>
                        <m:r>
                          <a:rPr lang="en-US" sz="2400" b="0" i="1" smtClean="0">
                            <a:latin typeface="Cambria Math" panose="02040503050406030204" pitchFamily="18" charset="0"/>
                          </a:rPr>
                          <m:t>𝐷</m:t>
                        </m:r>
                        <m:r>
                          <a:rPr lang="en-US" sz="2400" b="0" i="1" smtClean="0">
                            <a:latin typeface="Cambria Math" panose="02040503050406030204" pitchFamily="18" charset="0"/>
                          </a:rPr>
                          <m:t>2</m:t>
                        </m:r>
                      </m:sub>
                    </m:sSub>
                    <m:r>
                      <a:rPr lang="en-US" sz="2400" b="0" i="1" smtClean="0">
                        <a:latin typeface="Cambria Math" panose="02040503050406030204" pitchFamily="18" charset="0"/>
                      </a:rPr>
                      <m:t>=0.3 </m:t>
                    </m:r>
                    <m:r>
                      <m:rPr>
                        <m:sty m:val="p"/>
                      </m:rPr>
                      <a:rPr lang="en-US" sz="2400" b="0" i="0" smtClean="0">
                        <a:latin typeface="Cambria Math" panose="02040503050406030204" pitchFamily="18" charset="0"/>
                      </a:rPr>
                      <m:t>mA</m:t>
                    </m:r>
                  </m:oMath>
                </a14:m>
                <a:br>
                  <a:rPr lang="en-US" sz="2400" b="0" i="1" dirty="0">
                    <a:latin typeface="Cambria Math" panose="02040503050406030204" pitchFamily="18" charset="0"/>
                  </a:rPr>
                </a:b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𝐼</m:t>
                        </m:r>
                      </m:e>
                      <m:sub>
                        <m:r>
                          <a:rPr lang="en-US" sz="2400" b="0" i="1" smtClean="0">
                            <a:latin typeface="Cambria Math" panose="02040503050406030204" pitchFamily="18" charset="0"/>
                          </a:rPr>
                          <m:t>𝐷</m:t>
                        </m:r>
                        <m:r>
                          <a:rPr lang="en-US" sz="2400" b="0" i="1" smtClean="0">
                            <a:latin typeface="Cambria Math" panose="02040503050406030204" pitchFamily="18" charset="0"/>
                          </a:rPr>
                          <m:t>3</m:t>
                        </m:r>
                      </m:sub>
                    </m:sSub>
                    <m:r>
                      <a:rPr lang="en-US" sz="2400" b="0" i="1" smtClean="0">
                        <a:latin typeface="Cambria Math" panose="02040503050406030204" pitchFamily="18" charset="0"/>
                      </a:rPr>
                      <m:t>=0.5 </m:t>
                    </m:r>
                    <m:r>
                      <m:rPr>
                        <m:sty m:val="p"/>
                      </m:rPr>
                      <a:rPr lang="en-US" sz="2400" b="0" i="0" smtClean="0">
                        <a:latin typeface="Cambria Math" panose="02040503050406030204" pitchFamily="18" charset="0"/>
                      </a:rPr>
                      <m:t>mA</m:t>
                    </m:r>
                  </m:oMath>
                </a14:m>
                <a:endParaRPr lang="en-US" sz="2400" dirty="0"/>
              </a:p>
              <a:p>
                <a:pPr marL="457200" indent="-457200">
                  <a:buAutoNum type="alphaLcPeriod"/>
                </a:pPr>
                <a:r>
                  <a:rPr lang="en-US" sz="2400" dirty="0"/>
                  <a:t>Find </a:t>
                </a:r>
                <a14:m>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𝑽</m:t>
                        </m:r>
                      </m:e>
                      <m:sub>
                        <m:r>
                          <a:rPr lang="en-US" sz="2400" b="1" i="1" smtClean="0">
                            <a:latin typeface="Cambria Math" panose="02040503050406030204" pitchFamily="18" charset="0"/>
                          </a:rPr>
                          <m:t>𝟏</m:t>
                        </m:r>
                      </m:sub>
                    </m:sSub>
                  </m:oMath>
                </a14:m>
                <a:r>
                  <a:rPr lang="en-US" sz="2400" b="1" dirty="0"/>
                  <a:t>, </a:t>
                </a:r>
                <a14:m>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𝑽</m:t>
                        </m:r>
                      </m:e>
                      <m:sub>
                        <m:r>
                          <a:rPr lang="en-US" sz="2400" b="1" i="1" smtClean="0">
                            <a:latin typeface="Cambria Math" panose="02040503050406030204" pitchFamily="18" charset="0"/>
                          </a:rPr>
                          <m:t>𝟐</m:t>
                        </m:r>
                      </m:sub>
                    </m:sSub>
                  </m:oMath>
                </a14:m>
                <a:r>
                  <a:rPr lang="en-US" sz="2400" dirty="0"/>
                  <a:t> and each diode current for </a:t>
                </a:r>
                <a:br>
                  <a:rPr lang="en-US" sz="2400" dirty="0"/>
                </a:b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𝑅</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=10 </m:t>
                    </m:r>
                    <m:r>
                      <m:rPr>
                        <m:sty m:val="p"/>
                      </m:rPr>
                      <a:rPr lang="en-US" sz="2400" b="0" i="0" smtClean="0">
                        <a:latin typeface="Cambria Math" panose="02040503050406030204" pitchFamily="18" charset="0"/>
                      </a:rPr>
                      <m:t>kΩ</m:t>
                    </m:r>
                  </m:oMath>
                </a14:m>
                <a:br>
                  <a:rPr lang="en-US" sz="2400" b="0" i="0" dirty="0">
                    <a:latin typeface="Cambria Math" panose="02040503050406030204" pitchFamily="18" charset="0"/>
                  </a:rPr>
                </a:b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𝑅</m:t>
                        </m:r>
                      </m:e>
                      <m:sub>
                        <m:r>
                          <a:rPr lang="en-US" sz="2400" b="0" i="1" smtClean="0">
                            <a:latin typeface="Cambria Math" panose="02040503050406030204" pitchFamily="18" charset="0"/>
                          </a:rPr>
                          <m:t>2</m:t>
                        </m:r>
                      </m:sub>
                    </m:sSub>
                    <m:r>
                      <a:rPr lang="en-US" sz="2400" i="1">
                        <a:latin typeface="Cambria Math" panose="02040503050406030204" pitchFamily="18" charset="0"/>
                      </a:rPr>
                      <m:t>=</m:t>
                    </m:r>
                    <m:r>
                      <a:rPr lang="en-US" sz="2400" b="0" i="1" smtClean="0">
                        <a:latin typeface="Cambria Math" panose="02040503050406030204" pitchFamily="18" charset="0"/>
                      </a:rPr>
                      <m:t>4</m:t>
                    </m:r>
                    <m:r>
                      <a:rPr lang="en-US" sz="2400" i="1">
                        <a:latin typeface="Cambria Math" panose="02040503050406030204" pitchFamily="18" charset="0"/>
                      </a:rPr>
                      <m:t> </m:t>
                    </m:r>
                    <m:r>
                      <m:rPr>
                        <m:sty m:val="p"/>
                      </m:rPr>
                      <a:rPr lang="en-US" sz="2400" i="0">
                        <a:latin typeface="Cambria Math" panose="02040503050406030204" pitchFamily="18" charset="0"/>
                      </a:rPr>
                      <m:t>kΩ</m:t>
                    </m:r>
                  </m:oMath>
                </a14:m>
                <a:br>
                  <a:rPr lang="en-US" sz="2400" i="0" dirty="0">
                    <a:latin typeface="Cambria Math" panose="02040503050406030204" pitchFamily="18" charset="0"/>
                  </a:rPr>
                </a:b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𝑅</m:t>
                        </m:r>
                      </m:e>
                      <m:sub>
                        <m:r>
                          <a:rPr lang="en-US" sz="2400" b="0" i="1" smtClean="0">
                            <a:latin typeface="Cambria Math" panose="02040503050406030204" pitchFamily="18" charset="0"/>
                          </a:rPr>
                          <m:t>3</m:t>
                        </m:r>
                      </m:sub>
                    </m:sSub>
                    <m:r>
                      <a:rPr lang="en-US" sz="2400" i="1">
                        <a:latin typeface="Cambria Math" panose="02040503050406030204" pitchFamily="18" charset="0"/>
                      </a:rPr>
                      <m:t>=</m:t>
                    </m:r>
                    <m:r>
                      <a:rPr lang="en-US" sz="2400" b="0" i="1" smtClean="0">
                        <a:latin typeface="Cambria Math" panose="02040503050406030204" pitchFamily="18" charset="0"/>
                      </a:rPr>
                      <m:t>2.2</m:t>
                    </m:r>
                    <m:r>
                      <a:rPr lang="en-US" sz="2400" i="1">
                        <a:latin typeface="Cambria Math" panose="02040503050406030204" pitchFamily="18" charset="0"/>
                      </a:rPr>
                      <m:t> </m:t>
                    </m:r>
                    <m:r>
                      <m:rPr>
                        <m:sty m:val="p"/>
                      </m:rPr>
                      <a:rPr lang="en-US" sz="2400" i="0">
                        <a:latin typeface="Cambria Math" panose="02040503050406030204" pitchFamily="18" charset="0"/>
                      </a:rPr>
                      <m:t>kΩ</m:t>
                    </m:r>
                  </m:oMath>
                </a14:m>
                <a:endParaRPr lang="en-US" sz="2400" dirty="0"/>
              </a:p>
              <a:p>
                <a:r>
                  <a:rPr lang="en-US" sz="2400" dirty="0"/>
                  <a:t>Consider </a:t>
                </a:r>
                <a14:m>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𝑽</m:t>
                        </m:r>
                      </m:e>
                      <m:sub>
                        <m:r>
                          <a:rPr lang="en-US" sz="2400" b="1" i="1" smtClean="0">
                            <a:latin typeface="Cambria Math" panose="02040503050406030204" pitchFamily="18" charset="0"/>
                          </a:rPr>
                          <m:t>𝑫𝑶</m:t>
                        </m:r>
                      </m:sub>
                    </m:sSub>
                    <m:r>
                      <a:rPr lang="en-US" sz="2400" b="1" i="1" smtClean="0">
                        <a:latin typeface="Cambria Math" panose="02040503050406030204" pitchFamily="18" charset="0"/>
                      </a:rPr>
                      <m:t>=</m:t>
                    </m:r>
                    <m:r>
                      <a:rPr lang="en-US" sz="2400" b="1" i="1" smtClean="0">
                        <a:latin typeface="Cambria Math" panose="02040503050406030204" pitchFamily="18" charset="0"/>
                      </a:rPr>
                      <m:t>𝟎</m:t>
                    </m:r>
                    <m:r>
                      <a:rPr lang="en-US" sz="2400" b="1" i="1" smtClean="0">
                        <a:latin typeface="Cambria Math" panose="02040503050406030204" pitchFamily="18" charset="0"/>
                      </a:rPr>
                      <m:t>.</m:t>
                    </m:r>
                    <m:r>
                      <a:rPr lang="en-US" sz="2400" b="1" i="1" smtClean="0">
                        <a:latin typeface="Cambria Math" panose="02040503050406030204" pitchFamily="18" charset="0"/>
                      </a:rPr>
                      <m:t>𝟔</m:t>
                    </m:r>
                    <m:r>
                      <a:rPr lang="en-US" sz="2400" b="1" i="1" smtClean="0">
                        <a:latin typeface="Cambria Math" panose="02040503050406030204" pitchFamily="18" charset="0"/>
                      </a:rPr>
                      <m:t> </m:t>
                    </m:r>
                    <m:r>
                      <a:rPr lang="en-US" sz="2400" b="1" i="0" smtClean="0">
                        <a:latin typeface="Cambria Math" panose="02040503050406030204" pitchFamily="18" charset="0"/>
                      </a:rPr>
                      <m:t>𝐕</m:t>
                    </m:r>
                  </m:oMath>
                </a14:m>
                <a:r>
                  <a:rPr lang="en-US" sz="2400" b="1" dirty="0"/>
                  <a:t>. [Validate Assumptions]</a:t>
                </a:r>
              </a:p>
              <a:p>
                <a:endParaRPr lang="en-US" sz="2400" b="1" dirty="0"/>
              </a:p>
              <a:p>
                <a:endParaRPr lang="en-US" sz="2400" b="1" dirty="0"/>
              </a:p>
              <a:p>
                <a:pPr marL="457200" indent="-457200">
                  <a:buAutoNum type="arabicPeriod"/>
                </a:pPr>
                <a:endParaRPr lang="en-US" sz="2400" b="1" dirty="0"/>
              </a:p>
            </p:txBody>
          </p:sp>
        </mc:Choice>
        <mc:Fallback xmlns="">
          <p:sp>
            <p:nvSpPr>
              <p:cNvPr id="7" name="TextBox 6">
                <a:extLst>
                  <a:ext uri="{FF2B5EF4-FFF2-40B4-BE49-F238E27FC236}">
                    <a16:creationId xmlns:a16="http://schemas.microsoft.com/office/drawing/2014/main" id="{3E7FA3D0-8ABD-78BE-A0CD-19369BC3371C}"/>
                  </a:ext>
                </a:extLst>
              </p:cNvPr>
              <p:cNvSpPr txBox="1">
                <a:spLocks noRot="1" noChangeAspect="1" noMove="1" noResize="1" noEditPoints="1" noAdjustHandles="1" noChangeArrowheads="1" noChangeShapeType="1" noTextEdit="1"/>
              </p:cNvSpPr>
              <p:nvPr/>
            </p:nvSpPr>
            <p:spPr>
              <a:xfrm>
                <a:off x="3951514" y="1690688"/>
                <a:ext cx="7776029" cy="4524315"/>
              </a:xfrm>
              <a:prstGeom prst="rect">
                <a:avLst/>
              </a:prstGeom>
              <a:blipFill>
                <a:blip r:embed="rId3"/>
                <a:stretch>
                  <a:fillRect l="-1254" t="-1211"/>
                </a:stretch>
              </a:blipFill>
            </p:spPr>
            <p:txBody>
              <a:bodyPr/>
              <a:lstStyle/>
              <a:p>
                <a:r>
                  <a:rPr lang="en-US">
                    <a:noFill/>
                  </a:rPr>
                  <a:t> </a:t>
                </a:r>
              </a:p>
            </p:txBody>
          </p:sp>
        </mc:Fallback>
      </mc:AlternateContent>
    </p:spTree>
    <p:extLst>
      <p:ext uri="{BB962C8B-B14F-4D97-AF65-F5344CB8AC3E}">
        <p14:creationId xmlns:p14="http://schemas.microsoft.com/office/powerpoint/2010/main" val="337607729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4B3E203-CD6E-FB44-5685-E0E050DDD94E}"/>
              </a:ext>
            </a:extLst>
          </p:cNvPr>
          <p:cNvPicPr>
            <a:picLocks noChangeAspect="1"/>
          </p:cNvPicPr>
          <p:nvPr/>
        </p:nvPicPr>
        <p:blipFill>
          <a:blip r:embed="rId2"/>
          <a:stretch>
            <a:fillRect/>
          </a:stretch>
        </p:blipFill>
        <p:spPr>
          <a:xfrm>
            <a:off x="950742" y="990092"/>
            <a:ext cx="2888230" cy="5867908"/>
          </a:xfrm>
          <a:prstGeom prst="rect">
            <a:avLst/>
          </a:prstGeom>
        </p:spPr>
      </p:pic>
      <p:sp>
        <p:nvSpPr>
          <p:cNvPr id="2" name="Title 1">
            <a:extLst>
              <a:ext uri="{FF2B5EF4-FFF2-40B4-BE49-F238E27FC236}">
                <a16:creationId xmlns:a16="http://schemas.microsoft.com/office/drawing/2014/main" id="{2A278A0F-EDE8-0406-20AB-F725A9698E30}"/>
              </a:ext>
            </a:extLst>
          </p:cNvPr>
          <p:cNvSpPr>
            <a:spLocks noGrp="1"/>
          </p:cNvSpPr>
          <p:nvPr>
            <p:ph type="title"/>
          </p:nvPr>
        </p:nvSpPr>
        <p:spPr/>
        <p:txBody>
          <a:bodyPr/>
          <a:lstStyle/>
          <a:p>
            <a:r>
              <a:rPr lang="en-US" dirty="0"/>
              <a:t>Solving Circuits with diodes (16)</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E7FA3D0-8ABD-78BE-A0CD-19369BC3371C}"/>
                  </a:ext>
                </a:extLst>
              </p:cNvPr>
              <p:cNvSpPr txBox="1"/>
              <p:nvPr/>
            </p:nvSpPr>
            <p:spPr>
              <a:xfrm>
                <a:off x="3951514" y="1690688"/>
                <a:ext cx="7776029" cy="4524315"/>
              </a:xfrm>
              <a:prstGeom prst="rect">
                <a:avLst/>
              </a:prstGeom>
              <a:noFill/>
            </p:spPr>
            <p:txBody>
              <a:bodyPr wrap="square" rtlCol="0">
                <a:spAutoFit/>
              </a:bodyPr>
              <a:lstStyle/>
              <a:p>
                <a:pPr marL="457200" indent="-457200">
                  <a:buAutoNum type="alphaLcPeriod"/>
                </a:pPr>
                <a:r>
                  <a:rPr lang="en-US" sz="2400" dirty="0"/>
                  <a:t>Find </a:t>
                </a:r>
                <a14:m>
                  <m:oMath xmlns:m="http://schemas.openxmlformats.org/officeDocument/2006/math">
                    <m:sSub>
                      <m:sSubPr>
                        <m:ctrlPr>
                          <a:rPr lang="en-US" sz="2400" b="1" i="1">
                            <a:latin typeface="Cambria Math" panose="02040503050406030204" pitchFamily="18" charset="0"/>
                          </a:rPr>
                        </m:ctrlPr>
                      </m:sSubPr>
                      <m:e>
                        <m:r>
                          <a:rPr lang="en-US" sz="2400" b="1" i="1">
                            <a:latin typeface="Cambria Math" panose="02040503050406030204" pitchFamily="18" charset="0"/>
                          </a:rPr>
                          <m:t>𝑽</m:t>
                        </m:r>
                      </m:e>
                      <m:sub>
                        <m:r>
                          <a:rPr lang="en-US" sz="2400" b="1" i="1">
                            <a:latin typeface="Cambria Math" panose="02040503050406030204" pitchFamily="18" charset="0"/>
                          </a:rPr>
                          <m:t>𝟏</m:t>
                        </m:r>
                      </m:sub>
                    </m:sSub>
                  </m:oMath>
                </a14:m>
                <a:r>
                  <a:rPr lang="en-US" sz="2400" b="1" dirty="0"/>
                  <a:t>, </a:t>
                </a:r>
                <a14:m>
                  <m:oMath xmlns:m="http://schemas.openxmlformats.org/officeDocument/2006/math">
                    <m:sSub>
                      <m:sSubPr>
                        <m:ctrlPr>
                          <a:rPr lang="en-US" sz="2400" b="1" i="1">
                            <a:latin typeface="Cambria Math" panose="02040503050406030204" pitchFamily="18" charset="0"/>
                          </a:rPr>
                        </m:ctrlPr>
                      </m:sSubPr>
                      <m:e>
                        <m:r>
                          <a:rPr lang="en-US" sz="2400" b="1" i="1">
                            <a:latin typeface="Cambria Math" panose="02040503050406030204" pitchFamily="18" charset="0"/>
                          </a:rPr>
                          <m:t>𝑽</m:t>
                        </m:r>
                      </m:e>
                      <m:sub>
                        <m:r>
                          <a:rPr lang="en-US" sz="2400" b="1" i="1">
                            <a:latin typeface="Cambria Math" panose="02040503050406030204" pitchFamily="18" charset="0"/>
                          </a:rPr>
                          <m:t>𝟐</m:t>
                        </m:r>
                      </m:sub>
                    </m:sSub>
                  </m:oMath>
                </a14:m>
                <a:r>
                  <a:rPr lang="en-US" sz="2400" dirty="0"/>
                  <a:t> and each diode current for </a:t>
                </a:r>
                <a:br>
                  <a:rPr lang="en-US" sz="2400" dirty="0"/>
                </a:b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𝑅</m:t>
                        </m:r>
                      </m:e>
                      <m:sub>
                        <m:r>
                          <a:rPr lang="en-US" sz="2400" i="1">
                            <a:latin typeface="Cambria Math" panose="02040503050406030204" pitchFamily="18" charset="0"/>
                          </a:rPr>
                          <m:t>1</m:t>
                        </m:r>
                      </m:sub>
                    </m:sSub>
                    <m:r>
                      <a:rPr lang="en-US" sz="2400" i="1">
                        <a:latin typeface="Cambria Math" panose="02040503050406030204" pitchFamily="18" charset="0"/>
                      </a:rPr>
                      <m:t>=</m:t>
                    </m:r>
                    <m:r>
                      <a:rPr lang="en-US" sz="2400" b="0" i="1" smtClean="0">
                        <a:latin typeface="Cambria Math" panose="02040503050406030204" pitchFamily="18" charset="0"/>
                      </a:rPr>
                      <m:t>3</m:t>
                    </m:r>
                    <m:r>
                      <a:rPr lang="en-US" sz="2400" i="1">
                        <a:latin typeface="Cambria Math" panose="02040503050406030204" pitchFamily="18" charset="0"/>
                      </a:rPr>
                      <m:t> </m:t>
                    </m:r>
                    <m:r>
                      <m:rPr>
                        <m:sty m:val="p"/>
                      </m:rPr>
                      <a:rPr lang="en-US" sz="2400">
                        <a:latin typeface="Cambria Math" panose="02040503050406030204" pitchFamily="18" charset="0"/>
                      </a:rPr>
                      <m:t>kΩ</m:t>
                    </m:r>
                  </m:oMath>
                </a14:m>
                <a:br>
                  <a:rPr lang="en-US" sz="2400" dirty="0">
                    <a:latin typeface="Cambria Math" panose="02040503050406030204" pitchFamily="18" charset="0"/>
                  </a:rPr>
                </a:b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𝑅</m:t>
                        </m:r>
                      </m:e>
                      <m:sub>
                        <m:r>
                          <a:rPr lang="en-US" sz="2400" i="1">
                            <a:latin typeface="Cambria Math" panose="02040503050406030204" pitchFamily="18" charset="0"/>
                          </a:rPr>
                          <m:t>2</m:t>
                        </m:r>
                      </m:sub>
                    </m:sSub>
                    <m:r>
                      <a:rPr lang="en-US" sz="2400" i="1">
                        <a:latin typeface="Cambria Math" panose="02040503050406030204" pitchFamily="18" charset="0"/>
                      </a:rPr>
                      <m:t>=</m:t>
                    </m:r>
                    <m:r>
                      <a:rPr lang="en-US" sz="2400" b="0" i="1" smtClean="0">
                        <a:latin typeface="Cambria Math" panose="02040503050406030204" pitchFamily="18" charset="0"/>
                      </a:rPr>
                      <m:t>6</m:t>
                    </m:r>
                    <m:r>
                      <a:rPr lang="en-US" sz="2400" i="1">
                        <a:latin typeface="Cambria Math" panose="02040503050406030204" pitchFamily="18" charset="0"/>
                      </a:rPr>
                      <m:t> </m:t>
                    </m:r>
                    <m:r>
                      <m:rPr>
                        <m:sty m:val="p"/>
                      </m:rPr>
                      <a:rPr lang="en-US" sz="2400">
                        <a:latin typeface="Cambria Math" panose="02040503050406030204" pitchFamily="18" charset="0"/>
                      </a:rPr>
                      <m:t>kΩ</m:t>
                    </m:r>
                  </m:oMath>
                </a14:m>
                <a:br>
                  <a:rPr lang="en-US" sz="2400" dirty="0">
                    <a:latin typeface="Cambria Math" panose="02040503050406030204" pitchFamily="18" charset="0"/>
                  </a:rPr>
                </a:b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𝑅</m:t>
                        </m:r>
                      </m:e>
                      <m:sub>
                        <m:r>
                          <a:rPr lang="en-US" sz="2400" i="1">
                            <a:latin typeface="Cambria Math" panose="02040503050406030204" pitchFamily="18" charset="0"/>
                          </a:rPr>
                          <m:t>3</m:t>
                        </m:r>
                      </m:sub>
                    </m:sSub>
                    <m:r>
                      <a:rPr lang="en-US" sz="2400" i="1">
                        <a:latin typeface="Cambria Math" panose="02040503050406030204" pitchFamily="18" charset="0"/>
                      </a:rPr>
                      <m:t>=2.</m:t>
                    </m:r>
                    <m:r>
                      <a:rPr lang="en-US" sz="2400" b="0" i="1" smtClean="0">
                        <a:latin typeface="Cambria Math" panose="02040503050406030204" pitchFamily="18" charset="0"/>
                      </a:rPr>
                      <m:t>5</m:t>
                    </m:r>
                    <m:r>
                      <a:rPr lang="en-US" sz="2400" i="1">
                        <a:latin typeface="Cambria Math" panose="02040503050406030204" pitchFamily="18" charset="0"/>
                      </a:rPr>
                      <m:t> </m:t>
                    </m:r>
                    <m:r>
                      <m:rPr>
                        <m:sty m:val="p"/>
                      </m:rPr>
                      <a:rPr lang="en-US" sz="2400">
                        <a:latin typeface="Cambria Math" panose="02040503050406030204" pitchFamily="18" charset="0"/>
                      </a:rPr>
                      <m:t>kΩ</m:t>
                    </m:r>
                  </m:oMath>
                </a14:m>
                <a:endParaRPr lang="en-US" sz="2400" dirty="0"/>
              </a:p>
              <a:p>
                <a:pPr marL="457200" indent="-457200">
                  <a:buAutoNum type="alphaLcPeriod"/>
                </a:pPr>
                <a:r>
                  <a:rPr lang="en-US" sz="2400" dirty="0"/>
                  <a:t>Find </a:t>
                </a:r>
                <a14:m>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𝑽</m:t>
                        </m:r>
                      </m:e>
                      <m:sub>
                        <m:r>
                          <a:rPr lang="en-US" sz="2400" b="1" i="1" smtClean="0">
                            <a:latin typeface="Cambria Math" panose="02040503050406030204" pitchFamily="18" charset="0"/>
                          </a:rPr>
                          <m:t>𝟏</m:t>
                        </m:r>
                      </m:sub>
                    </m:sSub>
                  </m:oMath>
                </a14:m>
                <a:r>
                  <a:rPr lang="en-US" sz="2400" b="1" dirty="0"/>
                  <a:t>, </a:t>
                </a:r>
                <a14:m>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𝑽</m:t>
                        </m:r>
                      </m:e>
                      <m:sub>
                        <m:r>
                          <a:rPr lang="en-US" sz="2400" b="1" i="1" smtClean="0">
                            <a:latin typeface="Cambria Math" panose="02040503050406030204" pitchFamily="18" charset="0"/>
                          </a:rPr>
                          <m:t>𝟐</m:t>
                        </m:r>
                      </m:sub>
                    </m:sSub>
                  </m:oMath>
                </a14:m>
                <a:r>
                  <a:rPr lang="en-US" sz="2400" dirty="0"/>
                  <a:t> and each diode current for </a:t>
                </a:r>
                <a:br>
                  <a:rPr lang="en-US" sz="2400" dirty="0"/>
                </a:b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𝑅</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=6 </m:t>
                    </m:r>
                    <m:r>
                      <m:rPr>
                        <m:sty m:val="p"/>
                      </m:rPr>
                      <a:rPr lang="en-US" sz="2400" b="0" i="0" smtClean="0">
                        <a:latin typeface="Cambria Math" panose="02040503050406030204" pitchFamily="18" charset="0"/>
                      </a:rPr>
                      <m:t>kΩ</m:t>
                    </m:r>
                  </m:oMath>
                </a14:m>
                <a:br>
                  <a:rPr lang="en-US" sz="2400" b="0" i="0" dirty="0">
                    <a:latin typeface="Cambria Math" panose="02040503050406030204" pitchFamily="18" charset="0"/>
                  </a:rPr>
                </a:b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𝑅</m:t>
                        </m:r>
                      </m:e>
                      <m:sub>
                        <m:r>
                          <a:rPr lang="en-US" sz="2400" b="0" i="1" smtClean="0">
                            <a:latin typeface="Cambria Math" panose="02040503050406030204" pitchFamily="18" charset="0"/>
                          </a:rPr>
                          <m:t>2</m:t>
                        </m:r>
                      </m:sub>
                    </m:sSub>
                    <m:r>
                      <a:rPr lang="en-US" sz="2400" i="1">
                        <a:latin typeface="Cambria Math" panose="02040503050406030204" pitchFamily="18" charset="0"/>
                      </a:rPr>
                      <m:t>=</m:t>
                    </m:r>
                    <m:r>
                      <a:rPr lang="en-US" sz="2400" b="0" i="1" smtClean="0">
                        <a:latin typeface="Cambria Math" panose="02040503050406030204" pitchFamily="18" charset="0"/>
                      </a:rPr>
                      <m:t>3</m:t>
                    </m:r>
                    <m:r>
                      <a:rPr lang="en-US" sz="2400" i="1">
                        <a:latin typeface="Cambria Math" panose="02040503050406030204" pitchFamily="18" charset="0"/>
                      </a:rPr>
                      <m:t> </m:t>
                    </m:r>
                    <m:r>
                      <m:rPr>
                        <m:sty m:val="p"/>
                      </m:rPr>
                      <a:rPr lang="en-US" sz="2400" i="0">
                        <a:latin typeface="Cambria Math" panose="02040503050406030204" pitchFamily="18" charset="0"/>
                      </a:rPr>
                      <m:t>kΩ</m:t>
                    </m:r>
                  </m:oMath>
                </a14:m>
                <a:br>
                  <a:rPr lang="en-US" sz="2400" i="0" dirty="0">
                    <a:latin typeface="Cambria Math" panose="02040503050406030204" pitchFamily="18" charset="0"/>
                  </a:rPr>
                </a:b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𝑅</m:t>
                        </m:r>
                      </m:e>
                      <m:sub>
                        <m:r>
                          <a:rPr lang="en-US" sz="2400" b="0" i="1" smtClean="0">
                            <a:latin typeface="Cambria Math" panose="02040503050406030204" pitchFamily="18" charset="0"/>
                          </a:rPr>
                          <m:t>3</m:t>
                        </m:r>
                      </m:sub>
                    </m:sSub>
                    <m:r>
                      <a:rPr lang="en-US" sz="2400" i="1">
                        <a:latin typeface="Cambria Math" panose="02040503050406030204" pitchFamily="18" charset="0"/>
                      </a:rPr>
                      <m:t>=</m:t>
                    </m:r>
                    <m:r>
                      <a:rPr lang="en-US" sz="2400" b="0" i="1" smtClean="0">
                        <a:latin typeface="Cambria Math" panose="02040503050406030204" pitchFamily="18" charset="0"/>
                      </a:rPr>
                      <m:t>6</m:t>
                    </m:r>
                    <m:r>
                      <a:rPr lang="en-US" sz="2400" i="1">
                        <a:latin typeface="Cambria Math" panose="02040503050406030204" pitchFamily="18" charset="0"/>
                      </a:rPr>
                      <m:t> </m:t>
                    </m:r>
                    <m:r>
                      <m:rPr>
                        <m:sty m:val="p"/>
                      </m:rPr>
                      <a:rPr lang="en-US" sz="2400" i="0">
                        <a:latin typeface="Cambria Math" panose="02040503050406030204" pitchFamily="18" charset="0"/>
                      </a:rPr>
                      <m:t>kΩ</m:t>
                    </m:r>
                  </m:oMath>
                </a14:m>
                <a:endParaRPr lang="en-US" sz="2400" dirty="0"/>
              </a:p>
              <a:p>
                <a:r>
                  <a:rPr lang="en-US" sz="2400" dirty="0"/>
                  <a:t>Consider </a:t>
                </a:r>
                <a14:m>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𝑽</m:t>
                        </m:r>
                      </m:e>
                      <m:sub>
                        <m:r>
                          <a:rPr lang="en-US" sz="2400" b="1" i="1" smtClean="0">
                            <a:latin typeface="Cambria Math" panose="02040503050406030204" pitchFamily="18" charset="0"/>
                          </a:rPr>
                          <m:t>𝑫𝑶</m:t>
                        </m:r>
                      </m:sub>
                    </m:sSub>
                    <m:r>
                      <a:rPr lang="en-US" sz="2400" b="1" i="1" smtClean="0">
                        <a:latin typeface="Cambria Math" panose="02040503050406030204" pitchFamily="18" charset="0"/>
                      </a:rPr>
                      <m:t>=</m:t>
                    </m:r>
                    <m:r>
                      <a:rPr lang="en-US" sz="2400" b="1" i="1" smtClean="0">
                        <a:latin typeface="Cambria Math" panose="02040503050406030204" pitchFamily="18" charset="0"/>
                      </a:rPr>
                      <m:t>𝟎</m:t>
                    </m:r>
                    <m:r>
                      <a:rPr lang="en-US" sz="2400" b="1" i="1" smtClean="0">
                        <a:latin typeface="Cambria Math" panose="02040503050406030204" pitchFamily="18" charset="0"/>
                      </a:rPr>
                      <m:t>.</m:t>
                    </m:r>
                    <m:r>
                      <a:rPr lang="en-US" sz="2400" b="1" i="1" smtClean="0">
                        <a:latin typeface="Cambria Math" panose="02040503050406030204" pitchFamily="18" charset="0"/>
                      </a:rPr>
                      <m:t>𝟔</m:t>
                    </m:r>
                    <m:r>
                      <a:rPr lang="en-US" sz="2400" b="1" i="1" smtClean="0">
                        <a:latin typeface="Cambria Math" panose="02040503050406030204" pitchFamily="18" charset="0"/>
                      </a:rPr>
                      <m:t> </m:t>
                    </m:r>
                    <m:r>
                      <a:rPr lang="en-US" sz="2400" b="1" i="0" smtClean="0">
                        <a:latin typeface="Cambria Math" panose="02040503050406030204" pitchFamily="18" charset="0"/>
                      </a:rPr>
                      <m:t>𝐕</m:t>
                    </m:r>
                  </m:oMath>
                </a14:m>
                <a:r>
                  <a:rPr lang="en-US" sz="2400" b="1" dirty="0"/>
                  <a:t>. [Validate Assumptions]</a:t>
                </a:r>
              </a:p>
              <a:p>
                <a:endParaRPr lang="en-US" sz="2400" b="1" dirty="0"/>
              </a:p>
              <a:p>
                <a:endParaRPr lang="en-US" sz="2400" b="1" dirty="0"/>
              </a:p>
              <a:p>
                <a:pPr marL="457200" indent="-457200">
                  <a:buAutoNum type="arabicPeriod"/>
                </a:pPr>
                <a:endParaRPr lang="en-US" sz="2400" b="1" dirty="0"/>
              </a:p>
            </p:txBody>
          </p:sp>
        </mc:Choice>
        <mc:Fallback xmlns="">
          <p:sp>
            <p:nvSpPr>
              <p:cNvPr id="7" name="TextBox 6">
                <a:extLst>
                  <a:ext uri="{FF2B5EF4-FFF2-40B4-BE49-F238E27FC236}">
                    <a16:creationId xmlns:a16="http://schemas.microsoft.com/office/drawing/2014/main" id="{3E7FA3D0-8ABD-78BE-A0CD-19369BC3371C}"/>
                  </a:ext>
                </a:extLst>
              </p:cNvPr>
              <p:cNvSpPr txBox="1">
                <a:spLocks noRot="1" noChangeAspect="1" noMove="1" noResize="1" noEditPoints="1" noAdjustHandles="1" noChangeArrowheads="1" noChangeShapeType="1" noTextEdit="1"/>
              </p:cNvSpPr>
              <p:nvPr/>
            </p:nvSpPr>
            <p:spPr>
              <a:xfrm>
                <a:off x="3951514" y="1690688"/>
                <a:ext cx="7776029" cy="4524315"/>
              </a:xfrm>
              <a:prstGeom prst="rect">
                <a:avLst/>
              </a:prstGeom>
              <a:blipFill>
                <a:blip r:embed="rId3"/>
                <a:stretch>
                  <a:fillRect l="-1254" t="-1211"/>
                </a:stretch>
              </a:blipFill>
            </p:spPr>
            <p:txBody>
              <a:bodyPr/>
              <a:lstStyle/>
              <a:p>
                <a:r>
                  <a:rPr lang="en-US">
                    <a:noFill/>
                  </a:rPr>
                  <a:t> </a:t>
                </a:r>
              </a:p>
            </p:txBody>
          </p:sp>
        </mc:Fallback>
      </mc:AlternateContent>
    </p:spTree>
    <p:extLst>
      <p:ext uri="{BB962C8B-B14F-4D97-AF65-F5344CB8AC3E}">
        <p14:creationId xmlns:p14="http://schemas.microsoft.com/office/powerpoint/2010/main" val="330744512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7326B83-51A3-F08E-2077-FC018A2BB3F0}"/>
              </a:ext>
            </a:extLst>
          </p:cNvPr>
          <p:cNvSpPr>
            <a:spLocks noGrp="1"/>
          </p:cNvSpPr>
          <p:nvPr>
            <p:ph type="ctrTitle"/>
          </p:nvPr>
        </p:nvSpPr>
        <p:spPr/>
        <p:txBody>
          <a:bodyPr/>
          <a:lstStyle/>
          <a:p>
            <a:r>
              <a:rPr lang="en-US" dirty="0"/>
              <a:t>Thank You!</a:t>
            </a:r>
          </a:p>
        </p:txBody>
      </p:sp>
      <p:sp>
        <p:nvSpPr>
          <p:cNvPr id="5" name="Subtitle 4">
            <a:extLst>
              <a:ext uri="{FF2B5EF4-FFF2-40B4-BE49-F238E27FC236}">
                <a16:creationId xmlns:a16="http://schemas.microsoft.com/office/drawing/2014/main" id="{9FC39F1F-DCA6-9217-0012-56D98D2B7FCA}"/>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4027650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6DAC9-9F02-69E5-1D50-E5273842360A}"/>
              </a:ext>
            </a:extLst>
          </p:cNvPr>
          <p:cNvSpPr>
            <a:spLocks noGrp="1"/>
          </p:cNvSpPr>
          <p:nvPr>
            <p:ph type="title"/>
          </p:nvPr>
        </p:nvSpPr>
        <p:spPr/>
        <p:txBody>
          <a:bodyPr/>
          <a:lstStyle/>
          <a:p>
            <a:r>
              <a:rPr lang="en-US" dirty="0"/>
              <a:t>Non-Linear I-V Char.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DA869DF-F4A0-8863-B7AF-175EFB2BA58A}"/>
                  </a:ext>
                </a:extLst>
              </p:cNvPr>
              <p:cNvSpPr>
                <a:spLocks noGrp="1"/>
              </p:cNvSpPr>
              <p:nvPr>
                <p:ph idx="1"/>
              </p:nvPr>
            </p:nvSpPr>
            <p:spPr>
              <a:xfrm>
                <a:off x="838200" y="1825625"/>
                <a:ext cx="1997765" cy="4351338"/>
              </a:xfrm>
            </p:spPr>
            <p:txBody>
              <a:bodyPr/>
              <a:lstStyle/>
              <a:p>
                <a:pPr marL="0" indent="0">
                  <a:buNone/>
                </a:pPr>
                <a:endParaRPr lang="en-US" b="0" i="1" dirty="0">
                  <a:latin typeface="Cambria Math" panose="02040503050406030204" pitchFamily="18" charset="0"/>
                </a:endParaRPr>
              </a:p>
              <a:p>
                <a:pPr marL="0" indent="0">
                  <a:buNone/>
                </a:pPr>
                <a:endParaRPr lang="en-US" i="1" dirty="0">
                  <a:latin typeface="Cambria Math" panose="02040503050406030204" pitchFamily="18" charset="0"/>
                </a:endParaRPr>
              </a:p>
              <a:p>
                <a:pPr marL="0" indent="0">
                  <a:buNone/>
                </a:pPr>
                <a:endParaRPr lang="en-US"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𝐼</m:t>
                      </m:r>
                      <m:r>
                        <a:rPr lang="en-US" b="0" i="1" smtClean="0">
                          <a:latin typeface="Cambria Math" panose="02040503050406030204" pitchFamily="18" charset="0"/>
                        </a:rPr>
                        <m:t>=</m:t>
                      </m:r>
                      <m:r>
                        <a:rPr lang="en-US" b="0" i="1" smtClean="0">
                          <a:latin typeface="Cambria Math" panose="02040503050406030204" pitchFamily="18" charset="0"/>
                        </a:rPr>
                        <m:t>𝑘𝑉</m:t>
                      </m:r>
                    </m:oMath>
                  </m:oMathPara>
                </a14:m>
                <a:endParaRPr lang="en-US" dirty="0"/>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𝑚𝑥</m:t>
                      </m:r>
                    </m:oMath>
                  </m:oMathPara>
                </a14:m>
                <a:endParaRPr lang="en-US" dirty="0"/>
              </a:p>
            </p:txBody>
          </p:sp>
        </mc:Choice>
        <mc:Fallback xmlns="">
          <p:sp>
            <p:nvSpPr>
              <p:cNvPr id="3" name="Content Placeholder 2">
                <a:extLst>
                  <a:ext uri="{FF2B5EF4-FFF2-40B4-BE49-F238E27FC236}">
                    <a16:creationId xmlns:a16="http://schemas.microsoft.com/office/drawing/2014/main" id="{EDA869DF-F4A0-8863-B7AF-175EFB2BA58A}"/>
                  </a:ext>
                </a:extLst>
              </p:cNvPr>
              <p:cNvSpPr>
                <a:spLocks noGrp="1" noRot="1" noChangeAspect="1" noMove="1" noResize="1" noEditPoints="1" noAdjustHandles="1" noChangeArrowheads="1" noChangeShapeType="1" noTextEdit="1"/>
              </p:cNvSpPr>
              <p:nvPr>
                <p:ph idx="1"/>
              </p:nvPr>
            </p:nvSpPr>
            <p:spPr>
              <a:xfrm>
                <a:off x="838200" y="1825625"/>
                <a:ext cx="1997765" cy="4351338"/>
              </a:xfr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E4F6A19D-859D-7BB0-7D34-F2A520FA224F}"/>
                  </a:ext>
                </a:extLst>
              </p:cNvPr>
              <p:cNvSpPr txBox="1">
                <a:spLocks/>
              </p:cNvSpPr>
              <p:nvPr/>
            </p:nvSpPr>
            <p:spPr>
              <a:xfrm>
                <a:off x="2835965" y="1825625"/>
                <a:ext cx="1769165"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i="1" dirty="0">
                  <a:latin typeface="Cambria Math" panose="02040503050406030204" pitchFamily="18" charset="0"/>
                </a:endParaRPr>
              </a:p>
              <a:p>
                <a:pPr marL="0" indent="0">
                  <a:buFont typeface="Arial" panose="020B0604020202020204" pitchFamily="34" charset="0"/>
                  <a:buNone/>
                </a:pPr>
                <a:endParaRPr lang="en-US" i="1" dirty="0">
                  <a:latin typeface="Cambria Math" panose="02040503050406030204" pitchFamily="18" charset="0"/>
                </a:endParaRPr>
              </a:p>
              <a:p>
                <a:pPr marL="0" indent="0">
                  <a:buFont typeface="Arial" panose="020B0604020202020204" pitchFamily="34" charset="0"/>
                  <a:buNone/>
                </a:pPr>
                <a:endParaRPr lang="en-US" i="1" dirty="0">
                  <a:latin typeface="Cambria Math" panose="02040503050406030204" pitchFamily="18" charset="0"/>
                </a:endParaRPr>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𝐼</m:t>
                      </m:r>
                      <m:r>
                        <a:rPr lang="en-US" i="1" smtClean="0">
                          <a:latin typeface="Cambria Math" panose="02040503050406030204" pitchFamily="18" charset="0"/>
                        </a:rPr>
                        <m:t>=</m:t>
                      </m:r>
                      <m:r>
                        <a:rPr lang="en-US" i="1" smtClean="0">
                          <a:latin typeface="Cambria Math" panose="02040503050406030204" pitchFamily="18" charset="0"/>
                        </a:rPr>
                        <m:t>𝑘</m:t>
                      </m:r>
                      <m:sSup>
                        <m:sSupPr>
                          <m:ctrlPr>
                            <a:rPr lang="en-US" b="0" i="1" smtClean="0">
                              <a:latin typeface="Cambria Math" panose="02040503050406030204" pitchFamily="18" charset="0"/>
                            </a:rPr>
                          </m:ctrlPr>
                        </m:sSupPr>
                        <m:e>
                          <m:r>
                            <a:rPr lang="en-US" i="1" smtClean="0">
                              <a:latin typeface="Cambria Math" panose="02040503050406030204" pitchFamily="18" charset="0"/>
                            </a:rPr>
                            <m:t>𝑉</m:t>
                          </m:r>
                        </m:e>
                        <m:sup>
                          <m:r>
                            <a:rPr lang="en-US" b="0" i="1" smtClean="0">
                              <a:latin typeface="Cambria Math" panose="02040503050406030204" pitchFamily="18" charset="0"/>
                            </a:rPr>
                            <m:t>2</m:t>
                          </m:r>
                        </m:sup>
                      </m:sSup>
                    </m:oMath>
                  </m:oMathPara>
                </a14:m>
                <a:endParaRPr lang="en-US" dirty="0"/>
              </a:p>
              <a:p>
                <a:pPr marL="0" indent="0">
                  <a:buFont typeface="Arial" panose="020B0604020202020204" pitchFamily="34" charset="0"/>
                  <a:buNone/>
                </a:pPr>
                <a:endParaRPr lang="en-US" dirty="0"/>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𝑦</m:t>
                      </m:r>
                      <m:r>
                        <a:rPr lang="en-US" i="1" smtClean="0">
                          <a:latin typeface="Cambria Math" panose="02040503050406030204" pitchFamily="18" charset="0"/>
                        </a:rPr>
                        <m:t>=</m:t>
                      </m:r>
                      <m:r>
                        <a:rPr lang="en-US" b="0" i="1" smtClean="0">
                          <a:latin typeface="Cambria Math" panose="02040503050406030204" pitchFamily="18" charset="0"/>
                        </a:rPr>
                        <m:t>𝑎</m:t>
                      </m:r>
                      <m:sSup>
                        <m:sSupPr>
                          <m:ctrlPr>
                            <a:rPr lang="en-US" b="0" i="1" smtClean="0">
                              <a:latin typeface="Cambria Math" panose="02040503050406030204" pitchFamily="18" charset="0"/>
                            </a:rPr>
                          </m:ctrlPr>
                        </m:sSupPr>
                        <m:e>
                          <m:r>
                            <a:rPr lang="en-US" i="1" smtClean="0">
                              <a:latin typeface="Cambria Math" panose="02040503050406030204" pitchFamily="18" charset="0"/>
                            </a:rPr>
                            <m:t>𝑥</m:t>
                          </m:r>
                        </m:e>
                        <m:sup>
                          <m:r>
                            <a:rPr lang="en-US" b="0" i="1" smtClean="0">
                              <a:latin typeface="Cambria Math" panose="02040503050406030204" pitchFamily="18" charset="0"/>
                            </a:rPr>
                            <m:t>2</m:t>
                          </m:r>
                        </m:sup>
                      </m:sSup>
                    </m:oMath>
                  </m:oMathPara>
                </a14:m>
                <a:endParaRPr lang="en-US" dirty="0"/>
              </a:p>
            </p:txBody>
          </p:sp>
        </mc:Choice>
        <mc:Fallback xmlns="">
          <p:sp>
            <p:nvSpPr>
              <p:cNvPr id="4" name="Content Placeholder 2">
                <a:extLst>
                  <a:ext uri="{FF2B5EF4-FFF2-40B4-BE49-F238E27FC236}">
                    <a16:creationId xmlns:a16="http://schemas.microsoft.com/office/drawing/2014/main" id="{E4F6A19D-859D-7BB0-7D34-F2A520FA224F}"/>
                  </a:ext>
                </a:extLst>
              </p:cNvPr>
              <p:cNvSpPr txBox="1">
                <a:spLocks noRot="1" noChangeAspect="1" noMove="1" noResize="1" noEditPoints="1" noAdjustHandles="1" noChangeArrowheads="1" noChangeShapeType="1" noTextEdit="1"/>
              </p:cNvSpPr>
              <p:nvPr/>
            </p:nvSpPr>
            <p:spPr>
              <a:xfrm>
                <a:off x="2835965" y="1825625"/>
                <a:ext cx="1769165" cy="4351338"/>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6218BC42-456F-6EFB-4D6E-C680E72647EA}"/>
                  </a:ext>
                </a:extLst>
              </p:cNvPr>
              <p:cNvSpPr txBox="1">
                <a:spLocks/>
              </p:cNvSpPr>
              <p:nvPr/>
            </p:nvSpPr>
            <p:spPr>
              <a:xfrm>
                <a:off x="4658138" y="1960562"/>
                <a:ext cx="25908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i="1" dirty="0">
                  <a:latin typeface="Cambria Math" panose="02040503050406030204" pitchFamily="18" charset="0"/>
                </a:endParaRPr>
              </a:p>
              <a:p>
                <a:pPr marL="0" indent="0">
                  <a:buFont typeface="Arial" panose="020B0604020202020204" pitchFamily="34" charset="0"/>
                  <a:buNone/>
                </a:pPr>
                <a:endParaRPr lang="en-US" i="1" dirty="0">
                  <a:latin typeface="Cambria Math" panose="02040503050406030204" pitchFamily="18" charset="0"/>
                </a:endParaRPr>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𝐼</m:t>
                      </m:r>
                      <m:r>
                        <a:rPr lang="en-US" i="1" smtClean="0">
                          <a:latin typeface="Cambria Math" panose="02040503050406030204" pitchFamily="18" charset="0"/>
                        </a:rPr>
                        <m:t>=</m:t>
                      </m:r>
                      <m:r>
                        <m:rPr>
                          <m:sty m:val="p"/>
                        </m:rPr>
                        <a:rPr lang="en-US" b="0" i="0" smtClean="0">
                          <a:latin typeface="Cambria Math" panose="02040503050406030204" pitchFamily="18" charset="0"/>
                        </a:rPr>
                        <m:t>A</m:t>
                      </m:r>
                      <m:r>
                        <a:rPr lang="en-US" b="0" i="1" smtClean="0">
                          <a:latin typeface="Cambria Math" panose="02040503050406030204" pitchFamily="18" charset="0"/>
                        </a:rPr>
                        <m:t>⋅</m:t>
                      </m:r>
                      <m:r>
                        <m:rPr>
                          <m:sty m:val="p"/>
                        </m:rPr>
                        <a:rPr lang="en-US" b="0" i="0" smtClean="0">
                          <a:latin typeface="Cambria Math" panose="02040503050406030204" pitchFamily="18" charset="0"/>
                        </a:rPr>
                        <m:t>exp</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𝑉</m:t>
                          </m:r>
                        </m:num>
                        <m:den>
                          <m:r>
                            <a:rPr lang="en-US" b="0" i="1" smtClean="0">
                              <a:latin typeface="Cambria Math" panose="02040503050406030204" pitchFamily="18" charset="0"/>
                            </a:rPr>
                            <m:t>𝑏</m:t>
                          </m:r>
                        </m:den>
                      </m:f>
                      <m:r>
                        <a:rPr lang="en-US" b="0" i="1" smtClean="0">
                          <a:latin typeface="Cambria Math" panose="02040503050406030204" pitchFamily="18" charset="0"/>
                        </a:rPr>
                        <m:t>)</m:t>
                      </m:r>
                    </m:oMath>
                  </m:oMathPara>
                </a14:m>
                <a:endParaRPr lang="en-US" dirty="0"/>
              </a:p>
              <a:p>
                <a:pPr marL="0" indent="0">
                  <a:buFont typeface="Arial" panose="020B0604020202020204" pitchFamily="34" charset="0"/>
                  <a:buNone/>
                </a:pPr>
                <a:endParaRPr lang="en-US" dirty="0"/>
              </a:p>
              <a:p>
                <a:pPr marL="0" indent="0">
                  <a:buNone/>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𝑦</m:t>
                      </m:r>
                      <m:r>
                        <a:rPr lang="en-US" i="1" smtClean="0">
                          <a:latin typeface="Cambria Math" panose="02040503050406030204" pitchFamily="18" charset="0"/>
                        </a:rPr>
                        <m:t>=</m:t>
                      </m:r>
                      <m:r>
                        <m:rPr>
                          <m:sty m:val="p"/>
                        </m:rPr>
                        <a:rPr lang="en-US">
                          <a:latin typeface="Cambria Math" panose="02040503050406030204" pitchFamily="18" charset="0"/>
                        </a:rPr>
                        <m:t>A</m:t>
                      </m:r>
                      <m:r>
                        <a:rPr lang="en-US" i="1">
                          <a:latin typeface="Cambria Math" panose="02040503050406030204" pitchFamily="18" charset="0"/>
                        </a:rPr>
                        <m:t>⋅</m:t>
                      </m:r>
                      <m:r>
                        <m:rPr>
                          <m:sty m:val="p"/>
                        </m:rPr>
                        <a:rPr lang="en-US">
                          <a:latin typeface="Cambria Math" panose="02040503050406030204" pitchFamily="18" charset="0"/>
                        </a:rPr>
                        <m:t>exp</m:t>
                      </m:r>
                      <m:r>
                        <a:rPr lang="en-US" i="1">
                          <a:latin typeface="Cambria Math" panose="02040503050406030204" pitchFamily="18" charset="0"/>
                        </a:rPr>
                        <m:t>⁡(</m:t>
                      </m:r>
                      <m:f>
                        <m:fPr>
                          <m:ctrlPr>
                            <a:rPr lang="en-US" i="1">
                              <a:latin typeface="Cambria Math" panose="02040503050406030204" pitchFamily="18" charset="0"/>
                            </a:rPr>
                          </m:ctrlPr>
                        </m:fPr>
                        <m:num>
                          <m:r>
                            <a:rPr lang="en-US" b="0" i="1" smtClean="0">
                              <a:latin typeface="Cambria Math" panose="02040503050406030204" pitchFamily="18" charset="0"/>
                            </a:rPr>
                            <m:t>𝑥</m:t>
                          </m:r>
                        </m:num>
                        <m:den>
                          <m:r>
                            <a:rPr lang="en-US" i="1">
                              <a:latin typeface="Cambria Math" panose="02040503050406030204" pitchFamily="18" charset="0"/>
                            </a:rPr>
                            <m:t>𝑏</m:t>
                          </m:r>
                        </m:den>
                      </m:f>
                      <m:r>
                        <a:rPr lang="en-US" i="1">
                          <a:latin typeface="Cambria Math" panose="02040503050406030204" pitchFamily="18" charset="0"/>
                        </a:rPr>
                        <m:t>)</m:t>
                      </m:r>
                    </m:oMath>
                  </m:oMathPara>
                </a14:m>
                <a:endParaRPr lang="en-US" dirty="0"/>
              </a:p>
              <a:p>
                <a:pPr marL="0" indent="0">
                  <a:buFont typeface="Arial" panose="020B0604020202020204" pitchFamily="34" charset="0"/>
                  <a:buNone/>
                </a:pPr>
                <a:endParaRPr lang="en-US" dirty="0"/>
              </a:p>
            </p:txBody>
          </p:sp>
        </mc:Choice>
        <mc:Fallback xmlns="">
          <p:sp>
            <p:nvSpPr>
              <p:cNvPr id="5" name="Content Placeholder 2">
                <a:extLst>
                  <a:ext uri="{FF2B5EF4-FFF2-40B4-BE49-F238E27FC236}">
                    <a16:creationId xmlns:a16="http://schemas.microsoft.com/office/drawing/2014/main" id="{6218BC42-456F-6EFB-4D6E-C680E72647EA}"/>
                  </a:ext>
                </a:extLst>
              </p:cNvPr>
              <p:cNvSpPr txBox="1">
                <a:spLocks noRot="1" noChangeAspect="1" noMove="1" noResize="1" noEditPoints="1" noAdjustHandles="1" noChangeArrowheads="1" noChangeShapeType="1" noTextEdit="1"/>
              </p:cNvSpPr>
              <p:nvPr/>
            </p:nvSpPr>
            <p:spPr>
              <a:xfrm>
                <a:off x="4658138" y="1960562"/>
                <a:ext cx="2590800" cy="4351338"/>
              </a:xfrm>
              <a:prstGeom prst="rect">
                <a:avLst/>
              </a:prstGeom>
              <a:blipFill>
                <a:blip r:embed="rId4"/>
                <a:stretch>
                  <a:fillRect/>
                </a:stretch>
              </a:blipFill>
            </p:spPr>
            <p:txBody>
              <a:bodyPr/>
              <a:lstStyle/>
              <a:p>
                <a:r>
                  <a:rPr lang="en-US">
                    <a:noFill/>
                  </a:rPr>
                  <a:t> </a:t>
                </a:r>
              </a:p>
            </p:txBody>
          </p:sp>
        </mc:Fallback>
      </mc:AlternateContent>
      <p:pic>
        <p:nvPicPr>
          <p:cNvPr id="10" name="Picture 9" descr="A graph on a graph&#10;&#10;Description automatically generated with low confidence">
            <a:extLst>
              <a:ext uri="{FF2B5EF4-FFF2-40B4-BE49-F238E27FC236}">
                <a16:creationId xmlns:a16="http://schemas.microsoft.com/office/drawing/2014/main" id="{8FDB43E1-210A-8F0F-CF68-B39DCA29C3A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04313" y="2382079"/>
            <a:ext cx="3048000" cy="3048000"/>
          </a:xfrm>
          <a:prstGeom prst="rect">
            <a:avLst/>
          </a:prstGeom>
        </p:spPr>
      </p:pic>
    </p:spTree>
    <p:extLst>
      <p:ext uri="{BB962C8B-B14F-4D97-AF65-F5344CB8AC3E}">
        <p14:creationId xmlns:p14="http://schemas.microsoft.com/office/powerpoint/2010/main" val="26002318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C85E60-0D87-32DD-05D4-F0B9CD3E08DE}"/>
              </a:ext>
            </a:extLst>
          </p:cNvPr>
          <p:cNvSpPr>
            <a:spLocks noGrp="1"/>
          </p:cNvSpPr>
          <p:nvPr>
            <p:ph type="title"/>
          </p:nvPr>
        </p:nvSpPr>
        <p:spPr/>
        <p:txBody>
          <a:bodyPr/>
          <a:lstStyle/>
          <a:p>
            <a:r>
              <a:rPr lang="en-US" dirty="0"/>
              <a:t>Non-Linear I-V Char.</a:t>
            </a:r>
          </a:p>
        </p:txBody>
      </p:sp>
      <p:pic>
        <p:nvPicPr>
          <p:cNvPr id="1026" name="Picture 2">
            <a:extLst>
              <a:ext uri="{FF2B5EF4-FFF2-40B4-BE49-F238E27FC236}">
                <a16:creationId xmlns:a16="http://schemas.microsoft.com/office/drawing/2014/main" id="{A0EE0B45-AF5C-9B61-1361-6232CECBB3C2}"/>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011103" y="2125903"/>
            <a:ext cx="4781550" cy="341947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CFB2B2BB-6D0B-C404-0F20-04A7157629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6739" y="2407719"/>
            <a:ext cx="4210878" cy="272468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D7CBCB9-1E31-9F08-D8F3-BEFCFA1F7369}"/>
              </a:ext>
            </a:extLst>
          </p:cNvPr>
          <p:cNvSpPr txBox="1"/>
          <p:nvPr/>
        </p:nvSpPr>
        <p:spPr>
          <a:xfrm>
            <a:off x="838200" y="1690688"/>
            <a:ext cx="1706493" cy="584775"/>
          </a:xfrm>
          <a:prstGeom prst="rect">
            <a:avLst/>
          </a:prstGeom>
          <a:noFill/>
        </p:spPr>
        <p:txBody>
          <a:bodyPr wrap="none" rtlCol="0">
            <a:spAutoFit/>
          </a:bodyPr>
          <a:lstStyle/>
          <a:p>
            <a:r>
              <a:rPr lang="en-US" sz="3200" dirty="0"/>
              <a:t>Example:</a:t>
            </a:r>
          </a:p>
        </p:txBody>
      </p:sp>
      <p:sp>
        <p:nvSpPr>
          <p:cNvPr id="3" name="TextBox 2">
            <a:extLst>
              <a:ext uri="{FF2B5EF4-FFF2-40B4-BE49-F238E27FC236}">
                <a16:creationId xmlns:a16="http://schemas.microsoft.com/office/drawing/2014/main" id="{F68FF641-5B0F-896A-C469-6E88CAF21E21}"/>
              </a:ext>
            </a:extLst>
          </p:cNvPr>
          <p:cNvSpPr txBox="1"/>
          <p:nvPr/>
        </p:nvSpPr>
        <p:spPr>
          <a:xfrm>
            <a:off x="838199" y="5557048"/>
            <a:ext cx="8489440" cy="584775"/>
          </a:xfrm>
          <a:prstGeom prst="rect">
            <a:avLst/>
          </a:prstGeom>
          <a:noFill/>
        </p:spPr>
        <p:txBody>
          <a:bodyPr wrap="none" rtlCol="0">
            <a:spAutoFit/>
          </a:bodyPr>
          <a:lstStyle/>
          <a:p>
            <a:r>
              <a:rPr lang="en-US" sz="3200" dirty="0"/>
              <a:t>Piecewise linear function is a </a:t>
            </a:r>
            <a:r>
              <a:rPr lang="en-US" sz="3200" b="1" dirty="0"/>
              <a:t>Non-linear</a:t>
            </a:r>
            <a:r>
              <a:rPr lang="en-US" sz="3200" dirty="0"/>
              <a:t> function.</a:t>
            </a:r>
          </a:p>
        </p:txBody>
      </p:sp>
    </p:spTree>
    <p:extLst>
      <p:ext uri="{BB962C8B-B14F-4D97-AF65-F5344CB8AC3E}">
        <p14:creationId xmlns:p14="http://schemas.microsoft.com/office/powerpoint/2010/main" val="19273046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CSE251">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SE251" id="{A3B683D1-EA58-40CB-BB37-7C9DA03A37A0}" vid="{034A9A1C-6690-455E-BCAC-C4F22528DC0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CSE251</Template>
  <TotalTime>4303</TotalTime>
  <Words>4592</Words>
  <Application>Microsoft Office PowerPoint</Application>
  <PresentationFormat>Widescreen</PresentationFormat>
  <Paragraphs>623</Paragraphs>
  <Slides>74</Slides>
  <Notes>0</Notes>
  <HiddenSlides>3</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74</vt:i4>
      </vt:variant>
    </vt:vector>
  </HeadingPairs>
  <TitlesOfParts>
    <vt:vector size="81" baseType="lpstr">
      <vt:lpstr>Arial</vt:lpstr>
      <vt:lpstr>Calibri</vt:lpstr>
      <vt:lpstr>Calibri Light</vt:lpstr>
      <vt:lpstr>Cambria Math</vt:lpstr>
      <vt:lpstr>CMU Serif</vt:lpstr>
      <vt:lpstr>Wingdings</vt:lpstr>
      <vt:lpstr>CSE251</vt:lpstr>
      <vt:lpstr>PowerPoint Presentation</vt:lpstr>
      <vt:lpstr>Outline</vt:lpstr>
      <vt:lpstr>Current-Voltage (I-V) Characteristics</vt:lpstr>
      <vt:lpstr>Type of (I-V) Characteristics </vt:lpstr>
      <vt:lpstr>Linear IV Char. </vt:lpstr>
      <vt:lpstr>Linear IV Char. </vt:lpstr>
      <vt:lpstr>Linear IV Char. </vt:lpstr>
      <vt:lpstr>Non-Linear I-V Char.</vt:lpstr>
      <vt:lpstr>Non-Linear I-V Char.</vt:lpstr>
      <vt:lpstr>Non-Linear I-V Char.: Piecewise Linear Model</vt:lpstr>
      <vt:lpstr>NL I-V Char.: PL Model Example 1</vt:lpstr>
      <vt:lpstr>NL I-V Char.: PL Model Example 1</vt:lpstr>
      <vt:lpstr>NL I-V Char.: PL Model Example 1</vt:lpstr>
      <vt:lpstr>NL I-V Char.: PL Model Example 1</vt:lpstr>
      <vt:lpstr>NL I-V Char.: PL Model Example 2</vt:lpstr>
      <vt:lpstr>NL I-V Char.: PL Model Example 3</vt:lpstr>
      <vt:lpstr>Solving Circuits with Non-Linear elements</vt:lpstr>
      <vt:lpstr>NL I-V Char.: PL Model Example 3</vt:lpstr>
      <vt:lpstr>Method of Assumed State: Example 3</vt:lpstr>
      <vt:lpstr>Method of Assumed State: Example 3</vt:lpstr>
      <vt:lpstr>Method of Assumed State: Example 4</vt:lpstr>
      <vt:lpstr>Method of Assumed State: Example 4</vt:lpstr>
      <vt:lpstr>PowerPoint Presentation</vt:lpstr>
      <vt:lpstr>Outline</vt:lpstr>
      <vt:lpstr>Semiconductor Materials</vt:lpstr>
      <vt:lpstr>Semiconductor Materials</vt:lpstr>
      <vt:lpstr>Semiconductor Materials</vt:lpstr>
      <vt:lpstr>n-type doping</vt:lpstr>
      <vt:lpstr>p-type doping</vt:lpstr>
      <vt:lpstr>Semiconductor Devices: Diode</vt:lpstr>
      <vt:lpstr>The pn junction diode: Physical characteristics</vt:lpstr>
      <vt:lpstr>The pn junction diode: Physical characteristics</vt:lpstr>
      <vt:lpstr>The pn junction diode: Physical characteristics</vt:lpstr>
      <vt:lpstr>The pn junction diode: Modes of operation</vt:lpstr>
      <vt:lpstr>The pn junction diode: 2 Modes of operation</vt:lpstr>
      <vt:lpstr>PowerPoint Presentation</vt:lpstr>
      <vt:lpstr>Outline</vt:lpstr>
      <vt:lpstr>Diode Circuit Models</vt:lpstr>
      <vt:lpstr>Diode Circuit Models</vt:lpstr>
      <vt:lpstr>Diode Models</vt:lpstr>
      <vt:lpstr>Solving Circuits with Diodes</vt:lpstr>
      <vt:lpstr>Example Problems (Ideal Diode)</vt:lpstr>
      <vt:lpstr>Example Problems (Ideal Diode)</vt:lpstr>
      <vt:lpstr>Example Problems (Ideal Diode)</vt:lpstr>
      <vt:lpstr>Diode Models</vt:lpstr>
      <vt:lpstr>Diode Models</vt:lpstr>
      <vt:lpstr>Example Problems (CVD Diode)</vt:lpstr>
      <vt:lpstr>Example Problems (CVD Diode)</vt:lpstr>
      <vt:lpstr>Example Problems (Ideal Diode)</vt:lpstr>
      <vt:lpstr>Diode Models</vt:lpstr>
      <vt:lpstr>Diode Models</vt:lpstr>
      <vt:lpstr>Example Problems (CVD+R Diode)</vt:lpstr>
      <vt:lpstr>Example Problems (CVD+R Diode)</vt:lpstr>
      <vt:lpstr>Diode Models</vt:lpstr>
      <vt:lpstr>Diode Models</vt:lpstr>
      <vt:lpstr>PowerPoint Presentation</vt:lpstr>
      <vt:lpstr>PowerPoint Presentation</vt:lpstr>
      <vt:lpstr>PowerPoint Presentation</vt:lpstr>
      <vt:lpstr>Outline</vt:lpstr>
      <vt:lpstr>Solving Circuits with diodes (7)</vt:lpstr>
      <vt:lpstr>Solving Circuits with diodes (7)</vt:lpstr>
      <vt:lpstr>Solving Circuits with diodes (9)</vt:lpstr>
      <vt:lpstr>Solving Circuits with diodes (9)</vt:lpstr>
      <vt:lpstr>Solving Circuits with diodes (9)</vt:lpstr>
      <vt:lpstr>Solving Circuits with diodes (10)</vt:lpstr>
      <vt:lpstr>Solving Circuits with diodes (11)</vt:lpstr>
      <vt:lpstr>Solving Circuits with diodes (12)</vt:lpstr>
      <vt:lpstr>Solving Circuits with diodes (12)</vt:lpstr>
      <vt:lpstr>Solving Circuits with diodes (12)</vt:lpstr>
      <vt:lpstr>Solving Circuits with diodes (13)</vt:lpstr>
      <vt:lpstr>Solving Circuits with diodes (14)</vt:lpstr>
      <vt:lpstr>Solving Circuits with diodes (15)</vt:lpstr>
      <vt:lpstr>Solving Circuits with diodes (16)</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Shadman Shahid</dc:creator>
  <cp:lastModifiedBy>Shadman Shahid</cp:lastModifiedBy>
  <cp:revision>30</cp:revision>
  <dcterms:created xsi:type="dcterms:W3CDTF">2023-06-16T22:05:27Z</dcterms:created>
  <dcterms:modified xsi:type="dcterms:W3CDTF">2024-02-24T14:40:18Z</dcterms:modified>
</cp:coreProperties>
</file>